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8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845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161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085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31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26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15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45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082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6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89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128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74510-B4E6-45D3-B703-19A34810DF5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F3005-A455-4A97-830A-9CFAE3F3C5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36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963" y="3448974"/>
            <a:ext cx="6176076" cy="1200518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13: Oman terveyden mittaaminen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75" y="728419"/>
            <a:ext cx="669581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Itsensä mittaamisen uhat ja tulevaisuus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9254" y="2107772"/>
            <a:ext cx="7787630" cy="4463509"/>
          </a:xfrm>
        </p:spPr>
        <p:txBody>
          <a:bodyPr>
            <a:normAutofit/>
          </a:bodyPr>
          <a:lstStyle/>
          <a:p>
            <a:r>
              <a:rPr lang="fi-FI" sz="2600" dirty="0"/>
              <a:t>itsensä mittaaminen </a:t>
            </a:r>
            <a:r>
              <a:rPr lang="fi-FI" sz="2600" u="sng" dirty="0"/>
              <a:t>yleistyy ja helpottuu </a:t>
            </a:r>
            <a:r>
              <a:rPr lang="fi-FI" sz="2600" dirty="0"/>
              <a:t>esim. puettavan teknologian, kuten vaatteisiin ja koruihin integroitavien sensoreiden, kehittyessä</a:t>
            </a:r>
          </a:p>
          <a:p>
            <a:r>
              <a:rPr lang="fi-FI" sz="2600" dirty="0"/>
              <a:t>mittaamisesta kertyvää tietoa, </a:t>
            </a:r>
            <a:r>
              <a:rPr lang="fi-FI" sz="2600" dirty="0" err="1"/>
              <a:t>Big</a:t>
            </a:r>
            <a:r>
              <a:rPr lang="fi-FI" sz="2600" dirty="0"/>
              <a:t> Dataa ja tekoälyä aletaan </a:t>
            </a:r>
            <a:r>
              <a:rPr lang="fi-FI" sz="2600" u="sng" dirty="0"/>
              <a:t>hyödyntää luontaisena osana </a:t>
            </a:r>
            <a:r>
              <a:rPr lang="fi-FI" sz="2600" dirty="0"/>
              <a:t>terveyden ja hyvinvoinnin edistämistä, jolloin mm. yhä suurempi osa hoidosta voidaan toteuttaa itse- ja omahoitona kotoa käsin</a:t>
            </a:r>
          </a:p>
          <a:p>
            <a:r>
              <a:rPr lang="fi-FI" sz="2600" dirty="0"/>
              <a:t>kehittyneen teknologian avulla voidaan </a:t>
            </a:r>
            <a:r>
              <a:rPr lang="fi-FI" sz="2600" u="sng" dirty="0"/>
              <a:t>hillitä terveydenhuollon kustannusten nousua</a:t>
            </a:r>
            <a:r>
              <a:rPr lang="fi-FI" sz="2600" dirty="0"/>
              <a:t> ja parantaa hoidon saatavuutta   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14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065" y="588937"/>
            <a:ext cx="5584012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Mobiiliteknologia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4313" y="1766807"/>
            <a:ext cx="8197516" cy="4835471"/>
          </a:xfrm>
        </p:spPr>
        <p:txBody>
          <a:bodyPr>
            <a:normAutofit/>
          </a:bodyPr>
          <a:lstStyle/>
          <a:p>
            <a:r>
              <a:rPr lang="fi-FI" sz="2600" dirty="0"/>
              <a:t>erilaisten digitaalisten </a:t>
            </a:r>
            <a:r>
              <a:rPr lang="fi-FI" sz="2600" u="sng" dirty="0"/>
              <a:t>mittalaitteiden</a:t>
            </a:r>
            <a:r>
              <a:rPr lang="fi-FI" sz="2600" dirty="0"/>
              <a:t> ja mobiililaitteisiin ladattavien </a:t>
            </a:r>
            <a:r>
              <a:rPr lang="fi-FI" sz="2600" u="sng" dirty="0"/>
              <a:t>terveys- ja hyvinvointisovellusten</a:t>
            </a:r>
            <a:r>
              <a:rPr lang="fi-FI" sz="2600" dirty="0"/>
              <a:t> avulla voidaan kerätä monenlaista tietoa esim. fyysisestä aktiivisuudesta, unesta ja ravitsemuksesta</a:t>
            </a:r>
          </a:p>
          <a:p>
            <a:pPr lvl="1">
              <a:buFontTx/>
              <a:buChar char="-"/>
            </a:pPr>
            <a:r>
              <a:rPr lang="fi-FI" sz="2300" dirty="0"/>
              <a:t>mittaamisessa voidaan hyödyntää mobiililaitteiden kiihtyvyyssensoria</a:t>
            </a:r>
          </a:p>
          <a:p>
            <a:pPr lvl="1">
              <a:buFontTx/>
              <a:buChar char="-"/>
            </a:pPr>
            <a:r>
              <a:rPr lang="fi-FI" sz="2300" dirty="0"/>
              <a:t>mittalaitteet voivat olla puettavia, kuten älykellot ja aktiivisuusrannekkeet</a:t>
            </a:r>
          </a:p>
          <a:p>
            <a:pPr lvl="1">
              <a:buFontTx/>
              <a:buChar char="-"/>
            </a:pPr>
            <a:r>
              <a:rPr lang="fi-FI" sz="2300" dirty="0"/>
              <a:t>terveydenhuollon laitteita, kuten verenpainemittareita ja digitaalisia stetoskooppeja, voidaan kytkeä mobiililaitteisiin</a:t>
            </a:r>
          </a:p>
          <a:p>
            <a:r>
              <a:rPr lang="fi-FI" sz="2600" dirty="0"/>
              <a:t>mittaustulokset voivat siirtyä langattomasti mitta-laitteesta sovellukseen, josta niitä voidaan helposti seurata </a:t>
            </a:r>
            <a:r>
              <a:rPr lang="fi-FI" sz="2600" dirty="0" smtClean="0"/>
              <a:t>itse, </a:t>
            </a:r>
            <a:r>
              <a:rPr lang="fi-FI" sz="2600" dirty="0"/>
              <a:t>tai suoraan terveydenhuollon ammattilaiselle</a:t>
            </a: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542" y="821411"/>
            <a:ext cx="6705056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Fyysisen aktiivisuuden tarkkailu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2097" y="2185260"/>
            <a:ext cx="7921945" cy="4231038"/>
          </a:xfrm>
        </p:spPr>
        <p:txBody>
          <a:bodyPr>
            <a:normAutofit/>
          </a:bodyPr>
          <a:lstStyle/>
          <a:p>
            <a:r>
              <a:rPr lang="fi-FI" sz="2600" dirty="0"/>
              <a:t>teknologian avulla voidaan </a:t>
            </a:r>
            <a:r>
              <a:rPr lang="fi-FI" sz="2600" u="sng" dirty="0"/>
              <a:t>lisätä</a:t>
            </a:r>
            <a:r>
              <a:rPr lang="fi-FI" sz="2600" dirty="0"/>
              <a:t> fyysistä aktiivisuutta:</a:t>
            </a:r>
          </a:p>
          <a:p>
            <a:pPr lvl="1">
              <a:buFontTx/>
              <a:buChar char="-"/>
            </a:pPr>
            <a:r>
              <a:rPr lang="fi-FI" sz="2300" dirty="0"/>
              <a:t>sovelluksilla voidaan seurata päivittäistä liikkumista ja saada tietoa urheilusuoritusten edistymisestä</a:t>
            </a:r>
          </a:p>
          <a:p>
            <a:pPr lvl="1">
              <a:buFontTx/>
              <a:buChar char="-"/>
            </a:pPr>
            <a:r>
              <a:rPr lang="fi-FI" sz="2300" dirty="0"/>
              <a:t>kehittyneimpien älykellojen avulla voidaan harjoitella tavoitteellisesti esim. puolimaratonia varten</a:t>
            </a:r>
          </a:p>
          <a:p>
            <a:pPr lvl="1">
              <a:buFontTx/>
              <a:buChar char="-"/>
            </a:pPr>
            <a:r>
              <a:rPr lang="fi-FI" sz="2300" dirty="0"/>
              <a:t>älylaitteet voivat auttaa hahmottamaan päivittäistä aktiivisuutta ja motivoida hälytyksellä liikkeelle, jos esim. istuu pitkään paikoillaan</a:t>
            </a:r>
          </a:p>
          <a:p>
            <a:r>
              <a:rPr lang="fi-FI" sz="2600" dirty="0"/>
              <a:t>itsensä mittaamisesta on lisäarvoa erityisesti pitkä-aikaissairauksien, kuten diabeteksen tai verenpaine-taudin </a:t>
            </a:r>
            <a:r>
              <a:rPr lang="fi-FI" sz="2600" u="sng" dirty="0"/>
              <a:t>omahoidossa</a:t>
            </a:r>
            <a:r>
              <a:rPr lang="fi-FI" sz="2600" dirty="0"/>
              <a:t> 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093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543" y="836909"/>
            <a:ext cx="6705056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Fyysisen aktiivisuuden tarkkailu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36441" y="2262754"/>
            <a:ext cx="7893260" cy="4463512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fyysistä aktiivisuutta mittaavien sovelluksien käytön </a:t>
            </a:r>
            <a:r>
              <a:rPr lang="fi-FI" u="sng" dirty="0"/>
              <a:t>vaikuttavuus vaihtelee</a:t>
            </a:r>
            <a:r>
              <a:rPr lang="fi-FI" dirty="0"/>
              <a:t>, mutta moni voi silti kokea omaan terveyteensä liittyvien arvojen mittaamisen ja seuraamisen hyödylliseksi ja kiinnostavaksi</a:t>
            </a:r>
          </a:p>
          <a:p>
            <a:r>
              <a:rPr lang="fi-FI" dirty="0"/>
              <a:t>älylaitteilla kerätystä tiedosta saattaa muodostua </a:t>
            </a:r>
            <a:r>
              <a:rPr lang="fi-FI" u="sng" dirty="0"/>
              <a:t>toistaiseksi tuntematonta hyötyä </a:t>
            </a:r>
            <a:r>
              <a:rPr lang="fi-FI" dirty="0"/>
              <a:t>tekoälyn kehittymisen myötä   </a:t>
            </a:r>
          </a:p>
          <a:p>
            <a:r>
              <a:rPr lang="fi-FI" dirty="0"/>
              <a:t>mittaamisesta ei ole hyötyä, ellei käyttäjä osaa tulkita mittaustuloksia tai tiedä, miten terveyttä voisi niiden pohjalta parantaa </a:t>
            </a:r>
          </a:p>
          <a:p>
            <a:r>
              <a:rPr lang="fi-FI" dirty="0"/>
              <a:t>oman kehon tarkkailu ja mittaaminen voi olla myös </a:t>
            </a:r>
            <a:r>
              <a:rPr lang="fi-FI" u="sng" dirty="0"/>
              <a:t>haitallista</a:t>
            </a:r>
            <a:r>
              <a:rPr lang="fi-FI" dirty="0"/>
              <a:t> ja vaikeuttaa mm. oman kehon tuntemusten tulkintaa sekä aiheuttaa sosiaalista painetta ja stressiä</a:t>
            </a:r>
          </a:p>
          <a:p>
            <a:endParaRPr lang="fi-FI" sz="26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693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486" y="821411"/>
            <a:ext cx="5907165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Unen mittaaminen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2172" y="2231756"/>
            <a:ext cx="7761795" cy="4076054"/>
          </a:xfrm>
        </p:spPr>
        <p:txBody>
          <a:bodyPr>
            <a:normAutofit fontScale="92500"/>
          </a:bodyPr>
          <a:lstStyle/>
          <a:p>
            <a:r>
              <a:rPr lang="fi-FI" dirty="0"/>
              <a:t>unta voidaan mitata älykelloilla, mobiilisovelluksilla ja sänkyyn sijoitettavilla antureilla</a:t>
            </a:r>
          </a:p>
          <a:p>
            <a:r>
              <a:rPr lang="fi-FI" dirty="0"/>
              <a:t>mittalaitteet mittaavat mm. sydämen sykettä, sykeväli-vaihtelua (peräkkäisten sydämenlyöntien välisen ajan vaihtelu) ja nukkujan liikkeitä yön aikana</a:t>
            </a:r>
          </a:p>
          <a:p>
            <a:r>
              <a:rPr lang="fi-FI" dirty="0"/>
              <a:t>sovellukset antavat tietoa stressitasoista, palautumisesta ja unenlaadusta  </a:t>
            </a:r>
          </a:p>
          <a:p>
            <a:r>
              <a:rPr lang="fi-FI" dirty="0"/>
              <a:t>tietoja voidaan hyödyntää selvitettäessä mahdollisten </a:t>
            </a:r>
            <a:r>
              <a:rPr lang="fi-FI" u="sng" dirty="0"/>
              <a:t>uniongelmien syitä</a:t>
            </a:r>
            <a:r>
              <a:rPr lang="fi-FI" dirty="0"/>
              <a:t>, kuten riittämätöntä syvän unen määrää tai toistuvaa heräilyä </a:t>
            </a:r>
          </a:p>
          <a:p>
            <a:endParaRPr lang="fi-FI" sz="26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336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172" y="697423"/>
            <a:ext cx="7380933" cy="9144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Stressin ja palautumisen  mittaaminen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2172" y="1976035"/>
            <a:ext cx="7628906" cy="468048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kehon stressireaktioita ja palautumista voidaan arvioida mittaamalla </a:t>
            </a:r>
            <a:r>
              <a:rPr lang="fi-FI" u="sng" dirty="0"/>
              <a:t>autonomisen hermoston toimintaa</a:t>
            </a:r>
            <a:r>
              <a:rPr lang="fi-FI" dirty="0"/>
              <a:t> sykkeen ja sykevälivaihtelun avulla:</a:t>
            </a:r>
          </a:p>
          <a:p>
            <a:pPr lvl="1">
              <a:buFontTx/>
              <a:buChar char="-"/>
            </a:pPr>
            <a:r>
              <a:rPr lang="fi-FI" sz="2500" dirty="0"/>
              <a:t>kohonnut leposyke ja alentunut sykevälivaihtelu voivat olla merkkejä ylirasitustilasta</a:t>
            </a:r>
          </a:p>
          <a:p>
            <a:pPr lvl="1">
              <a:buFontTx/>
              <a:buChar char="-"/>
            </a:pPr>
            <a:r>
              <a:rPr lang="fi-FI" sz="2500" dirty="0"/>
              <a:t>matala syke ja korkea sykevälivaihtelu voivat kertoa riittävästä levosta ja palautumisesta </a:t>
            </a:r>
          </a:p>
          <a:p>
            <a:r>
              <a:rPr lang="fi-FI" dirty="0"/>
              <a:t>mittalaitteet, kuten älykellot, voivat hyödyntää kehon kuormituksesta kertyneitä tietoja ja määrittää sen perusteella esim. ennen seuraavaa harjoitusta tarvittavan palautumisajan</a:t>
            </a:r>
          </a:p>
          <a:p>
            <a:r>
              <a:rPr lang="fi-FI" dirty="0"/>
              <a:t>kerättyä tietoa voidaan hyödyntää myös </a:t>
            </a:r>
            <a:r>
              <a:rPr lang="fi-FI" u="sng" dirty="0"/>
              <a:t>työhyvin-voinnin kehittämisessä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812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77" y="635430"/>
            <a:ext cx="669581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Itsensä mittaaminen terveydenhuollossa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0460" y="2247256"/>
            <a:ext cx="8048243" cy="4370521"/>
          </a:xfrm>
        </p:spPr>
        <p:txBody>
          <a:bodyPr>
            <a:normAutofit/>
          </a:bodyPr>
          <a:lstStyle/>
          <a:p>
            <a:r>
              <a:rPr lang="fi-FI" sz="2600" dirty="0"/>
              <a:t>terveydenhuollon resurssien säästämiseksi ja sairauksien ennaltaehkäisyn näkökulmasta on järkevää, että potilaat tekevät osan omaa terveyttään koskevista mittauksista </a:t>
            </a:r>
            <a:r>
              <a:rPr lang="fi-FI" sz="2600" u="sng" dirty="0"/>
              <a:t>itse kotona ennen lääkärin vastaanotolle tuloa  </a:t>
            </a:r>
          </a:p>
          <a:p>
            <a:r>
              <a:rPr lang="fi-FI" sz="2600" dirty="0"/>
              <a:t>erilaisia mittalaitteita, kuten verenpaine-, verensokeri- ja PEF-mittareita, sekä mobiililaitteisiin ladattavia sovelluksia voidaan hyödyntää mm. verenpainetautiin, diabetekseen ja astmaan liittyvissä mittauksissa</a:t>
            </a:r>
          </a:p>
          <a:p>
            <a:r>
              <a:rPr lang="fi-FI" sz="2600" dirty="0"/>
              <a:t>mobiilisovellus lähettää mittaustulokset automaattisesti hoitavalle lääkärille, joka voi antaa potilaalle etä-vastaanotolla diagnoosin ja tarvittavat hoito-ohjeet  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0022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75" y="728419"/>
            <a:ext cx="669581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Kehon sisäiset mittaukset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0458" y="2107772"/>
            <a:ext cx="8048243" cy="3936568"/>
          </a:xfrm>
        </p:spPr>
        <p:txBody>
          <a:bodyPr>
            <a:normAutofit/>
          </a:bodyPr>
          <a:lstStyle/>
          <a:p>
            <a:r>
              <a:rPr lang="fi-FI" sz="2600" dirty="0"/>
              <a:t>joissain tilanteissa, kuten epäiltäessä joidenkin vitamiinien puutostilaa, laboratorionäytteitä voi ottaa itse kotona ja muokata omaa ravitsemustaan niiden pohjalta</a:t>
            </a:r>
          </a:p>
          <a:p>
            <a:r>
              <a:rPr lang="fi-FI" sz="2600" dirty="0"/>
              <a:t>esim. D-vitamiinitason, hemoglobiinin ja kolesterolin voi mitata kotona ilman lääkärissä käyntiä</a:t>
            </a:r>
            <a:endParaRPr lang="fi-FI" sz="2600" u="sng" dirty="0"/>
          </a:p>
          <a:p>
            <a:r>
              <a:rPr lang="fi-FI" sz="2600" dirty="0"/>
              <a:t>myös oman geeniperimänsä ja siihen perustuvia tauti-riskejään voi selvittää netin kautta tilattavilla geeni-testeillä 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479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5161" y="604433"/>
            <a:ext cx="669581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Itsensä mittaamisen uhat ja tulevaisuus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73752" y="2061276"/>
            <a:ext cx="7818627" cy="4463509"/>
          </a:xfrm>
        </p:spPr>
        <p:txBody>
          <a:bodyPr>
            <a:normAutofit/>
          </a:bodyPr>
          <a:lstStyle/>
          <a:p>
            <a:r>
              <a:rPr lang="fi-FI" sz="2600" dirty="0"/>
              <a:t>pahimmillaan jatkuva itsensä mittaaminen ja tiedon kerääminen voi </a:t>
            </a:r>
            <a:r>
              <a:rPr lang="fi-FI" sz="2600" u="sng" dirty="0"/>
              <a:t>kuormittaa liikaa</a:t>
            </a:r>
            <a:r>
              <a:rPr lang="fi-FI" sz="2600" dirty="0"/>
              <a:t> ja heikentää yksilön terveyttä ja hyvinvointia</a:t>
            </a:r>
          </a:p>
          <a:p>
            <a:r>
              <a:rPr lang="fi-FI" sz="2600" dirty="0"/>
              <a:t>itsensä mittaamiseen voi kehittyä </a:t>
            </a:r>
            <a:r>
              <a:rPr lang="fi-FI" sz="2600" u="sng" dirty="0"/>
              <a:t>riippuvuussuhde</a:t>
            </a:r>
            <a:r>
              <a:rPr lang="fi-FI" sz="2600" dirty="0"/>
              <a:t> ja se saattaa </a:t>
            </a:r>
            <a:r>
              <a:rPr lang="fi-FI" sz="2600" u="sng" dirty="0"/>
              <a:t>lisätä turhaa huolta</a:t>
            </a:r>
            <a:r>
              <a:rPr lang="fi-FI" sz="2600" dirty="0"/>
              <a:t> omasta terveydestä sekä perinnöllisiin sairauksiin liittyvistä riskeistä </a:t>
            </a:r>
          </a:p>
          <a:p>
            <a:r>
              <a:rPr lang="fi-FI" sz="2600" dirty="0"/>
              <a:t>biohakkerointi ja terveyden teknologisoituminen voivat osaltaan </a:t>
            </a:r>
            <a:r>
              <a:rPr lang="fi-FI" sz="2600" u="sng" dirty="0"/>
              <a:t>syventää kuilua </a:t>
            </a:r>
            <a:r>
              <a:rPr lang="fi-FI" sz="2600" dirty="0"/>
              <a:t>hyvinvoivan ja alempiin sosiaaliluokkiin kuuluvan väestön välillä</a:t>
            </a:r>
          </a:p>
          <a:p>
            <a:r>
              <a:rPr lang="fi-FI" sz="2600" dirty="0"/>
              <a:t>tulevaisuudessa itsensä mittaaminen tulisi ulottaa kaikkien yhteiskuntaluokkien saataville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124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1107</TotalTime>
  <Words>597</Words>
  <Application>Microsoft Macintosh PowerPoint</Application>
  <PresentationFormat>Näytössä katseltava diaesitys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Office-teema</vt:lpstr>
      <vt:lpstr>Terve 3: Terveyttä tutkimassa</vt:lpstr>
      <vt:lpstr>Mobiiliteknologia</vt:lpstr>
      <vt:lpstr>Fyysisen aktiivisuuden tarkkailu (1/2) </vt:lpstr>
      <vt:lpstr>Fyysisen aktiivisuuden tarkkailu (2/2) </vt:lpstr>
      <vt:lpstr>Unen mittaaminen  </vt:lpstr>
      <vt:lpstr>Stressin ja palautumisen  mittaaminen  </vt:lpstr>
      <vt:lpstr>Itsensä mittaaminen terveydenhuollossa</vt:lpstr>
      <vt:lpstr>Kehon sisäiset mittaukset</vt:lpstr>
      <vt:lpstr>Itsensä mittaamisen uhat ja tulevaisuus (1/2)</vt:lpstr>
      <vt:lpstr>Itsensä mittaamisen uhat ja tulevaisuus (2/2)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Eija Tuunainen</cp:lastModifiedBy>
  <cp:revision>25</cp:revision>
  <dcterms:created xsi:type="dcterms:W3CDTF">2017-12-04T22:49:11Z</dcterms:created>
  <dcterms:modified xsi:type="dcterms:W3CDTF">2017-12-18T15:48:00Z</dcterms:modified>
</cp:coreProperties>
</file>