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9" r:id="rId4"/>
    <p:sldId id="260" r:id="rId5"/>
    <p:sldId id="261" r:id="rId6"/>
    <p:sldId id="262" r:id="rId7"/>
    <p:sldId id="270" r:id="rId8"/>
    <p:sldId id="264" r:id="rId9"/>
    <p:sldId id="265" r:id="rId10"/>
    <p:sldId id="271" r:id="rId11"/>
    <p:sldId id="272" r:id="rId12"/>
    <p:sldId id="266" r:id="rId13"/>
    <p:sldId id="273" r:id="rId14"/>
    <p:sldId id="267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8" autoAdjust="0"/>
    <p:restoredTop sz="94660"/>
  </p:normalViewPr>
  <p:slideViewPr>
    <p:cSldViewPr snapToGrid="0">
      <p:cViewPr>
        <p:scale>
          <a:sx n="100" d="100"/>
          <a:sy n="100" d="100"/>
        </p:scale>
        <p:origin x="1184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0F082-0596-4C83-828A-63BA5EED8176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DE58E-00B6-4A5C-9FDE-D86E565EEF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3460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0F082-0596-4C83-828A-63BA5EED8176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DE58E-00B6-4A5C-9FDE-D86E565EEF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0750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0F082-0596-4C83-828A-63BA5EED8176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DE58E-00B6-4A5C-9FDE-D86E565EEF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2600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0F082-0596-4C83-828A-63BA5EED8176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DE58E-00B6-4A5C-9FDE-D86E565EEF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6589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0F082-0596-4C83-828A-63BA5EED8176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DE58E-00B6-4A5C-9FDE-D86E565EEF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6634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0F082-0596-4C83-828A-63BA5EED8176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DE58E-00B6-4A5C-9FDE-D86E565EEF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0465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0F082-0596-4C83-828A-63BA5EED8176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DE58E-00B6-4A5C-9FDE-D86E565EEF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4299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0F082-0596-4C83-828A-63BA5EED8176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DE58E-00B6-4A5C-9FDE-D86E565EEF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2259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0F082-0596-4C83-828A-63BA5EED8176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DE58E-00B6-4A5C-9FDE-D86E565EEF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3808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0F082-0596-4C83-828A-63BA5EED8176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DE58E-00B6-4A5C-9FDE-D86E565EEF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731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0F082-0596-4C83-828A-63BA5EED8176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DE58E-00B6-4A5C-9FDE-D86E565EEF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837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0F082-0596-4C83-828A-63BA5EED8176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DE58E-00B6-4A5C-9FDE-D86E565EEF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0552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37289"/>
            <a:ext cx="7315200" cy="1094723"/>
          </a:xfrm>
        </p:spPr>
        <p:txBody>
          <a:bodyPr>
            <a:noAutofit/>
          </a:bodyPr>
          <a:lstStyle/>
          <a:p>
            <a:r>
              <a:rPr lang="fi-FI" sz="4400" b="1" dirty="0">
                <a:latin typeface="+mn-lt"/>
              </a:rPr>
              <a:t>Terve 3: Terveyttä tutkimassa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6876" y="3375356"/>
            <a:ext cx="6890220" cy="964169"/>
          </a:xfrm>
        </p:spPr>
        <p:txBody>
          <a:bodyPr>
            <a:noAutofit/>
          </a:bodyPr>
          <a:lstStyle/>
          <a:p>
            <a:r>
              <a:rPr lang="fi-FI" sz="3200" b="1" dirty="0">
                <a:solidFill>
                  <a:schemeClr val="bg1">
                    <a:lumMod val="50000"/>
                  </a:schemeClr>
                </a:solidFill>
              </a:rPr>
              <a:t>Luku 11: Asiakkaana terveydenhuollossa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>
            <a:extLst>
              <a:ext uri="{FF2B5EF4-FFF2-40B4-BE49-F238E27FC236}">
                <a16:creationId xmlns="" xmlns:a16="http://schemas.microsoft.com/office/drawing/2014/main" id="{B9460140-723B-4446-A40A-90859C8B66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578" y="1764633"/>
            <a:ext cx="7940841" cy="4973052"/>
          </a:xfrm>
        </p:spPr>
        <p:txBody>
          <a:bodyPr>
            <a:normAutofit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2800" dirty="0"/>
              <a:t>oikeus </a:t>
            </a:r>
            <a:r>
              <a:rPr lang="fi-FI" sz="2800" u="sng" dirty="0"/>
              <a:t>hyvään, kunnioittavaan ja asialliseen kohteluun</a:t>
            </a:r>
            <a:endParaRPr lang="fi-FI" sz="2800" dirty="0"/>
          </a:p>
          <a:p>
            <a:pPr marL="800100" lvl="1" indent="-342900" algn="l">
              <a:buFontTx/>
              <a:buChar char="-"/>
            </a:pPr>
            <a:r>
              <a:rPr lang="fi-FI" sz="2500" dirty="0"/>
              <a:t>potilaan ihmisarvoa, vakaumusta ja yksityisyyttä kunnioitetaan</a:t>
            </a:r>
          </a:p>
          <a:p>
            <a:pPr marL="800100" lvl="1" indent="-342900" algn="l">
              <a:buFontTx/>
              <a:buChar char="-"/>
            </a:pPr>
            <a:r>
              <a:rPr lang="fi-FI" sz="2500" dirty="0"/>
              <a:t>yksilölliset tarpeet, äidinkieli ja kulttuuri huomioidaan mahdollisuuksien mukaan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sz="2800" dirty="0"/>
              <a:t>henkilö voi </a:t>
            </a:r>
            <a:r>
              <a:rPr lang="fi-FI" sz="2800" u="sng" dirty="0"/>
              <a:t>valita itse</a:t>
            </a:r>
            <a:r>
              <a:rPr lang="fi-FI" sz="2800" dirty="0"/>
              <a:t>, minkä terveysaseman palveluja käyttää</a:t>
            </a:r>
          </a:p>
          <a:p>
            <a:pPr marL="800100" lvl="1" indent="-342900" algn="l">
              <a:buFontTx/>
              <a:buChar char="-"/>
            </a:pPr>
            <a:r>
              <a:rPr lang="fi-FI" sz="2500" dirty="0"/>
              <a:t>myös jonkin muun kuin kotikunnan perusterveydenhuollon palveluja voi käyttää tietyin ehdoin</a:t>
            </a:r>
          </a:p>
          <a:p>
            <a:pPr marL="800100" lvl="1" indent="-342900" algn="l">
              <a:buFontTx/>
              <a:buChar char="-"/>
            </a:pPr>
            <a:r>
              <a:rPr lang="fi-FI" sz="2500" dirty="0"/>
              <a:t>terveysaseman vaihdosta tehdään kirjallinen ilmoitus molemmille terveysasemille </a:t>
            </a:r>
          </a:p>
          <a:p>
            <a:pPr marL="800100" lvl="1" indent="-342900" algn="l">
              <a:buFontTx/>
              <a:buChar char="-"/>
            </a:pPr>
            <a:endParaRPr lang="fi-FI" sz="2400" dirty="0"/>
          </a:p>
        </p:txBody>
      </p:sp>
      <p:sp>
        <p:nvSpPr>
          <p:cNvPr id="4" name="Title 1">
            <a:extLst>
              <a:ext uri="{FF2B5EF4-FFF2-40B4-BE49-F238E27FC236}">
                <a16:creationId xmlns="" xmlns:a16="http://schemas.microsoft.com/office/drawing/2014/main" id="{4066CF36-AEC9-4EBF-B6AE-B284A0C721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657143"/>
            <a:ext cx="9143999" cy="866857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Oikeus hyvään hoitoon ja kohteluun (2/3)</a:t>
            </a:r>
          </a:p>
        </p:txBody>
      </p:sp>
    </p:spTree>
    <p:extLst>
      <p:ext uri="{BB962C8B-B14F-4D97-AF65-F5344CB8AC3E}">
        <p14:creationId xmlns:p14="http://schemas.microsoft.com/office/powerpoint/2010/main" val="10450663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>
            <a:extLst>
              <a:ext uri="{FF2B5EF4-FFF2-40B4-BE49-F238E27FC236}">
                <a16:creationId xmlns="" xmlns:a16="http://schemas.microsoft.com/office/drawing/2014/main" id="{B9460140-723B-4446-A40A-90859C8B66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578" y="1556084"/>
            <a:ext cx="8173454" cy="5181601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2800" b="1" dirty="0"/>
              <a:t>k</a:t>
            </a:r>
            <a:r>
              <a:rPr lang="fi-FI" sz="2800" b="1" dirty="0" smtClean="0"/>
              <a:t>iireellinen </a:t>
            </a:r>
            <a:r>
              <a:rPr lang="fi-FI" sz="2800" b="1" dirty="0"/>
              <a:t>sairaanhoito</a:t>
            </a:r>
            <a:endParaRPr lang="fi-FI" sz="2800" dirty="0"/>
          </a:p>
          <a:p>
            <a:pPr marL="800100" lvl="1" indent="-342900" algn="l">
              <a:buFontTx/>
              <a:buChar char="-"/>
            </a:pPr>
            <a:r>
              <a:rPr lang="fi-FI" sz="2500" dirty="0"/>
              <a:t>oikeus saada </a:t>
            </a:r>
            <a:r>
              <a:rPr lang="fi-FI" sz="2500" u="sng" dirty="0"/>
              <a:t>välittömästi</a:t>
            </a:r>
            <a:r>
              <a:rPr lang="fi-FI" sz="2500" dirty="0"/>
              <a:t> asuinkunnasta riippumatta </a:t>
            </a:r>
          </a:p>
          <a:p>
            <a:pPr marL="800100" lvl="1" indent="-342900" algn="l">
              <a:buFontTx/>
              <a:buChar char="-"/>
            </a:pPr>
            <a:r>
              <a:rPr lang="fi-FI" sz="2500" dirty="0"/>
              <a:t>ensiapu ja kiireellinen päivystys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sz="2800" b="1" dirty="0"/>
              <a:t>k</a:t>
            </a:r>
            <a:r>
              <a:rPr lang="fi-FI" sz="2800" b="1" dirty="0" smtClean="0"/>
              <a:t>iireetön </a:t>
            </a:r>
            <a:r>
              <a:rPr lang="fi-FI" sz="2800" b="1" dirty="0"/>
              <a:t>hoito</a:t>
            </a:r>
            <a:r>
              <a:rPr lang="fi-FI" sz="2800" dirty="0"/>
              <a:t>: </a:t>
            </a:r>
            <a:r>
              <a:rPr lang="fi-FI" sz="2800" b="1" dirty="0"/>
              <a:t>hoitotakuu</a:t>
            </a:r>
            <a:r>
              <a:rPr lang="fi-FI" sz="2800" dirty="0"/>
              <a:t> </a:t>
            </a:r>
          </a:p>
          <a:p>
            <a:pPr marL="800100" lvl="1" indent="-342900" algn="l">
              <a:buFontTx/>
              <a:buChar char="-"/>
            </a:pPr>
            <a:r>
              <a:rPr lang="fi-FI" sz="2500" dirty="0"/>
              <a:t>oikeus päästä julkiseen terveydenhuoltoon (perusterveydenhuolto, suun terveydenhoito ja erikoissairaanhoito) </a:t>
            </a:r>
            <a:r>
              <a:rPr lang="fi-FI" sz="2500" u="sng" dirty="0"/>
              <a:t>tietyn ajan sisällä</a:t>
            </a:r>
          </a:p>
          <a:p>
            <a:pPr marL="800100" lvl="1" indent="-342900" algn="l">
              <a:buFontTx/>
              <a:buChar char="-"/>
            </a:pPr>
            <a:r>
              <a:rPr lang="fi-FI" sz="2500" dirty="0"/>
              <a:t>potilaalle ilmoitettava </a:t>
            </a:r>
            <a:r>
              <a:rPr lang="fi-FI" sz="2500" dirty="0" err="1"/>
              <a:t>hoitoonpääsyn</a:t>
            </a:r>
            <a:r>
              <a:rPr lang="fi-FI" sz="2500" dirty="0"/>
              <a:t> ajankohta</a:t>
            </a:r>
          </a:p>
          <a:p>
            <a:pPr marL="800100" lvl="1" indent="-342900" algn="l">
              <a:buFontTx/>
              <a:buChar char="-"/>
            </a:pPr>
            <a:r>
              <a:rPr lang="fi-FI" sz="2500" dirty="0"/>
              <a:t>jos potilasta ei voida hoitaa määräajassa omassa terveyskeskuksessa tai sairaalassa, hänet ohjataan hoitoon muualle, esim. yksityiseen terveydenhuoltoon</a:t>
            </a:r>
          </a:p>
          <a:p>
            <a:pPr marL="800100" lvl="1" indent="-342900" algn="l">
              <a:buFontTx/>
              <a:buChar char="-"/>
            </a:pPr>
            <a:r>
              <a:rPr lang="fi-FI" sz="2500" dirty="0"/>
              <a:t>pyritään takaamaan hoito tasapuolisesti asuinpaikasta riippumatta  </a:t>
            </a:r>
          </a:p>
          <a:p>
            <a:pPr marL="800100" lvl="1" indent="-342900" algn="l">
              <a:buFontTx/>
              <a:buChar char="-"/>
            </a:pPr>
            <a:endParaRPr lang="fi-FI" sz="2400" dirty="0"/>
          </a:p>
        </p:txBody>
      </p:sp>
      <p:sp>
        <p:nvSpPr>
          <p:cNvPr id="4" name="Title 1">
            <a:extLst>
              <a:ext uri="{FF2B5EF4-FFF2-40B4-BE49-F238E27FC236}">
                <a16:creationId xmlns="" xmlns:a16="http://schemas.microsoft.com/office/drawing/2014/main" id="{4066CF36-AEC9-4EBF-B6AE-B284A0C721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528806"/>
            <a:ext cx="9143999" cy="866857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Oikeus hyvään hoitoon ja kohteluun (3/3)</a:t>
            </a:r>
          </a:p>
        </p:txBody>
      </p:sp>
    </p:spTree>
    <p:extLst>
      <p:ext uri="{BB962C8B-B14F-4D97-AF65-F5344CB8AC3E}">
        <p14:creationId xmlns:p14="http://schemas.microsoft.com/office/powerpoint/2010/main" val="19740260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>
            <a:extLst>
              <a:ext uri="{FF2B5EF4-FFF2-40B4-BE49-F238E27FC236}">
                <a16:creationId xmlns="" xmlns:a16="http://schemas.microsoft.com/office/drawing/2014/main" id="{B9460140-723B-4446-A40A-90859C8B66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5852" y="1812757"/>
            <a:ext cx="7732295" cy="4636169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2800" dirty="0"/>
              <a:t>oikeus </a:t>
            </a:r>
            <a:r>
              <a:rPr lang="fi-FI" sz="2800" u="sng" dirty="0"/>
              <a:t>saada tietoa omasta terveydentilasta, hoidon merkityksestä, eri hoitovaihtoehtoista ja niiden vaikutuksista sekä muista seikoista, joilla on merkitystä hoidon kannalta </a:t>
            </a:r>
            <a:endParaRPr lang="fi-FI" sz="2800" dirty="0"/>
          </a:p>
          <a:p>
            <a:pPr marL="800100" lvl="1" indent="-342900" algn="l">
              <a:buFontTx/>
              <a:buChar char="-"/>
            </a:pPr>
            <a:r>
              <a:rPr lang="fi-FI" sz="2500" dirty="0"/>
              <a:t>selvityksen oltava sellainen, että potilas ymmärtää sen sisällön</a:t>
            </a:r>
          </a:p>
          <a:p>
            <a:pPr marL="800100" lvl="1" indent="-342900" algn="l">
              <a:buFontTx/>
              <a:buChar char="-"/>
            </a:pPr>
            <a:r>
              <a:rPr lang="fi-FI" sz="2500" dirty="0"/>
              <a:t>alaikäistä koskeva selvitys annetaan hänen huoltajalleen </a:t>
            </a:r>
          </a:p>
          <a:p>
            <a:pPr marL="800100" lvl="1" indent="-342900" algn="l">
              <a:buFontTx/>
              <a:buChar char="-"/>
            </a:pPr>
            <a:r>
              <a:rPr lang="fi-FI" sz="2500" dirty="0"/>
              <a:t>selvitystä ei tehdä, jos se potilas ei sitä halua tai jos tiedon saamisesta aiheutuu vakavaa vaaraa potilaan hengelle tai terveydelle </a:t>
            </a:r>
          </a:p>
          <a:p>
            <a:pPr algn="l"/>
            <a:endParaRPr lang="fi-FI" dirty="0"/>
          </a:p>
        </p:txBody>
      </p:sp>
      <p:sp>
        <p:nvSpPr>
          <p:cNvPr id="4" name="Title 1">
            <a:extLst>
              <a:ext uri="{FF2B5EF4-FFF2-40B4-BE49-F238E27FC236}">
                <a16:creationId xmlns="" xmlns:a16="http://schemas.microsoft.com/office/drawing/2014/main" id="{4066CF36-AEC9-4EBF-B6AE-B284A0C721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8229" y="657143"/>
            <a:ext cx="8207542" cy="866857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Tiedonsaantioikeus (1/2)</a:t>
            </a:r>
          </a:p>
        </p:txBody>
      </p:sp>
    </p:spTree>
    <p:extLst>
      <p:ext uri="{BB962C8B-B14F-4D97-AF65-F5344CB8AC3E}">
        <p14:creationId xmlns:p14="http://schemas.microsoft.com/office/powerpoint/2010/main" val="6044927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>
            <a:extLst>
              <a:ext uri="{FF2B5EF4-FFF2-40B4-BE49-F238E27FC236}">
                <a16:creationId xmlns="" xmlns:a16="http://schemas.microsoft.com/office/drawing/2014/main" id="{B9460140-723B-4446-A40A-90859C8B66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5852" y="1860885"/>
            <a:ext cx="7969919" cy="4459706"/>
          </a:xfrm>
        </p:spPr>
        <p:txBody>
          <a:bodyPr>
            <a:normAutofit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2800" dirty="0"/>
              <a:t>hoitoa koskevat tiedot merkitään potilasasiakirjoihin </a:t>
            </a:r>
            <a:r>
              <a:rPr lang="fi-FI" sz="2800" u="sng" dirty="0"/>
              <a:t> </a:t>
            </a:r>
            <a:endParaRPr lang="fi-FI" sz="2800" dirty="0"/>
          </a:p>
          <a:p>
            <a:pPr marL="800100" lvl="1" indent="-342900" algn="l">
              <a:buFontTx/>
              <a:buChar char="-"/>
            </a:pPr>
            <a:r>
              <a:rPr lang="fi-FI" sz="2500" dirty="0"/>
              <a:t>tiedot ovat </a:t>
            </a:r>
            <a:r>
              <a:rPr lang="fi-FI" sz="2500" u="sng" dirty="0"/>
              <a:t>salaisia</a:t>
            </a:r>
            <a:r>
              <a:rPr lang="fi-FI" sz="2500" dirty="0"/>
              <a:t>: annetaan sivullisille vain potilaan kirjallisella suostumuksella</a:t>
            </a:r>
          </a:p>
          <a:p>
            <a:pPr marL="800100" lvl="1" indent="-342900" algn="l">
              <a:buFontTx/>
              <a:buChar char="-"/>
            </a:pPr>
            <a:r>
              <a:rPr lang="fi-FI" sz="2500" dirty="0"/>
              <a:t>salassapitovelvollisuus koskee terveydenhuollon yksiköissä työskenteleviä ja se säilyy työsuhteen päättymisen jälkeenkin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sz="2800" dirty="0"/>
              <a:t>potilaalla on oikeus </a:t>
            </a:r>
            <a:r>
              <a:rPr lang="fi-FI" sz="2800" u="sng" dirty="0"/>
              <a:t>tarkastaa</a:t>
            </a:r>
            <a:r>
              <a:rPr lang="fi-FI" sz="2800" dirty="0"/>
              <a:t> itseään koskevat tiedot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sz="2800" dirty="0"/>
              <a:t>tietoja säilytetään laissa määrätty aika, jonka jälkeen ne hävitetään asianmukaisesti  </a:t>
            </a:r>
          </a:p>
          <a:p>
            <a:pPr algn="l"/>
            <a:endParaRPr lang="fi-FI" dirty="0"/>
          </a:p>
        </p:txBody>
      </p:sp>
      <p:sp>
        <p:nvSpPr>
          <p:cNvPr id="4" name="Title 1">
            <a:extLst>
              <a:ext uri="{FF2B5EF4-FFF2-40B4-BE49-F238E27FC236}">
                <a16:creationId xmlns="" xmlns:a16="http://schemas.microsoft.com/office/drawing/2014/main" id="{4066CF36-AEC9-4EBF-B6AE-B284A0C721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8229" y="657143"/>
            <a:ext cx="8207542" cy="866857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Tiedonsaantioikeus (2/2)</a:t>
            </a:r>
          </a:p>
        </p:txBody>
      </p:sp>
    </p:spTree>
    <p:extLst>
      <p:ext uri="{BB962C8B-B14F-4D97-AF65-F5344CB8AC3E}">
        <p14:creationId xmlns:p14="http://schemas.microsoft.com/office/powerpoint/2010/main" val="33154042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4066CF36-AEC9-4EBF-B6AE-B284A0C721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8229" y="657143"/>
            <a:ext cx="8207542" cy="866857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Itsemääräämisoikeus</a:t>
            </a:r>
          </a:p>
        </p:txBody>
      </p:sp>
      <p:sp>
        <p:nvSpPr>
          <p:cNvPr id="5" name="Alaotsikko 2">
            <a:extLst>
              <a:ext uri="{FF2B5EF4-FFF2-40B4-BE49-F238E27FC236}">
                <a16:creationId xmlns="" xmlns:a16="http://schemas.microsoft.com/office/drawing/2014/main" id="{08A06B2E-5D04-458F-8B93-ABCB074982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3100" y="1860550"/>
            <a:ext cx="8002671" cy="4652545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2800" dirty="0"/>
              <a:t>oikeus </a:t>
            </a:r>
            <a:r>
              <a:rPr lang="fi-FI" sz="2800" u="sng" dirty="0"/>
              <a:t>päättää itseä koskevista asioista</a:t>
            </a:r>
            <a:endParaRPr lang="fi-FI" sz="2800" dirty="0"/>
          </a:p>
          <a:p>
            <a:pPr marL="800100" lvl="1" indent="-342900" algn="l">
              <a:buFontTx/>
              <a:buChar char="-"/>
            </a:pPr>
            <a:r>
              <a:rPr lang="fi-FI" sz="2500" dirty="0"/>
              <a:t>osallistuminen esim. omaa hoitoa ja kuntoutusta koskevaan päätöksentekoon</a:t>
            </a:r>
          </a:p>
          <a:p>
            <a:pPr marL="800100" lvl="1" indent="-342900" algn="l">
              <a:buFontTx/>
              <a:buChar char="-"/>
            </a:pPr>
            <a:r>
              <a:rPr lang="fi-FI" sz="2500" dirty="0"/>
              <a:t>hoitotoimenpiteisiin tarvitaan potilaan suostumus </a:t>
            </a:r>
          </a:p>
          <a:p>
            <a:pPr marL="800100" lvl="1" indent="-342900" algn="l">
              <a:buFontTx/>
              <a:buChar char="-"/>
            </a:pPr>
            <a:r>
              <a:rPr lang="fi-FI" sz="2500" dirty="0"/>
              <a:t>alaikäisen potilaan mielipide selvitetään, kun se on hänen ikäänsä ja kehitystasoonsa nähden mahdollista 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2800" b="1" dirty="0"/>
              <a:t>hoitotahto = </a:t>
            </a:r>
            <a:r>
              <a:rPr lang="fi-FI" sz="2800" dirty="0"/>
              <a:t>vapaamuotoinen asiakirja, jolla voi ilmaista omaan hoitoonsa liittyvät toiveensa hoitohenkilökunnalle  </a:t>
            </a:r>
          </a:p>
          <a:p>
            <a:pPr marL="800100" lvl="1" indent="-342900" algn="l">
              <a:buFontTx/>
              <a:buChar char="-"/>
            </a:pPr>
            <a:r>
              <a:rPr lang="fi-FI" sz="2500" dirty="0"/>
              <a:t>potilaalle ei anneta sellaista hoitoa, joka on vasten hänen tahtoaan  </a:t>
            </a:r>
          </a:p>
          <a:p>
            <a:pPr marL="800100" lvl="1" indent="-342900" algn="l">
              <a:buFontTx/>
              <a:buChar char="-"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2097116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4066CF36-AEC9-4EBF-B6AE-B284A0C721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8229" y="336301"/>
            <a:ext cx="8207542" cy="866857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Valitusoikeus</a:t>
            </a:r>
          </a:p>
        </p:txBody>
      </p:sp>
      <p:sp>
        <p:nvSpPr>
          <p:cNvPr id="5" name="Alaotsikko 2">
            <a:extLst>
              <a:ext uri="{FF2B5EF4-FFF2-40B4-BE49-F238E27FC236}">
                <a16:creationId xmlns="" xmlns:a16="http://schemas.microsoft.com/office/drawing/2014/main" id="{8AA6677E-18B0-49F7-86D6-7528D03C11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3100" y="1315453"/>
            <a:ext cx="8002671" cy="5542547"/>
          </a:xfrm>
        </p:spPr>
        <p:txBody>
          <a:bodyPr>
            <a:normAutofit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2800" dirty="0"/>
              <a:t>jos potilas ei ole tyytyväinen saamaansa hoitoon tai kohteluun tai on tapahtunut jokin virhe, on hyvä </a:t>
            </a:r>
            <a:r>
              <a:rPr lang="fi-FI" sz="2800" u="sng" dirty="0"/>
              <a:t>keskustella avoimesti hoitohenkilökunnan kanssa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2800" dirty="0"/>
              <a:t>potilas voi tehdä </a:t>
            </a:r>
            <a:r>
              <a:rPr lang="fi-FI" sz="2800" b="1" dirty="0"/>
              <a:t>muistutuksen</a:t>
            </a:r>
            <a:r>
              <a:rPr lang="fi-FI" sz="2800" dirty="0"/>
              <a:t> hoitopaikan johdolle tai </a:t>
            </a:r>
            <a:r>
              <a:rPr lang="fi-FI" sz="2800" b="1" dirty="0"/>
              <a:t>kantelun</a:t>
            </a:r>
            <a:r>
              <a:rPr lang="fi-FI" sz="2800" dirty="0"/>
              <a:t> terveydenhuoltoa valvoville viranomaisille</a:t>
            </a:r>
          </a:p>
          <a:p>
            <a:pPr marL="800100" lvl="1" indent="-342900" algn="l">
              <a:buFontTx/>
              <a:buChar char="-"/>
            </a:pPr>
            <a:r>
              <a:rPr lang="fi-FI" sz="2500" dirty="0"/>
              <a:t>tarkoituksena palauttaa yhteisymmärrys ja luottamus hoitoon sekä lisätä potilasturvallisuutta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sz="2800" dirty="0"/>
              <a:t>jos on tapahtunut henkilövahinko, potilas voi tehdä </a:t>
            </a:r>
            <a:r>
              <a:rPr lang="fi-FI" sz="2800" b="1" dirty="0"/>
              <a:t>potilasvahinkoilmoituksen</a:t>
            </a:r>
            <a:r>
              <a:rPr lang="fi-FI" sz="2800" dirty="0"/>
              <a:t> ja hakea taloudellista korvausta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sz="2800" b="1" dirty="0"/>
              <a:t>potilasasiamies </a:t>
            </a:r>
            <a:r>
              <a:rPr lang="fi-FI" sz="2800" dirty="0"/>
              <a:t>auttaa potilasta selvittämään ongelmansa hoitopaikassa ja avustaa esim. muistutuksen tekemisessä </a:t>
            </a:r>
            <a:endParaRPr lang="fi-FI" sz="2500" dirty="0"/>
          </a:p>
          <a:p>
            <a:pPr marL="800100" lvl="1" indent="-342900" algn="l">
              <a:buFontTx/>
              <a:buChar char="-"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533349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4066CF36-AEC9-4EBF-B6AE-B284A0C721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8229" y="448596"/>
            <a:ext cx="8207542" cy="866857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Oireet (1/2)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="" xmlns:a16="http://schemas.microsoft.com/office/drawing/2014/main" id="{D40B675A-6F59-40BC-A5A3-5FCD5CCA88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3100" y="1635960"/>
            <a:ext cx="8002671" cy="4973387"/>
          </a:xfrm>
        </p:spPr>
        <p:txBody>
          <a:bodyPr>
            <a:normAutofit fontScale="92500"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3000" dirty="0"/>
              <a:t>tietyt oireet, kuten päänsärky ja väsymys, voivat kertoa </a:t>
            </a:r>
            <a:r>
              <a:rPr lang="fi-FI" sz="3000" u="sng" dirty="0"/>
              <a:t>elämäntapoihin liittyvästä ongelmasta</a:t>
            </a:r>
            <a:r>
              <a:rPr lang="fi-FI" sz="3000" dirty="0"/>
              <a:t> (esim. valvomisesta)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3000" dirty="0"/>
              <a:t>erilaiset </a:t>
            </a:r>
            <a:r>
              <a:rPr lang="fi-FI" sz="3000" b="1" dirty="0"/>
              <a:t>fyysiset ja psyykkiset oireet </a:t>
            </a:r>
            <a:r>
              <a:rPr lang="fi-FI" sz="3000" dirty="0"/>
              <a:t>voivat olla myös </a:t>
            </a:r>
            <a:r>
              <a:rPr lang="fi-FI" sz="3000" u="sng" dirty="0"/>
              <a:t>merkki sairaudesta tai vammasta </a:t>
            </a:r>
            <a:r>
              <a:rPr lang="fi-FI" sz="3000" dirty="0"/>
              <a:t>tai liittyä esim. henkilön sairastamaan </a:t>
            </a:r>
            <a:r>
              <a:rPr lang="fi-FI" sz="3000" u="sng" dirty="0"/>
              <a:t>oireyhtymään</a:t>
            </a:r>
            <a:r>
              <a:rPr lang="fi-FI" sz="3000" dirty="0"/>
              <a:t>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3000" b="1" dirty="0"/>
              <a:t>kipu</a:t>
            </a:r>
            <a:r>
              <a:rPr lang="fi-FI" sz="3000" dirty="0"/>
              <a:t> on tavallinen tuntemus ja oire kaikenikäisillä</a:t>
            </a:r>
          </a:p>
          <a:p>
            <a:pPr marL="800100" lvl="1" indent="-342900" algn="l">
              <a:buFontTx/>
              <a:buChar char="-"/>
            </a:pPr>
            <a:r>
              <a:rPr lang="fi-FI" sz="2700" dirty="0"/>
              <a:t>liittyy usein kudosten tai hermojen vaurioitumiseen tai sen uhkaan</a:t>
            </a:r>
          </a:p>
          <a:p>
            <a:pPr marL="800100" lvl="1" indent="-342900" algn="l">
              <a:buFontTx/>
              <a:buChar char="-"/>
            </a:pPr>
            <a:r>
              <a:rPr lang="fi-FI" sz="2700" dirty="0"/>
              <a:t>aistiminen yksilöllistä: vihlonta, puristus, särky ym.   </a:t>
            </a:r>
          </a:p>
          <a:p>
            <a:pPr marL="800100" lvl="1" indent="-342900" algn="l">
              <a:buFontTx/>
              <a:buChar char="-"/>
            </a:pPr>
            <a:r>
              <a:rPr lang="fi-FI" sz="2700" b="1" dirty="0"/>
              <a:t>heijastekipu</a:t>
            </a:r>
            <a:r>
              <a:rPr lang="fi-FI" sz="2700" dirty="0"/>
              <a:t> = kipu, joka aistitaan muualla kehossa kuin </a:t>
            </a:r>
            <a:r>
              <a:rPr lang="fi-FI" sz="2700" dirty="0" smtClean="0"/>
              <a:t>missä sen </a:t>
            </a:r>
            <a:r>
              <a:rPr lang="fi-FI" sz="2700" dirty="0"/>
              <a:t>syy on</a:t>
            </a:r>
          </a:p>
          <a:p>
            <a:pPr lvl="1" algn="l"/>
            <a:r>
              <a:rPr lang="fi-FI" sz="2400" dirty="0"/>
              <a:t>		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30516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4066CF36-AEC9-4EBF-B6AE-B284A0C721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8229" y="448596"/>
            <a:ext cx="8207542" cy="866857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Oireet (2/2)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="" xmlns:a16="http://schemas.microsoft.com/office/drawing/2014/main" id="{D40B675A-6F59-40BC-A5A3-5FCD5CCA88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460" y="1619918"/>
            <a:ext cx="8246311" cy="5069639"/>
          </a:xfrm>
        </p:spPr>
        <p:txBody>
          <a:bodyPr>
            <a:normAutofit lnSpcReduction="10000"/>
          </a:bodyPr>
          <a:lstStyle/>
          <a:p>
            <a:pPr marL="800100" lvl="1" indent="-342900" algn="l">
              <a:buFontTx/>
              <a:buChar char="-"/>
            </a:pPr>
            <a:r>
              <a:rPr lang="fi-FI" sz="2500" dirty="0"/>
              <a:t>kesto vaihtelee: </a:t>
            </a: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fi-FI" sz="2200" b="1" dirty="0"/>
              <a:t>akuutti kipu </a:t>
            </a:r>
            <a:r>
              <a:rPr lang="fi-FI" sz="2200" dirty="0"/>
              <a:t>= alle kuukauden kestänyt kipu</a:t>
            </a: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fi-FI" sz="2200" b="1" dirty="0"/>
              <a:t>krooninen kipu </a:t>
            </a:r>
            <a:r>
              <a:rPr lang="fi-FI" sz="2200" dirty="0"/>
              <a:t>= yli kolme kk kestänyt kipu</a:t>
            </a:r>
          </a:p>
          <a:p>
            <a:pPr marL="914400" lvl="1" indent="-457200" algn="l">
              <a:buFontTx/>
              <a:buChar char="-"/>
            </a:pPr>
            <a:r>
              <a:rPr lang="fi-FI" sz="2500" dirty="0"/>
              <a:t>arvioinnissa voidaan hyödyntää erilaisia kipumittareita ja kyselykaavakkeita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sz="2800" dirty="0"/>
              <a:t>useimmat oireet menevät itsestään ohi ja monia oireita, kuten kuumetta tai pieniä vammoja, voi hoitaa kotikonstein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sz="2800" dirty="0"/>
              <a:t>jos jokin oire toistuu, pahenee tai ilmaantuu uusia oireita, voi olla perusteltua hakeutua vastaanotolle</a:t>
            </a:r>
          </a:p>
          <a:p>
            <a:pPr lvl="1" algn="l"/>
            <a:r>
              <a:rPr lang="fi-FI" sz="2500" dirty="0"/>
              <a:t>  -    yhteys ajanvaraukseen: kouluterveydenhoito, </a:t>
            </a:r>
          </a:p>
          <a:p>
            <a:pPr lvl="1" algn="l"/>
            <a:r>
              <a:rPr lang="fi-FI" sz="2500" dirty="0"/>
              <a:t>       terveyskeskus tai yksityiset lääkäriasemat </a:t>
            </a:r>
          </a:p>
          <a:p>
            <a:pPr algn="l"/>
            <a:r>
              <a:rPr lang="fi-FI" sz="2800" dirty="0"/>
              <a:t>		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54267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4066CF36-AEC9-4EBF-B6AE-B284A0C721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8229" y="657143"/>
            <a:ext cx="8207542" cy="866857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Kliininen tutkimus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="" xmlns:a16="http://schemas.microsoft.com/office/drawing/2014/main" id="{016993E6-2903-460D-A5CD-172EE3267F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3100" y="1860551"/>
            <a:ext cx="8002671" cy="4652544"/>
          </a:xfrm>
        </p:spPr>
        <p:txBody>
          <a:bodyPr>
            <a:normAutofit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3000" b="1" dirty="0"/>
              <a:t>a</a:t>
            </a:r>
            <a:r>
              <a:rPr lang="fi-FI" sz="3000" b="1" dirty="0" smtClean="0"/>
              <a:t>namneesi</a:t>
            </a:r>
            <a:r>
              <a:rPr lang="fi-FI" sz="3000" dirty="0" smtClean="0"/>
              <a:t> </a:t>
            </a:r>
            <a:r>
              <a:rPr lang="fi-FI" sz="3000" dirty="0"/>
              <a:t>= esitietojen selvittäminen</a:t>
            </a:r>
          </a:p>
          <a:p>
            <a:pPr marL="914400" lvl="1" indent="-457200" algn="l">
              <a:buFontTx/>
              <a:buChar char="-"/>
            </a:pPr>
            <a:r>
              <a:rPr lang="fi-FI" sz="2500" dirty="0"/>
              <a:t>oireiden alkaminen, kesto ja vaikutus potilaan arkeen </a:t>
            </a:r>
          </a:p>
          <a:p>
            <a:pPr marL="914400" lvl="1" indent="-457200" algn="l">
              <a:buFontTx/>
              <a:buChar char="-"/>
            </a:pPr>
            <a:r>
              <a:rPr lang="fi-FI" sz="2500" dirty="0"/>
              <a:t>aiemmat sairaudet </a:t>
            </a:r>
          </a:p>
          <a:p>
            <a:pPr marL="914400" lvl="1" indent="-457200" algn="l">
              <a:buFontTx/>
              <a:buChar char="-"/>
            </a:pPr>
            <a:r>
              <a:rPr lang="fi-FI" sz="2500" dirty="0"/>
              <a:t>lähisukulaisten terveys (sairauksiin liittyvä perinnöllinen alttius)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3000" b="1" dirty="0"/>
              <a:t>s</a:t>
            </a:r>
            <a:r>
              <a:rPr lang="fi-FI" sz="3000" b="1" dirty="0" smtClean="0"/>
              <a:t>tatus </a:t>
            </a:r>
            <a:r>
              <a:rPr lang="fi-FI" sz="3000" b="1" dirty="0"/>
              <a:t>= </a:t>
            </a:r>
            <a:r>
              <a:rPr lang="fi-FI" sz="3000" dirty="0"/>
              <a:t>nykytilan selvittäminen</a:t>
            </a:r>
          </a:p>
          <a:p>
            <a:pPr marL="800100" lvl="1" indent="-342900" algn="l">
              <a:buFontTx/>
              <a:buChar char="-"/>
            </a:pPr>
            <a:r>
              <a:rPr lang="fi-FI" sz="2500" dirty="0"/>
              <a:t>anamneesi ohjaa</a:t>
            </a:r>
          </a:p>
          <a:p>
            <a:pPr marL="800100" lvl="1" indent="-342900" algn="l">
              <a:buFontTx/>
              <a:buChar char="-"/>
            </a:pPr>
            <a:r>
              <a:rPr lang="fi-FI" sz="2500" dirty="0"/>
              <a:t>lääkäri tutkii potilaan katselemalla, kuuntelemalla ja tunnustelemalla sekä joillakin apuvälineillä, kuten stetoskoopilla</a:t>
            </a:r>
          </a:p>
          <a:p>
            <a:pPr marL="800100" lvl="1" indent="-342900" algn="l">
              <a:buFontTx/>
              <a:buChar char="-"/>
            </a:pPr>
            <a:r>
              <a:rPr lang="fi-FI" sz="2500" dirty="0"/>
              <a:t>myös esim. verenpaineen ja nivelten liikelaajuuden mittaus     </a:t>
            </a:r>
          </a:p>
          <a:p>
            <a:pPr lvl="1" algn="l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35279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4066CF36-AEC9-4EBF-B6AE-B284A0C721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8229" y="416512"/>
            <a:ext cx="8207542" cy="866857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Diagnoosi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="" xmlns:a16="http://schemas.microsoft.com/office/drawing/2014/main" id="{C8776EF1-4961-424D-BC27-DE5526306E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8229" y="1499937"/>
            <a:ext cx="8338887" cy="5358063"/>
          </a:xfrm>
        </p:spPr>
        <p:txBody>
          <a:bodyPr>
            <a:normAutofit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2800" dirty="0"/>
              <a:t>taudinmääritys</a:t>
            </a:r>
            <a:r>
              <a:rPr lang="fi-FI" sz="3000" dirty="0"/>
              <a:t> </a:t>
            </a:r>
          </a:p>
          <a:p>
            <a:pPr lvl="1" algn="l"/>
            <a:r>
              <a:rPr lang="fi-FI" sz="2600" dirty="0"/>
              <a:t>-   </a:t>
            </a:r>
            <a:r>
              <a:rPr lang="fi-FI" sz="2500" dirty="0"/>
              <a:t>kansainvälinen ICD-10-tautiluokitusjärjestelmä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2800" dirty="0"/>
              <a:t>lääkäri tekee kliinisen tutkimuksen perusteella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2800" dirty="0"/>
              <a:t>voi edellyttää lisäksi esim. </a:t>
            </a:r>
            <a:r>
              <a:rPr lang="fi-FI" sz="2800" u="sng" dirty="0"/>
              <a:t>veri- ja/tai kuvantamistutkimuksia </a:t>
            </a:r>
            <a:r>
              <a:rPr lang="fi-FI" sz="2800" dirty="0"/>
              <a:t>sekä hengityksen, verenkierron tai hermoston </a:t>
            </a:r>
            <a:r>
              <a:rPr lang="fi-FI" sz="2800" u="sng" dirty="0"/>
              <a:t>toiminnan mittauksia </a:t>
            </a:r>
          </a:p>
          <a:p>
            <a:pPr marL="800100" lvl="1" indent="-342900" algn="l">
              <a:buFontTx/>
              <a:buChar char="-"/>
            </a:pPr>
            <a:r>
              <a:rPr lang="fi-FI" sz="2500" dirty="0"/>
              <a:t>lääkäri kirjoittaa </a:t>
            </a:r>
            <a:r>
              <a:rPr lang="fi-FI" sz="2500" b="1" dirty="0"/>
              <a:t>lähetteen</a:t>
            </a:r>
            <a:r>
              <a:rPr lang="fi-FI" sz="2500" dirty="0"/>
              <a:t> tutkimuksiin sekä</a:t>
            </a:r>
          </a:p>
          <a:p>
            <a:pPr lvl="1" algn="l"/>
            <a:r>
              <a:rPr lang="fi-FI" sz="2500" dirty="0"/>
              <a:t>     mahdollisesti erikoissairaanhoitoon</a:t>
            </a:r>
            <a:r>
              <a:rPr lang="fi-FI" sz="2600" dirty="0"/>
              <a:t>  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2800" b="1" dirty="0"/>
              <a:t>yleisoire = </a:t>
            </a:r>
            <a:r>
              <a:rPr lang="fi-FI" sz="2800" dirty="0"/>
              <a:t>koko elimistössä vaikuttava oire, kuten kuume, väsymys tai tahaton laihtuminen</a:t>
            </a:r>
          </a:p>
          <a:p>
            <a:pPr marL="800100" lvl="1" indent="-342900" algn="l">
              <a:buFontTx/>
              <a:buChar char="-"/>
            </a:pPr>
            <a:r>
              <a:rPr lang="fi-FI" sz="2500" dirty="0"/>
              <a:t>diagnoosin määrittäminen voi olla hankalaa </a:t>
            </a:r>
          </a:p>
          <a:p>
            <a:pPr marL="800100" lvl="1" indent="-342900" algn="l">
              <a:buFontTx/>
              <a:buChar char="-"/>
            </a:pPr>
            <a:r>
              <a:rPr lang="fi-FI" sz="2500" dirty="0"/>
              <a:t>oireita voidaan tavallisesti lievittää, vaikka niiden syy ei olisi vielä varmistunut </a:t>
            </a:r>
          </a:p>
          <a:p>
            <a:pPr lvl="1" algn="l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67882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4066CF36-AEC9-4EBF-B6AE-B284A0C721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8229" y="480681"/>
            <a:ext cx="8207542" cy="866857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Hoitopäätös ja hoidon seuranta (1/2)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="" xmlns:a16="http://schemas.microsoft.com/office/drawing/2014/main" id="{F4E67F4C-4D26-4CEC-B3BA-E571A6D869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6438" y="1716088"/>
            <a:ext cx="7969333" cy="5021596"/>
          </a:xfrm>
        </p:spPr>
        <p:txBody>
          <a:bodyPr>
            <a:normAutofit fontScale="92500"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3000" dirty="0"/>
              <a:t>lääkäri ja potilas päättävät hoidosta yhdessä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3000" b="1" dirty="0"/>
              <a:t>hoito- ja/tai kuntoutussuunnitelma </a:t>
            </a:r>
            <a:r>
              <a:rPr lang="fi-FI" sz="3000" dirty="0"/>
              <a:t>sovitetaan potilaan tarpeiden ja toiveiden mukaan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3000" dirty="0"/>
              <a:t>potilas ei päätä mitä hoitoja hänelle tarjotaan, mutta ratkaisee, mitä hoitoja käyttää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3000" dirty="0"/>
              <a:t>hoito vaihtelee sairauden mukaan</a:t>
            </a:r>
          </a:p>
          <a:p>
            <a:pPr lvl="1" algn="l"/>
            <a:r>
              <a:rPr lang="fi-FI" sz="2700" dirty="0"/>
              <a:t>  -   lääkehoito </a:t>
            </a:r>
          </a:p>
          <a:p>
            <a:pPr lvl="1" algn="l"/>
            <a:r>
              <a:rPr lang="fi-FI" sz="2700" dirty="0"/>
              <a:t>  -   fysioterapia, ravitsemusneuvonta, psykoterapia ym.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sz="3000" b="1" dirty="0"/>
              <a:t>omahoito</a:t>
            </a:r>
            <a:r>
              <a:rPr lang="fi-FI" sz="3000" dirty="0"/>
              <a:t> = potilaan itsensä toteuttamaa, ammattihenkilön kanssa yhdessä suunnittelemaa näyttöön perustuvaa hoitoa </a:t>
            </a:r>
          </a:p>
          <a:p>
            <a:pPr lvl="1" algn="l"/>
            <a:r>
              <a:rPr lang="fi-FI" sz="2600" dirty="0"/>
              <a:t>   -   </a:t>
            </a:r>
            <a:r>
              <a:rPr lang="fi-FI" sz="2700" dirty="0"/>
              <a:t>tärkeää etenkin pitkäaikaissairauksien yhteydessä  </a:t>
            </a:r>
          </a:p>
          <a:p>
            <a:pPr lvl="1" algn="l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54877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4066CF36-AEC9-4EBF-B6AE-B284A0C721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8229" y="544849"/>
            <a:ext cx="8207542" cy="866857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Hoitopäätös ja hoidon seuranta (2/2)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="" xmlns:a16="http://schemas.microsoft.com/office/drawing/2014/main" id="{F4E67F4C-4D26-4CEC-B3BA-E571A6D869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8229" y="1892550"/>
            <a:ext cx="8207542" cy="4315744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2800" dirty="0"/>
              <a:t>jos annettu hoito ei auta, on hyvä ottaa uudestaan yhteyttä terveydenhuoltoon </a:t>
            </a:r>
          </a:p>
          <a:p>
            <a:pPr algn="l"/>
            <a:r>
              <a:rPr lang="fi-FI" sz="2800" dirty="0"/>
              <a:t>	→ hoitolinjaa vaihdetaan tarpeen mukaan 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2800" b="1" dirty="0" err="1"/>
              <a:t>e</a:t>
            </a:r>
            <a:r>
              <a:rPr lang="fi-FI" sz="2800" b="1" dirty="0" err="1" smtClean="0"/>
              <a:t>pikriisi</a:t>
            </a:r>
            <a:r>
              <a:rPr lang="fi-FI" sz="2800" b="1" dirty="0" smtClean="0"/>
              <a:t> </a:t>
            </a:r>
            <a:r>
              <a:rPr lang="fi-FI" sz="2800" b="1" dirty="0"/>
              <a:t>= </a:t>
            </a:r>
            <a:r>
              <a:rPr lang="fi-FI" sz="2800" dirty="0"/>
              <a:t>hoidon päätyttyä laadittu kertomus sairauden kulusta, hoidosta ja jatkosuunnitelmista </a:t>
            </a:r>
          </a:p>
          <a:p>
            <a:pPr lvl="1" algn="l"/>
            <a:r>
              <a:rPr lang="fi-FI" sz="2700" dirty="0"/>
              <a:t>  -   </a:t>
            </a:r>
            <a:r>
              <a:rPr lang="fi-FI" sz="2500" dirty="0"/>
              <a:t>tarkoitettu terveydenhuollon ammattilaisille ja    </a:t>
            </a:r>
          </a:p>
          <a:p>
            <a:pPr lvl="1" algn="l"/>
            <a:r>
              <a:rPr lang="fi-FI" sz="2500" dirty="0"/>
              <a:t>       potilaalle  </a:t>
            </a:r>
          </a:p>
          <a:p>
            <a:pPr lvl="1" algn="l"/>
            <a:r>
              <a:rPr lang="fi-FI" sz="2500" dirty="0"/>
              <a:t>  -   liitetään potilasta koskeviin </a:t>
            </a:r>
            <a:r>
              <a:rPr lang="fi-FI" sz="2500" b="1" dirty="0"/>
              <a:t>potilasasiakirjoihin</a:t>
            </a:r>
            <a:r>
              <a:rPr lang="fi-FI" sz="2500" dirty="0"/>
              <a:t> </a:t>
            </a:r>
          </a:p>
          <a:p>
            <a:pPr lvl="1" algn="l"/>
            <a:r>
              <a:rPr lang="fi-FI" sz="2500" dirty="0"/>
              <a:t>  -   voi tarkastella Omakanta-palvelussa </a:t>
            </a:r>
          </a:p>
          <a:p>
            <a:pPr lvl="1" algn="l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1651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4066CF36-AEC9-4EBF-B6AE-B284A0C721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8229" y="657143"/>
            <a:ext cx="8207542" cy="866857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Potilaan oikeudet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="" xmlns:a16="http://schemas.microsoft.com/office/drawing/2014/main" id="{658B2295-3495-44A5-8D63-1CB679BADB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2345" y="1812758"/>
            <a:ext cx="8499309" cy="4780549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2800" dirty="0"/>
              <a:t>terveydenhuollon asiakkaiden oikeudet on turvattu laissa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2800" b="1" dirty="0"/>
              <a:t>potilaslaki </a:t>
            </a:r>
            <a:r>
              <a:rPr lang="fi-FI" sz="2800" dirty="0"/>
              <a:t>eli</a:t>
            </a:r>
            <a:r>
              <a:rPr lang="fi-FI" sz="2800" b="1" dirty="0"/>
              <a:t> laki potilaan asemasta ja oikeuksista </a:t>
            </a:r>
          </a:p>
          <a:p>
            <a:pPr lvl="1" algn="l"/>
            <a:r>
              <a:rPr lang="fi-FI" sz="2600" b="1" dirty="0"/>
              <a:t>  </a:t>
            </a:r>
            <a:r>
              <a:rPr lang="fi-FI" sz="2600" dirty="0"/>
              <a:t>-   </a:t>
            </a:r>
            <a:r>
              <a:rPr lang="fi-FI" sz="2500" dirty="0"/>
              <a:t>astui voimaan vuonna 1993</a:t>
            </a:r>
          </a:p>
          <a:p>
            <a:pPr lvl="1" algn="l"/>
            <a:r>
              <a:rPr lang="fi-FI" sz="2500" dirty="0"/>
              <a:t>  -   määrittelee oikeudelliset periaatteet, joiden mukaan  	potilaita on kohdeltava  </a:t>
            </a:r>
          </a:p>
          <a:p>
            <a:pPr lvl="1" algn="l"/>
            <a:r>
              <a:rPr lang="fi-FI" sz="2500" dirty="0"/>
              <a:t>  -   sovelletaan kaikissa terveydenhuollon toimintayksiköissä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sz="2800" dirty="0"/>
              <a:t>potilaan oikeuksista on säädetty myös mm. terveydenhuoltolaissa, kansanterveyslaissa ja potilasvahinkolaissa</a:t>
            </a:r>
          </a:p>
        </p:txBody>
      </p:sp>
    </p:spTree>
    <p:extLst>
      <p:ext uri="{BB962C8B-B14F-4D97-AF65-F5344CB8AC3E}">
        <p14:creationId xmlns:p14="http://schemas.microsoft.com/office/powerpoint/2010/main" val="4220209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>
            <a:extLst>
              <a:ext uri="{FF2B5EF4-FFF2-40B4-BE49-F238E27FC236}">
                <a16:creationId xmlns="" xmlns:a16="http://schemas.microsoft.com/office/drawing/2014/main" id="{B9460140-723B-4446-A40A-90859C8B66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3767" y="1860883"/>
            <a:ext cx="7732295" cy="4572001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2800" dirty="0"/>
              <a:t>jokaisella </a:t>
            </a:r>
            <a:r>
              <a:rPr lang="fi-FI" sz="2800" u="sng" dirty="0"/>
              <a:t>Suomessa pysyvästi asuvalla </a:t>
            </a:r>
            <a:r>
              <a:rPr lang="fi-FI" sz="2800" dirty="0"/>
              <a:t>henkilöllä on oikeus saada </a:t>
            </a:r>
            <a:r>
              <a:rPr lang="fi-FI" sz="2800" u="sng" dirty="0"/>
              <a:t>terveydentilansa edellyttämää </a:t>
            </a:r>
            <a:r>
              <a:rPr lang="fi-FI" sz="2800" dirty="0"/>
              <a:t>terveyden- ja sairaanhoitoa </a:t>
            </a:r>
            <a:r>
              <a:rPr lang="fi-FI" sz="2800" u="sng" dirty="0"/>
              <a:t>niiden voimavarojen rajoissa, jotka kulloinkin ovat terveydenhuollon käytettävissä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2800" dirty="0"/>
              <a:t>oikeus </a:t>
            </a:r>
            <a:r>
              <a:rPr lang="fi-FI" sz="2800" u="sng" dirty="0"/>
              <a:t>laadultaan hyvään </a:t>
            </a:r>
            <a:r>
              <a:rPr lang="fi-FI" sz="2800" dirty="0"/>
              <a:t>terveyden- ja sairaanhoitoon</a:t>
            </a:r>
          </a:p>
          <a:p>
            <a:pPr marL="800100" lvl="1" indent="-342900" algn="l">
              <a:buFontTx/>
              <a:buChar char="-"/>
            </a:pPr>
            <a:r>
              <a:rPr lang="fi-FI" sz="2500" dirty="0"/>
              <a:t>lääketieteellisesti perusteltua, näyttöön perustuvaa</a:t>
            </a:r>
          </a:p>
          <a:p>
            <a:pPr marL="800100" lvl="1" indent="-342900" algn="l">
              <a:buFontTx/>
              <a:buChar char="-"/>
            </a:pPr>
            <a:r>
              <a:rPr lang="fi-FI" sz="2500" dirty="0"/>
              <a:t>turvallista</a:t>
            </a:r>
          </a:p>
          <a:p>
            <a:pPr marL="800100" lvl="1" indent="-342900" algn="l">
              <a:buFontTx/>
              <a:buChar char="-"/>
            </a:pPr>
            <a:r>
              <a:rPr lang="fi-FI" sz="2500" dirty="0"/>
              <a:t>vastaa potilaan kokemusta hyvästä hoidosta</a:t>
            </a:r>
          </a:p>
          <a:p>
            <a:pPr marL="800100" lvl="1" indent="-342900" algn="l">
              <a:buFontTx/>
              <a:buChar char="-"/>
            </a:pPr>
            <a:endParaRPr lang="fi-FI" sz="2400" dirty="0"/>
          </a:p>
        </p:txBody>
      </p:sp>
      <p:sp>
        <p:nvSpPr>
          <p:cNvPr id="4" name="Title 1">
            <a:extLst>
              <a:ext uri="{FF2B5EF4-FFF2-40B4-BE49-F238E27FC236}">
                <a16:creationId xmlns="" xmlns:a16="http://schemas.microsoft.com/office/drawing/2014/main" id="{4066CF36-AEC9-4EBF-B6AE-B284A0C721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657143"/>
            <a:ext cx="9143999" cy="866857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Oikeus hyvään hoitoon ja kohteluun (1/3)</a:t>
            </a:r>
          </a:p>
        </p:txBody>
      </p:sp>
    </p:spTree>
    <p:extLst>
      <p:ext uri="{BB962C8B-B14F-4D97-AF65-F5344CB8AC3E}">
        <p14:creationId xmlns:p14="http://schemas.microsoft.com/office/powerpoint/2010/main" val="31278535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2993</TotalTime>
  <Words>801</Words>
  <Application>Microsoft Macintosh PowerPoint</Application>
  <PresentationFormat>Näytössä katseltava diaesitys (4:3)</PresentationFormat>
  <Paragraphs>109</Paragraphs>
  <Slides>15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9" baseType="lpstr">
      <vt:lpstr>Calibri</vt:lpstr>
      <vt:lpstr>Calibri Light</vt:lpstr>
      <vt:lpstr>Arial</vt:lpstr>
      <vt:lpstr>Office-teema</vt:lpstr>
      <vt:lpstr>Terve 3: Terveyttä tutkimassa</vt:lpstr>
      <vt:lpstr>Oireet (1/2)</vt:lpstr>
      <vt:lpstr>Oireet (2/2)</vt:lpstr>
      <vt:lpstr>Kliininen tutkimus</vt:lpstr>
      <vt:lpstr>Diagnoosi</vt:lpstr>
      <vt:lpstr>Hoitopäätös ja hoidon seuranta (1/2)</vt:lpstr>
      <vt:lpstr>Hoitopäätös ja hoidon seuranta (2/2)</vt:lpstr>
      <vt:lpstr>Potilaan oikeudet</vt:lpstr>
      <vt:lpstr>Oikeus hyvään hoitoon ja kohteluun (1/3)</vt:lpstr>
      <vt:lpstr>Oikeus hyvään hoitoon ja kohteluun (2/3)</vt:lpstr>
      <vt:lpstr>Oikeus hyvään hoitoon ja kohteluun (3/3)</vt:lpstr>
      <vt:lpstr>Tiedonsaantioikeus (1/2)</vt:lpstr>
      <vt:lpstr>Tiedonsaantioikeus (2/2)</vt:lpstr>
      <vt:lpstr>Itsemääräämisoikeus</vt:lpstr>
      <vt:lpstr>Valitusoikeus</vt:lpstr>
    </vt:vector>
  </TitlesOfParts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3: Terveyttä tutkimassa</dc:title>
  <dc:creator>Kati Karas</dc:creator>
  <cp:lastModifiedBy>Eija Tuunainen</cp:lastModifiedBy>
  <cp:revision>37</cp:revision>
  <dcterms:created xsi:type="dcterms:W3CDTF">2017-11-23T17:20:55Z</dcterms:created>
  <dcterms:modified xsi:type="dcterms:W3CDTF">2017-12-18T16:00:15Z</dcterms:modified>
</cp:coreProperties>
</file>