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4E9210-4914-9F70-E754-079A5B1B0802}" v="990" dt="2021-09-22T06:09:06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98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344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561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1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591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926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02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83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20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28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254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045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07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46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035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25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65F4-9487-404E-A4E5-1F78A11C506A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9542E0-F30A-4C32-9F1C-AAD835B3F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80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fi-FI" sz="4000" dirty="0"/>
              <a:t>Liikuntataitojen oppimisen ja ohjaamisen peruskurssi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fi-FI" dirty="0">
                <a:solidFill>
                  <a:srgbClr val="000000"/>
                </a:solidFill>
              </a:rPr>
              <a:t>Tunnit 4 ja 5:</a:t>
            </a:r>
          </a:p>
          <a:p>
            <a:pPr algn="l"/>
            <a:r>
              <a:rPr lang="fi-FI" dirty="0">
                <a:solidFill>
                  <a:srgbClr val="000000"/>
                </a:solidFill>
              </a:rPr>
              <a:t>*Minä oppijana</a:t>
            </a:r>
          </a:p>
          <a:p>
            <a:pPr algn="l"/>
            <a:r>
              <a:rPr lang="fi-FI" dirty="0">
                <a:solidFill>
                  <a:srgbClr val="000000"/>
                </a:solidFill>
              </a:rPr>
              <a:t>*Opetuksen ja ohjauksen suunnittelu</a:t>
            </a:r>
          </a:p>
        </p:txBody>
      </p:sp>
    </p:spTree>
    <p:extLst>
      <p:ext uri="{BB962C8B-B14F-4D97-AF65-F5344CB8AC3E}">
        <p14:creationId xmlns:p14="http://schemas.microsoft.com/office/powerpoint/2010/main" val="2669837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3" y="2324469"/>
            <a:ext cx="9781899" cy="3589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600" dirty="0"/>
              <a:t>-valitkaa pienryhmässä jokaiselle hlölle oma opeteltava taito (jokaisella siis eri taito)</a:t>
            </a:r>
          </a:p>
          <a:p>
            <a:pPr marL="0" indent="0">
              <a:buNone/>
            </a:pPr>
            <a:r>
              <a:rPr lang="fi-FI" sz="2600" dirty="0"/>
              <a:t>-valitkaa mielellään siten, että jokainen saisi hieman haastetta</a:t>
            </a:r>
          </a:p>
          <a:p>
            <a:pPr marL="0" indent="0">
              <a:buNone/>
            </a:pPr>
            <a:r>
              <a:rPr lang="fi-FI" sz="2600" dirty="0"/>
              <a:t>-neljän hlön ryhmissä yhtä taitoa opettelee kaksi hlöä (saatte itse valita, missä taidossa on kaksi hlöä) </a:t>
            </a:r>
          </a:p>
          <a:p>
            <a:pPr marL="0" indent="0">
              <a:buNone/>
            </a:pPr>
            <a:r>
              <a:rPr lang="fi-FI" sz="2200" i="1" dirty="0"/>
              <a:t>Esim. Jonglööraus (2 </a:t>
            </a:r>
            <a:r>
              <a:rPr lang="fi-FI" sz="2200" i="1" dirty="0" err="1"/>
              <a:t>opisk</a:t>
            </a:r>
            <a:r>
              <a:rPr lang="fi-FI" sz="2200" i="1" dirty="0"/>
              <a:t>), yksipyöräinen (1 </a:t>
            </a:r>
            <a:r>
              <a:rPr lang="fi-FI" sz="2200" i="1" dirty="0" err="1"/>
              <a:t>opisk</a:t>
            </a:r>
            <a:r>
              <a:rPr lang="fi-FI" sz="2200" i="1" dirty="0"/>
              <a:t>), kiinniotto (1 </a:t>
            </a:r>
            <a:r>
              <a:rPr lang="fi-FI" sz="2200" i="1" dirty="0" err="1"/>
              <a:t>opisk</a:t>
            </a:r>
            <a:r>
              <a:rPr lang="fi-FI" sz="2200" i="1" dirty="0"/>
              <a:t>)</a:t>
            </a:r>
            <a:endParaRPr lang="fi-FI" sz="2200"/>
          </a:p>
          <a:p>
            <a:pPr marL="0" indent="0">
              <a:buNone/>
            </a:pPr>
            <a:endParaRPr lang="fi-FI" sz="26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43E6301-62D8-45CD-BFBF-4BA36AD9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DEMOT 5.-9.</a:t>
            </a:r>
            <a:br>
              <a:rPr lang="en-US" dirty="0"/>
            </a:br>
            <a:r>
              <a:rPr lang="en-US" dirty="0"/>
              <a:t>OPETUKSET LIIKUNTASALISSA</a:t>
            </a:r>
          </a:p>
        </p:txBody>
      </p:sp>
    </p:spTree>
    <p:extLst>
      <p:ext uri="{BB962C8B-B14F-4D97-AF65-F5344CB8AC3E}">
        <p14:creationId xmlns:p14="http://schemas.microsoft.com/office/powerpoint/2010/main" val="18697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080441" cy="1320800"/>
          </a:xfrm>
        </p:spPr>
        <p:txBody>
          <a:bodyPr/>
          <a:lstStyle/>
          <a:p>
            <a:r>
              <a:rPr lang="fi-FI" dirty="0"/>
              <a:t>OPETUKSEN SUUNNITTELU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73502"/>
            <a:ext cx="8596668" cy="42678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600" dirty="0"/>
              <a:t>Suunnitellaan opetus yhdelle henkilölle kerrallaan (aikaa tähän n. 20-25 min/opetusaihe)</a:t>
            </a:r>
          </a:p>
          <a:p>
            <a:r>
              <a:rPr lang="fi-FI" sz="2600" dirty="0">
                <a:solidFill>
                  <a:srgbClr val="92D050"/>
                </a:solidFill>
              </a:rPr>
              <a:t>Kyseinen henkilö, jonka opetusta suunnitellaan, ei itse ole sitä suunnittelemassa (poistuu salista).</a:t>
            </a:r>
          </a:p>
          <a:p>
            <a:r>
              <a:rPr lang="fi-FI" sz="2600" dirty="0" err="1"/>
              <a:t>Huom</a:t>
            </a:r>
            <a:r>
              <a:rPr lang="fi-FI" sz="2600" dirty="0"/>
              <a:t>! Pyytäkää siltä hlöltä kenelle suunnittelette opetusta, hänen omat muistiinpanot</a:t>
            </a:r>
            <a:r>
              <a:rPr lang="fi-FI" sz="2600" dirty="0">
                <a:ea typeface="+mn-lt"/>
                <a:cs typeface="+mn-lt"/>
              </a:rPr>
              <a:t> (minä liikkujana jne.) käyttöönne</a:t>
            </a:r>
          </a:p>
          <a:p>
            <a:r>
              <a:rPr lang="fi-FI" sz="2600" dirty="0"/>
              <a:t>välinevaraston välineet käyttöön opetuksessa - hyödyntäkää niitä monipuolisesti</a:t>
            </a:r>
          </a:p>
        </p:txBody>
      </p:sp>
    </p:spTree>
    <p:extLst>
      <p:ext uri="{BB962C8B-B14F-4D97-AF65-F5344CB8AC3E}">
        <p14:creationId xmlns:p14="http://schemas.microsoft.com/office/powerpoint/2010/main" val="61097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Erilaiset oppimistyylit</a:t>
            </a:r>
            <a:br>
              <a:rPr lang="fi-FI" dirty="0"/>
            </a:br>
            <a:r>
              <a:rPr lang="fi-FI" sz="2000" dirty="0"/>
              <a:t>Aistit, eli havaintokanavat toimivat oppimisen apuvälineinä. Oppimistyylit voidaan jaotella hallitsevan aistin mukaan seuraavasti: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8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VISUAALINEN</a:t>
            </a:r>
            <a:r>
              <a:rPr lang="fi-FI" dirty="0"/>
              <a:t> </a:t>
            </a:r>
          </a:p>
          <a:p>
            <a:r>
              <a:rPr lang="fi-FI" dirty="0"/>
              <a:t>Oppii:_____________________________________________________________</a:t>
            </a:r>
          </a:p>
          <a:p>
            <a:r>
              <a:rPr lang="fi-FI" dirty="0"/>
              <a:t>Esimerkkistrategioita ohjaamiseen: ___________________________________ </a:t>
            </a:r>
          </a:p>
          <a:p>
            <a:r>
              <a:rPr lang="fi-FI" dirty="0"/>
              <a:t>Vihjesanoja ohjaamiseen: ___________________________________________</a:t>
            </a:r>
          </a:p>
          <a:p>
            <a:pPr marL="0" indent="0">
              <a:buNone/>
            </a:pPr>
            <a:r>
              <a:rPr lang="fi-FI" dirty="0"/>
              <a:t> </a:t>
            </a:r>
            <a:r>
              <a:rPr lang="fi-FI" b="1" dirty="0"/>
              <a:t> </a:t>
            </a:r>
          </a:p>
          <a:p>
            <a:pPr marL="0" indent="0">
              <a:buNone/>
            </a:pPr>
            <a:r>
              <a:rPr lang="fi-FI" b="1" dirty="0"/>
              <a:t>AUDITIIVINEN</a:t>
            </a:r>
            <a:endParaRPr lang="fi-FI" dirty="0"/>
          </a:p>
          <a:p>
            <a:r>
              <a:rPr lang="fi-FI" dirty="0"/>
              <a:t>Oppii:____________________________________________________________</a:t>
            </a:r>
          </a:p>
          <a:p>
            <a:r>
              <a:rPr lang="fi-FI" dirty="0"/>
              <a:t>Esimerkkistrategioita ohjaamiseen: ___________________________________</a:t>
            </a:r>
          </a:p>
          <a:p>
            <a:r>
              <a:rPr lang="fi-FI" dirty="0"/>
              <a:t> Vihjesanoja ohjaamiseen: ___________________________________________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60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Erilaiset oppimistyylit</a:t>
            </a:r>
            <a:br>
              <a:rPr lang="fi-FI" dirty="0"/>
            </a:br>
            <a:r>
              <a:rPr lang="fi-FI" sz="2000" dirty="0"/>
              <a:t>Aistit, eli havaintokanavat toimivat oppimisen apuvälineinä. Oppimistyylit voidaan jaotella hallitsevan aistin mukaan seuraavasti: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8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KINESTEETTINEN</a:t>
            </a:r>
            <a:r>
              <a:rPr lang="fi-FI" dirty="0"/>
              <a:t> </a:t>
            </a:r>
          </a:p>
          <a:p>
            <a:r>
              <a:rPr lang="fi-FI" dirty="0"/>
              <a:t>Oppii:_____________________________________________________________</a:t>
            </a:r>
          </a:p>
          <a:p>
            <a:r>
              <a:rPr lang="fi-FI" dirty="0"/>
              <a:t>Esimerkkistrategioita ohjaamiseen: ___________________________________ </a:t>
            </a:r>
          </a:p>
          <a:p>
            <a:r>
              <a:rPr lang="fi-FI" dirty="0"/>
              <a:t>Vihjesanoja ohjaamiseen: ___________________________________________</a:t>
            </a:r>
          </a:p>
          <a:p>
            <a:pPr marL="0" indent="0">
              <a:buNone/>
            </a:pPr>
            <a:r>
              <a:rPr lang="fi-FI" dirty="0"/>
              <a:t> </a:t>
            </a:r>
            <a:r>
              <a:rPr lang="fi-FI" b="1" dirty="0"/>
              <a:t> </a:t>
            </a:r>
          </a:p>
          <a:p>
            <a:pPr marL="0" indent="0">
              <a:buNone/>
            </a:pPr>
            <a:r>
              <a:rPr lang="fi-FI" b="1" dirty="0"/>
              <a:t>ANALYYTTINEN</a:t>
            </a:r>
            <a:endParaRPr lang="fi-FI" dirty="0"/>
          </a:p>
          <a:p>
            <a:r>
              <a:rPr lang="fi-FI" dirty="0"/>
              <a:t>Oppii:____________________________________________________________</a:t>
            </a:r>
          </a:p>
          <a:p>
            <a:r>
              <a:rPr lang="fi-FI" dirty="0"/>
              <a:t>Esimerkkistrategioita ohjaamiseen: ___________________________________</a:t>
            </a:r>
          </a:p>
          <a:p>
            <a:r>
              <a:rPr lang="fi-FI" dirty="0"/>
              <a:t> Vihjesanoja ohjaamiseen: ___________________________________________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971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 dirty="0"/>
              <a:t>Oppilaantuntemus/itseanalyysi</a:t>
            </a:r>
            <a:br>
              <a:rPr lang="fi-FI" sz="4400" dirty="0"/>
            </a:b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7685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sz="2400" b="1" dirty="0"/>
              <a:t>Tehtävänä on tutustua itseen ja pienryhmän jäseniin. </a:t>
            </a:r>
          </a:p>
          <a:p>
            <a:pPr marL="0" lvl="0" indent="0">
              <a:buNone/>
            </a:pPr>
            <a:endParaRPr lang="fi-FI" sz="2400" b="1" dirty="0"/>
          </a:p>
          <a:p>
            <a:pPr marL="0" lvl="0" indent="0">
              <a:buNone/>
            </a:pPr>
            <a:r>
              <a:rPr lang="fi-FI" sz="2400" b="1" dirty="0"/>
              <a:t>A) Aloita kirjaamalla ranskalaisin viivoin </a:t>
            </a:r>
            <a:r>
              <a:rPr lang="fi-FI" sz="2400" b="1" u="sng" dirty="0"/>
              <a:t>itsestäsi</a:t>
            </a:r>
            <a:r>
              <a:rPr lang="fi-FI" sz="2400" b="1" dirty="0"/>
              <a:t>: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 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1. Millainen liikkuja olen?</a:t>
            </a:r>
          </a:p>
          <a:p>
            <a:endParaRPr lang="fi-FI" sz="2400" dirty="0"/>
          </a:p>
          <a:p>
            <a:pPr marL="0" indent="0">
              <a:buNone/>
            </a:pPr>
            <a:r>
              <a:rPr lang="fi-FI" sz="2400" dirty="0"/>
              <a:t>2. Millainen oppija olen (miten opin parhaiten)?</a:t>
            </a:r>
          </a:p>
          <a:p>
            <a:pPr marL="0" indent="0">
              <a:buNone/>
            </a:pPr>
            <a:r>
              <a:rPr lang="fi-FI" sz="2400" dirty="0"/>
              <a:t> </a:t>
            </a:r>
          </a:p>
          <a:p>
            <a:pPr marL="0" indent="0">
              <a:buNone/>
            </a:pPr>
            <a:r>
              <a:rPr lang="fi-FI" sz="2400" dirty="0"/>
              <a:t>3. Millainen persoona olen?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5993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 dirty="0"/>
              <a:t>Oppilaantuntemus/itseanalyysi</a:t>
            </a:r>
            <a:br>
              <a:rPr lang="fi-FI" sz="4400" dirty="0"/>
            </a:b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76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b) Kirjaa samat asiat </a:t>
            </a:r>
            <a:r>
              <a:rPr lang="fi-FI" sz="2400" b="1" u="sng" dirty="0"/>
              <a:t>jokaisesta pienryhmäsi jäsenestä</a:t>
            </a:r>
            <a:r>
              <a:rPr lang="fi-FI" sz="2400" b="1" dirty="0"/>
              <a:t> 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 err="1"/>
              <a:t>Huom</a:t>
            </a:r>
            <a:r>
              <a:rPr lang="fi-FI" sz="2400" b="1" dirty="0"/>
              <a:t>! Muista hienotunteisuus!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i="1" dirty="0"/>
              <a:t>”Lasse liikkujana/oppijana/persoonana”</a:t>
            </a:r>
          </a:p>
          <a:p>
            <a:pPr marL="0" indent="0">
              <a:buNone/>
            </a:pPr>
            <a:r>
              <a:rPr lang="fi-FI" sz="2400" i="1" dirty="0"/>
              <a:t>”Maija liikkujana/oppijana/persoonana”</a:t>
            </a:r>
          </a:p>
          <a:p>
            <a:pPr marL="0" indent="0">
              <a:buNone/>
            </a:pPr>
            <a:r>
              <a:rPr lang="fi-FI" sz="2400" i="1" dirty="0"/>
              <a:t>”Liina liikkujana/oppijana/persoonana”</a:t>
            </a:r>
          </a:p>
          <a:p>
            <a:pPr marL="0" indent="0">
              <a:buNone/>
            </a:pPr>
            <a:r>
              <a:rPr lang="fi-FI" sz="2400" i="1" dirty="0"/>
              <a:t> 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 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4203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5989" y="470423"/>
            <a:ext cx="8596668" cy="1070278"/>
          </a:xfrm>
        </p:spPr>
        <p:txBody>
          <a:bodyPr>
            <a:noAutofit/>
          </a:bodyPr>
          <a:lstStyle/>
          <a:p>
            <a:r>
              <a:rPr lang="fi-FI" sz="4400" dirty="0"/>
              <a:t>Oppilaantuntemus/itseanalyysi</a:t>
            </a:r>
            <a:br>
              <a:rPr lang="fi-FI" sz="4400" dirty="0"/>
            </a:b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5988" y="1791223"/>
            <a:ext cx="10296395" cy="45970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b="1" dirty="0"/>
              <a:t>Kun kaikki ovat kirjanneet itsenäisesti jokaisesta pienryhmän jäsenestä asiat ylös, käydään asiat läpi yksi henkilö kerrallaan.</a:t>
            </a:r>
          </a:p>
          <a:p>
            <a:pPr marL="0" indent="0">
              <a:buNone/>
            </a:pPr>
            <a:r>
              <a:rPr lang="fi-FI" sz="2800" dirty="0"/>
              <a:t>Ensin muut kertovat ajatuksensa yhdestä ryhmän jäsenestä. Tämän jälkeen hlö itse kertoo omat näkemyksensä. </a:t>
            </a:r>
          </a:p>
          <a:p>
            <a:pPr marL="0" indent="0">
              <a:buNone/>
            </a:pPr>
            <a:r>
              <a:rPr lang="fi-FI" sz="2800" b="1" dirty="0" err="1"/>
              <a:t>Huom</a:t>
            </a:r>
            <a:r>
              <a:rPr lang="fi-FI" sz="2800" b="1" dirty="0"/>
              <a:t>! </a:t>
            </a:r>
            <a:r>
              <a:rPr lang="fi-FI" sz="2800" dirty="0"/>
              <a:t>Kun kuulet toisten ajatuksia itsestäsi, kirjaa ne muistiin ranskalaisin viivoin. Erityisesti ristiriidat ovat arvokasta tietoa. </a:t>
            </a:r>
            <a:endParaRPr lang="fi-FI" sz="2800" b="1" dirty="0"/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b="1" dirty="0"/>
              <a:t>Näin edetään jokaisen pienryhmän jäsenen kohdalla </a:t>
            </a:r>
            <a:endParaRPr lang="fi-FI" sz="2800" dirty="0"/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26853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Liitä itseanalyysiisi lyhyesti: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Oma harrastustausta:</a:t>
            </a:r>
          </a:p>
          <a:p>
            <a:pPr marL="0" indent="0">
              <a:buNone/>
            </a:pPr>
            <a:r>
              <a:rPr lang="fi-FI" sz="2400" dirty="0"/>
              <a:t> </a:t>
            </a:r>
          </a:p>
          <a:p>
            <a:r>
              <a:rPr lang="fi-FI" sz="2400" dirty="0"/>
              <a:t>Omat lajit (2kpl)</a:t>
            </a:r>
          </a:p>
          <a:p>
            <a:r>
              <a:rPr lang="fi-FI" sz="2400" dirty="0"/>
              <a:t>Kiinnostus</a:t>
            </a:r>
          </a:p>
          <a:p>
            <a:r>
              <a:rPr lang="fi-FI" sz="2400" dirty="0"/>
              <a:t>Vieraat lajit (ei kokemusta/kiinnostusta) (2kpl)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Jaa itseanalyysisi pienryhmän jäsenille seuraavan tunnin suunnittelua varten.</a:t>
            </a:r>
          </a:p>
        </p:txBody>
      </p:sp>
    </p:spTree>
    <p:extLst>
      <p:ext uri="{BB962C8B-B14F-4D97-AF65-F5344CB8AC3E}">
        <p14:creationId xmlns:p14="http://schemas.microsoft.com/office/powerpoint/2010/main" val="288852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258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296450"/>
            <a:ext cx="8596668" cy="680581"/>
          </a:xfrm>
        </p:spPr>
        <p:txBody>
          <a:bodyPr>
            <a:noAutofit/>
          </a:bodyPr>
          <a:lstStyle/>
          <a:p>
            <a:r>
              <a:rPr lang="fi-FI" sz="2800" dirty="0"/>
              <a:t>Demo 4 - Opetuksen suunnittelu</a:t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3" y="977031"/>
            <a:ext cx="9781899" cy="562418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Luennoilta</a:t>
            </a:r>
            <a:r>
              <a:rPr lang="fi-FI" b="1" u="sng" dirty="0"/>
              <a:t> muistin virkistämiseksi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Lähtökohta oppijan mielenkiinto</a:t>
            </a:r>
          </a:p>
          <a:p>
            <a:r>
              <a:rPr lang="fi-FI" dirty="0"/>
              <a:t>Tehtävissä aina mukana oppijan tavoite</a:t>
            </a:r>
          </a:p>
          <a:p>
            <a:r>
              <a:rPr lang="fi-FI" dirty="0"/>
              <a:t>Opetuksen toteuttaminen tehtäväsuuntautuneesti: autonomia, pätevyys, yhteenkuuluvuus</a:t>
            </a:r>
          </a:p>
          <a:p>
            <a:r>
              <a:rPr lang="fi-FI" dirty="0"/>
              <a:t>Paljon toimintaa - heti toiminta käytiin</a:t>
            </a:r>
          </a:p>
          <a:p>
            <a:r>
              <a:rPr lang="fi-FI" dirty="0"/>
              <a:t>Konkreettisia harjoitteita – kuivaharjoittelun välttäminen</a:t>
            </a:r>
          </a:p>
          <a:p>
            <a:r>
              <a:rPr lang="fi-FI" dirty="0"/>
              <a:t>Oppimisympäristön muokkaamista</a:t>
            </a:r>
          </a:p>
          <a:p>
            <a:r>
              <a:rPr lang="fi-FI" dirty="0"/>
              <a:t>Kokonaisharjoittelua</a:t>
            </a:r>
          </a:p>
          <a:p>
            <a:r>
              <a:rPr lang="fi-FI" dirty="0"/>
              <a:t>Mielikuvia helpottamaan ymmärtämistä</a:t>
            </a:r>
          </a:p>
          <a:p>
            <a:r>
              <a:rPr lang="fi-FI" dirty="0"/>
              <a:t>Liikkeelle taidon ydinosasta</a:t>
            </a:r>
          </a:p>
          <a:p>
            <a:r>
              <a:rPr lang="fi-FI" dirty="0"/>
              <a:t>Eteneminen loogisesti taidon rakenteen mukaan: syy- seuraus –suhteet</a:t>
            </a:r>
          </a:p>
          <a:p>
            <a:r>
              <a:rPr lang="fi-FI" dirty="0"/>
              <a:t>Apuvälineiden käytössä vain mielikuvitus rajana!</a:t>
            </a:r>
          </a:p>
          <a:p>
            <a:r>
              <a:rPr lang="fi-FI" dirty="0"/>
              <a:t>Harjoittelemalla oppiminen – paljon toistoja, mutta ei liikaa saman toistamista!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0151826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494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Pinta</vt:lpstr>
      <vt:lpstr>Liikuntataitojen oppimisen ja ohjaamisen peruskurssi</vt:lpstr>
      <vt:lpstr>Erilaiset oppimistyylit Aistit, eli havaintokanavat toimivat oppimisen apuvälineinä. Oppimistyylit voidaan jaotella hallitsevan aistin mukaan seuraavasti: </vt:lpstr>
      <vt:lpstr>Erilaiset oppimistyylit Aistit, eli havaintokanavat toimivat oppimisen apuvälineinä. Oppimistyylit voidaan jaotella hallitsevan aistin mukaan seuraavasti: </vt:lpstr>
      <vt:lpstr>Oppilaantuntemus/itseanalyysi </vt:lpstr>
      <vt:lpstr>Oppilaantuntemus/itseanalyysi </vt:lpstr>
      <vt:lpstr>Oppilaantuntemus/itseanalyysi </vt:lpstr>
      <vt:lpstr>Liitä itseanalyysiisi lyhyesti: </vt:lpstr>
      <vt:lpstr>PowerPoint Presentation</vt:lpstr>
      <vt:lpstr>Demo 4 - Opetuksen suunnittelu </vt:lpstr>
      <vt:lpstr>DEMOT 5.-9. OPETUKSET LIIKUNTASALISSA</vt:lpstr>
      <vt:lpstr>OPETUKSEN SUUNNITTELU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Liikuntataitojen oppimisen ja ohjaamisen peruskurssi</dc:title>
  <dc:creator>Anu Penttinen</dc:creator>
  <cp:lastModifiedBy>Penttinen, Anu</cp:lastModifiedBy>
  <cp:revision>105</cp:revision>
  <cp:lastPrinted>2022-09-22T05:35:02Z</cp:lastPrinted>
  <dcterms:created xsi:type="dcterms:W3CDTF">2020-09-28T06:34:13Z</dcterms:created>
  <dcterms:modified xsi:type="dcterms:W3CDTF">2022-09-22T05:39:07Z</dcterms:modified>
</cp:coreProperties>
</file>