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7" r:id="rId7"/>
    <p:sldId id="262" r:id="rId8"/>
    <p:sldId id="263" r:id="rId9"/>
    <p:sldId id="276" r:id="rId10"/>
    <p:sldId id="264" r:id="rId11"/>
    <p:sldId id="280" r:id="rId12"/>
    <p:sldId id="281" r:id="rId13"/>
    <p:sldId id="282" r:id="rId14"/>
    <p:sldId id="283" r:id="rId15"/>
    <p:sldId id="284" r:id="rId16"/>
    <p:sldId id="285" r:id="rId17"/>
    <p:sldId id="286" r:id="rId18"/>
    <p:sldId id="265" r:id="rId19"/>
    <p:sldId id="268" r:id="rId20"/>
    <p:sldId id="275" r:id="rId21"/>
    <p:sldId id="277" r:id="rId22"/>
    <p:sldId id="270" r:id="rId23"/>
    <p:sldId id="271" r:id="rId24"/>
    <p:sldId id="272" r:id="rId25"/>
    <p:sldId id="266" r:id="rId26"/>
    <p:sldId id="273" r:id="rId27"/>
    <p:sldId id="274" r:id="rId28"/>
    <p:sldId id="278" r:id="rId29"/>
    <p:sldId id="279" r:id="rId3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126" autoAdjust="0"/>
    <p:restoredTop sz="94660"/>
  </p:normalViewPr>
  <p:slideViewPr>
    <p:cSldViewPr snapToGrid="0">
      <p:cViewPr varScale="1">
        <p:scale>
          <a:sx n="149" d="100"/>
          <a:sy n="149" d="100"/>
        </p:scale>
        <p:origin x="184" y="6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presProps" Target="presProps.xml"/><Relationship Id="rId32" Type="http://schemas.openxmlformats.org/officeDocument/2006/relationships/viewProps" Target="viewProps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theme" Target="theme/theme1.xml"/><Relationship Id="rId34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48817-E302-4435-805B-4D5FB2F9B124}" type="datetimeFigureOut">
              <a:rPr lang="fi-FI" smtClean="0"/>
              <a:t>15.12.2017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C7346-FF4F-4B9F-BFE3-05F5807BD39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59008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48817-E302-4435-805B-4D5FB2F9B124}" type="datetimeFigureOut">
              <a:rPr lang="fi-FI" smtClean="0"/>
              <a:t>15.12.2017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C7346-FF4F-4B9F-BFE3-05F5807BD39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156522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48817-E302-4435-805B-4D5FB2F9B124}" type="datetimeFigureOut">
              <a:rPr lang="fi-FI" smtClean="0"/>
              <a:t>15.12.2017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C7346-FF4F-4B9F-BFE3-05F5807BD39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199486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48817-E302-4435-805B-4D5FB2F9B124}" type="datetimeFigureOut">
              <a:rPr lang="fi-FI" smtClean="0"/>
              <a:t>15.12.2017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C7346-FF4F-4B9F-BFE3-05F5807BD39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042093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48817-E302-4435-805B-4D5FB2F9B124}" type="datetimeFigureOut">
              <a:rPr lang="fi-FI" smtClean="0"/>
              <a:t>15.12.2017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C7346-FF4F-4B9F-BFE3-05F5807BD39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695402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48817-E302-4435-805B-4D5FB2F9B124}" type="datetimeFigureOut">
              <a:rPr lang="fi-FI" smtClean="0"/>
              <a:t>15.12.2017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C7346-FF4F-4B9F-BFE3-05F5807BD39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336982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48817-E302-4435-805B-4D5FB2F9B124}" type="datetimeFigureOut">
              <a:rPr lang="fi-FI" smtClean="0"/>
              <a:t>15.12.2017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C7346-FF4F-4B9F-BFE3-05F5807BD39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31830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48817-E302-4435-805B-4D5FB2F9B124}" type="datetimeFigureOut">
              <a:rPr lang="fi-FI" smtClean="0"/>
              <a:t>15.12.2017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C7346-FF4F-4B9F-BFE3-05F5807BD39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296250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48817-E302-4435-805B-4D5FB2F9B124}" type="datetimeFigureOut">
              <a:rPr lang="fi-FI" smtClean="0"/>
              <a:t>15.12.2017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C7346-FF4F-4B9F-BFE3-05F5807BD39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650073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48817-E302-4435-805B-4D5FB2F9B124}" type="datetimeFigureOut">
              <a:rPr lang="fi-FI" smtClean="0"/>
              <a:t>15.12.2017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C7346-FF4F-4B9F-BFE3-05F5807BD39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84349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48817-E302-4435-805B-4D5FB2F9B124}" type="datetimeFigureOut">
              <a:rPr lang="fi-FI" smtClean="0"/>
              <a:t>15.12.2017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C7346-FF4F-4B9F-BFE3-05F5807BD39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517234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E48817-E302-4435-805B-4D5FB2F9B124}" type="datetimeFigureOut">
              <a:rPr lang="fi-FI" smtClean="0"/>
              <a:t>15.12.2017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FC7346-FF4F-4B9F-BFE3-05F5807BD39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612006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30639" y="2334928"/>
            <a:ext cx="7082725" cy="898563"/>
          </a:xfrm>
        </p:spPr>
        <p:txBody>
          <a:bodyPr>
            <a:noAutofit/>
          </a:bodyPr>
          <a:lstStyle/>
          <a:p>
            <a:r>
              <a:rPr lang="fi-FI" sz="4400" b="1" dirty="0">
                <a:latin typeface="+mn-lt"/>
              </a:rPr>
              <a:t>Terve 3: Terveyttä tutkimassa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69662" y="3456740"/>
            <a:ext cx="6404675" cy="898563"/>
          </a:xfrm>
        </p:spPr>
        <p:txBody>
          <a:bodyPr>
            <a:noAutofit/>
          </a:bodyPr>
          <a:lstStyle/>
          <a:p>
            <a:r>
              <a:rPr lang="fi-FI" sz="3200" b="1" dirty="0">
                <a:solidFill>
                  <a:schemeClr val="bg1">
                    <a:lumMod val="50000"/>
                  </a:schemeClr>
                </a:solidFill>
              </a:rPr>
              <a:t>Luku 1: Terveyttä tutkimassa</a:t>
            </a:r>
          </a:p>
        </p:txBody>
      </p:sp>
    </p:spTree>
    <p:extLst>
      <p:ext uri="{BB962C8B-B14F-4D97-AF65-F5344CB8AC3E}">
        <p14:creationId xmlns:p14="http://schemas.microsoft.com/office/powerpoint/2010/main" val="12759725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371" y="431982"/>
            <a:ext cx="7569199" cy="758189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Tutkimustyyppi (1/3)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754743" y="1331505"/>
            <a:ext cx="8026400" cy="5105217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fi-FI" b="1" dirty="0"/>
              <a:t>tutkimustyyppi</a:t>
            </a:r>
            <a:r>
              <a:rPr lang="fi-FI" dirty="0"/>
              <a:t> = tapa, jolla jotakin asiaa tutkitaan </a:t>
            </a:r>
          </a:p>
          <a:p>
            <a:pPr>
              <a:lnSpc>
                <a:spcPct val="100000"/>
              </a:lnSpc>
            </a:pPr>
            <a:r>
              <a:rPr lang="fi-FI" b="1" dirty="0"/>
              <a:t>perustutkimus</a:t>
            </a:r>
            <a:r>
              <a:rPr lang="fi-FI" dirty="0"/>
              <a:t> = uuden tieteellisen tiedon etsimistä ilman välitöntä hyötyä ja pyrkimystä käytännön sovelluksiin</a:t>
            </a:r>
          </a:p>
          <a:p>
            <a:pPr>
              <a:lnSpc>
                <a:spcPct val="100000"/>
              </a:lnSpc>
            </a:pPr>
            <a:r>
              <a:rPr lang="fi-FI" b="1" dirty="0"/>
              <a:t>soveltava tutkimus </a:t>
            </a:r>
            <a:r>
              <a:rPr lang="fi-FI" dirty="0"/>
              <a:t>= perustutkimuksen tuottaman tiedon hyödyntämistä johonkin käytännön tavoitteeseen, kuten uuden lääkkeen kehittämiseen</a:t>
            </a:r>
          </a:p>
          <a:p>
            <a:pPr>
              <a:lnSpc>
                <a:spcPct val="100000"/>
              </a:lnSpc>
            </a:pPr>
            <a:r>
              <a:rPr lang="fi-FI" b="1" dirty="0"/>
              <a:t>yhdistelmätutkimus</a:t>
            </a:r>
            <a:r>
              <a:rPr lang="fi-FI" dirty="0"/>
              <a:t> = tutkimusta, jossa perus- ja soveltava tutkimus etenevät rinnakkain jonkin ilmiön ymmärtämiseksi ja sen välittömän sovelluksen kehittämiseksi esim. terveysteknologiassa  </a:t>
            </a:r>
          </a:p>
          <a:p>
            <a:pPr marL="0" indent="0">
              <a:lnSpc>
                <a:spcPct val="100000"/>
              </a:lnSpc>
              <a:buNone/>
            </a:pPr>
            <a:endParaRPr lang="fi-FI" dirty="0"/>
          </a:p>
          <a:p>
            <a:pPr>
              <a:lnSpc>
                <a:spcPct val="100000"/>
              </a:lnSpc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9191469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371" y="591639"/>
            <a:ext cx="7569199" cy="758189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Tutkimustyyppi (2/3)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624115" y="1582055"/>
            <a:ext cx="8157028" cy="4833259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fi-FI" b="1" dirty="0"/>
              <a:t>teoreettinen tutkimus </a:t>
            </a:r>
            <a:r>
              <a:rPr lang="fi-FI" dirty="0"/>
              <a:t>= tutkimusta, jossa tutkimus-ongelmaan perehdytään ajatusrakennelmien ja niiden tarkastelun avulla esim. kirjallisuuden pohjalta</a:t>
            </a:r>
          </a:p>
          <a:p>
            <a:pPr>
              <a:lnSpc>
                <a:spcPct val="100000"/>
              </a:lnSpc>
            </a:pPr>
            <a:r>
              <a:rPr lang="fi-FI" b="1" dirty="0"/>
              <a:t>empiirinen tutkimus </a:t>
            </a:r>
            <a:r>
              <a:rPr lang="fi-FI" dirty="0"/>
              <a:t>= tutkimusta, joka perustuu havaintojen keräämiseen ja analysointiin sekä </a:t>
            </a:r>
            <a:r>
              <a:rPr lang="fi-FI" dirty="0" smtClean="0"/>
              <a:t/>
            </a:r>
            <a:br>
              <a:rPr lang="fi-FI" dirty="0" smtClean="0"/>
            </a:br>
            <a:r>
              <a:rPr lang="fi-FI" dirty="0" smtClean="0"/>
              <a:t>hypoteesien </a:t>
            </a:r>
            <a:r>
              <a:rPr lang="fi-FI" dirty="0"/>
              <a:t>kokeelliseen testaamiseen</a:t>
            </a:r>
          </a:p>
          <a:p>
            <a:pPr lvl="1">
              <a:lnSpc>
                <a:spcPct val="100000"/>
              </a:lnSpc>
              <a:buFontTx/>
              <a:buChar char="-"/>
            </a:pPr>
            <a:r>
              <a:rPr lang="fi-FI" sz="2500" b="1" dirty="0"/>
              <a:t>kvantitatiivinen eli määrällinen lähestymistapa</a:t>
            </a:r>
            <a:r>
              <a:rPr lang="fi-FI" sz="2500" dirty="0"/>
              <a:t>:</a:t>
            </a:r>
          </a:p>
          <a:p>
            <a:pPr lvl="2">
              <a:lnSpc>
                <a:spcPct val="100000"/>
              </a:lnSpc>
            </a:pPr>
            <a:r>
              <a:rPr lang="fi-FI" sz="2200" dirty="0"/>
              <a:t>tutkimuskohdetta kuvataan, selitetään ja tulkitaan </a:t>
            </a:r>
            <a:r>
              <a:rPr lang="fi-FI" sz="2200" u="sng" dirty="0"/>
              <a:t>matemaattisesti ja tilastollisesti</a:t>
            </a:r>
          </a:p>
          <a:p>
            <a:pPr lvl="2">
              <a:lnSpc>
                <a:spcPct val="100000"/>
              </a:lnSpc>
            </a:pPr>
            <a:r>
              <a:rPr lang="fi-FI" sz="2200" dirty="0"/>
              <a:t>pyrkii usein yleistettävyyteen ja kuvaamaan ilmiöitä erilaisilla malleilla ja teorioilla </a:t>
            </a:r>
          </a:p>
        </p:txBody>
      </p:sp>
    </p:spTree>
    <p:extLst>
      <p:ext uri="{BB962C8B-B14F-4D97-AF65-F5344CB8AC3E}">
        <p14:creationId xmlns:p14="http://schemas.microsoft.com/office/powerpoint/2010/main" val="421584707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7399" y="620668"/>
            <a:ext cx="7569199" cy="758189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Tutkimustyyppi (3/3)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58799" y="1669141"/>
            <a:ext cx="8026401" cy="4934859"/>
          </a:xfrm>
        </p:spPr>
        <p:txBody>
          <a:bodyPr>
            <a:noAutofit/>
          </a:bodyPr>
          <a:lstStyle/>
          <a:p>
            <a:pPr lvl="1">
              <a:lnSpc>
                <a:spcPct val="100000"/>
              </a:lnSpc>
              <a:buFontTx/>
              <a:buChar char="-"/>
            </a:pPr>
            <a:r>
              <a:rPr lang="fi-FI" sz="2500" b="1" dirty="0"/>
              <a:t>kvalitatiivinen eli laadullinen lähestymistapa</a:t>
            </a:r>
            <a:r>
              <a:rPr lang="fi-FI" dirty="0"/>
              <a:t>: </a:t>
            </a:r>
          </a:p>
          <a:p>
            <a:pPr lvl="2">
              <a:lnSpc>
                <a:spcPct val="100000"/>
              </a:lnSpc>
            </a:pPr>
            <a:r>
              <a:rPr lang="fi-FI" sz="2200" dirty="0"/>
              <a:t>tavoitteena on </a:t>
            </a:r>
            <a:r>
              <a:rPr lang="fi-FI" sz="2200" u="sng" dirty="0"/>
              <a:t>ymmärtää syvällisesti</a:t>
            </a:r>
            <a:r>
              <a:rPr lang="fi-FI" sz="2200" dirty="0"/>
              <a:t> tutkimuskohteen laatua, ominaisuuksia ja merkitystä</a:t>
            </a:r>
          </a:p>
          <a:p>
            <a:pPr lvl="2">
              <a:lnSpc>
                <a:spcPct val="100000"/>
              </a:lnSpc>
            </a:pPr>
            <a:r>
              <a:rPr lang="fi-FI" sz="2200" dirty="0"/>
              <a:t>aineistoa hankitaan esim. haastatteluilla ja havainnoimalla ja tutkittavien henkilöiden mielipiteille ja kokemuksille annetaan tilaa ja arvoa</a:t>
            </a:r>
          </a:p>
          <a:p>
            <a:pPr lvl="2">
              <a:lnSpc>
                <a:spcPct val="100000"/>
              </a:lnSpc>
            </a:pPr>
            <a:r>
              <a:rPr lang="fi-FI" sz="2200" dirty="0"/>
              <a:t>kritisoidaan usein objektiivisuuden ja yleistettävyyden puutteesta</a:t>
            </a:r>
          </a:p>
          <a:p>
            <a:pPr lvl="1">
              <a:lnSpc>
                <a:spcPct val="100000"/>
              </a:lnSpc>
              <a:buFontTx/>
              <a:buChar char="-"/>
            </a:pPr>
            <a:r>
              <a:rPr lang="fi-FI" sz="2500" b="1" dirty="0"/>
              <a:t>monimenetelmäisyys:</a:t>
            </a:r>
          </a:p>
          <a:p>
            <a:pPr lvl="2">
              <a:lnSpc>
                <a:spcPct val="100000"/>
              </a:lnSpc>
            </a:pPr>
            <a:r>
              <a:rPr lang="fi-FI" sz="2200" dirty="0"/>
              <a:t>erilaisten tutkimusmenetelmien, kvantitatiivisten ja kvalitatiivisten </a:t>
            </a:r>
            <a:r>
              <a:rPr lang="fi-FI" sz="2200" u="sng" dirty="0"/>
              <a:t>yhdistämistä</a:t>
            </a:r>
            <a:r>
              <a:rPr lang="fi-FI" sz="2200" dirty="0"/>
              <a:t> samassa tutkimuksessa</a:t>
            </a:r>
          </a:p>
          <a:p>
            <a:pPr lvl="2">
              <a:lnSpc>
                <a:spcPct val="100000"/>
              </a:lnSpc>
            </a:pPr>
            <a:r>
              <a:rPr lang="fi-FI" sz="2200" dirty="0"/>
              <a:t>tuottaa monipuolista tietoa tutkimusaiheesta</a:t>
            </a:r>
          </a:p>
          <a:p>
            <a:pPr lvl="2">
              <a:lnSpc>
                <a:spcPct val="100000"/>
              </a:lnSpc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4389615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7399" y="609965"/>
            <a:ext cx="7569199" cy="638265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Tutkimusasetelma (1/5)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787399" y="1469754"/>
            <a:ext cx="7924800" cy="5054054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fi-FI" b="1" dirty="0"/>
              <a:t>tutkimusasetelma</a:t>
            </a:r>
            <a:r>
              <a:rPr lang="fi-FI" dirty="0"/>
              <a:t> = tutkimuskysymyksen asettelu ja empiirisen tutkimuksen toteuttamiseen liittyvät järjestelyt, kuten miten, missä ja milloin aineisto kerätään ja analysoidaan </a:t>
            </a:r>
          </a:p>
          <a:p>
            <a:pPr>
              <a:lnSpc>
                <a:spcPct val="100000"/>
              </a:lnSpc>
            </a:pPr>
            <a:r>
              <a:rPr lang="fi-FI" b="1" dirty="0"/>
              <a:t>epidemiologia = </a:t>
            </a:r>
            <a:r>
              <a:rPr lang="fi-FI" dirty="0"/>
              <a:t>lääketieteen ala, joka tutkii terveyttä ja sairauksien </a:t>
            </a:r>
            <a:r>
              <a:rPr lang="fi-FI" u="sng" dirty="0"/>
              <a:t>esiintyvyyttä väestössä</a:t>
            </a:r>
            <a:r>
              <a:rPr lang="fi-FI" dirty="0"/>
              <a:t> ja siihen vaikuttavia tekijöitä: </a:t>
            </a:r>
          </a:p>
          <a:p>
            <a:pPr lvl="1">
              <a:lnSpc>
                <a:spcPct val="100000"/>
              </a:lnSpc>
              <a:buFontTx/>
              <a:buChar char="-"/>
            </a:pPr>
            <a:r>
              <a:rPr lang="fi-FI" sz="2500" dirty="0"/>
              <a:t>selvittää, mitkä esim. ympäristöön tai elämäntapoihin liittyvät tekijät lisäävät sairauden riskiä ja miten  riskitekijät jakaantuvat väestöryhmissä esim. iän, sukupuolen, asuinalueen tai ammattiryhmän mukaan 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88010354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7400" y="417467"/>
            <a:ext cx="7569199" cy="638265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Tutkimusasetelma (2/5)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787400" y="1277258"/>
            <a:ext cx="8051800" cy="5297713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fi-FI" b="1" dirty="0"/>
              <a:t>poikittaistutkimus </a:t>
            </a:r>
            <a:r>
              <a:rPr lang="fi-FI" dirty="0"/>
              <a:t>= kohdetta tutkitaan </a:t>
            </a:r>
            <a:r>
              <a:rPr lang="fi-FI" u="sng" dirty="0"/>
              <a:t>laaja-alaisesti tiettynä ajankohtana</a:t>
            </a:r>
            <a:r>
              <a:rPr lang="fi-FI" dirty="0"/>
              <a:t> tai lyhyen ajanjakson aikana</a:t>
            </a:r>
          </a:p>
          <a:p>
            <a:pPr lvl="1">
              <a:lnSpc>
                <a:spcPct val="100000"/>
              </a:lnSpc>
              <a:buFontTx/>
              <a:buChar char="-"/>
            </a:pPr>
            <a:r>
              <a:rPr lang="fi-FI" sz="2500" dirty="0"/>
              <a:t>saadaan tietoa jonkin ilmiön, kuten sairauden, yleisyydestä väestössä: </a:t>
            </a:r>
            <a:r>
              <a:rPr lang="fi-FI" sz="2500" b="1" dirty="0"/>
              <a:t>vallitsevuus eli </a:t>
            </a:r>
            <a:r>
              <a:rPr lang="fi-FI" sz="2500" b="1" dirty="0" err="1"/>
              <a:t>prevalenssi</a:t>
            </a:r>
            <a:endParaRPr lang="fi-FI" sz="2500" b="1" dirty="0"/>
          </a:p>
          <a:p>
            <a:pPr lvl="1">
              <a:lnSpc>
                <a:spcPct val="100000"/>
              </a:lnSpc>
              <a:buFontTx/>
              <a:buChar char="-"/>
            </a:pPr>
            <a:r>
              <a:rPr lang="fi-FI" sz="2500" dirty="0"/>
              <a:t>muutosta voidaan selvittää toistamalla samoja tutkimuksia yhä uudelleen</a:t>
            </a:r>
          </a:p>
          <a:p>
            <a:pPr>
              <a:lnSpc>
                <a:spcPct val="100000"/>
              </a:lnSpc>
            </a:pPr>
            <a:r>
              <a:rPr lang="fi-FI" sz="2900" b="1" dirty="0"/>
              <a:t>tapaus-verrokkitutkimus = </a:t>
            </a:r>
            <a:r>
              <a:rPr lang="fi-FI" dirty="0"/>
              <a:t>kullekin havaitulle tauti-tapaukselle hankitaan riittävä määrä muuten samanlaisia, mutta </a:t>
            </a:r>
            <a:r>
              <a:rPr lang="fi-FI" u="sng" dirty="0"/>
              <a:t>terveitä verrokkeja</a:t>
            </a:r>
            <a:r>
              <a:rPr lang="fi-FI" dirty="0"/>
              <a:t> ja etsitään ja verrataan ryhmien kesken tekijöitä, jotka voisivat selittää sairastumista</a:t>
            </a:r>
          </a:p>
          <a:p>
            <a:pPr marL="0" indent="0">
              <a:lnSpc>
                <a:spcPct val="100000"/>
              </a:lnSpc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9074177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7400" y="711564"/>
            <a:ext cx="7569199" cy="638265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Tutkimusasetelma (3/5)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787400" y="1701982"/>
            <a:ext cx="7924800" cy="4691196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fi-FI" b="1" dirty="0"/>
              <a:t>pitkittäistutkimus </a:t>
            </a:r>
            <a:r>
              <a:rPr lang="fi-FI" dirty="0"/>
              <a:t>= samaa tutkimuskohdetta, kuten väestöryhmää, </a:t>
            </a:r>
            <a:r>
              <a:rPr lang="fi-FI" u="sng" dirty="0"/>
              <a:t>seurataan vuosien tai jopa vuosikymmenten ajan </a:t>
            </a:r>
          </a:p>
          <a:p>
            <a:pPr lvl="1">
              <a:lnSpc>
                <a:spcPct val="100000"/>
              </a:lnSpc>
              <a:buFontTx/>
              <a:buChar char="-"/>
            </a:pPr>
            <a:r>
              <a:rPr lang="fi-FI" sz="2500" dirty="0"/>
              <a:t>saadaan tietoa jonkin ilmiön, kuten sairauden, esiintyvyydestä väestössä: </a:t>
            </a:r>
            <a:r>
              <a:rPr lang="fi-FI" sz="2500" b="1" dirty="0"/>
              <a:t>ilmaantuvuus eli </a:t>
            </a:r>
            <a:r>
              <a:rPr lang="fi-FI" sz="2500" b="1" dirty="0" err="1"/>
              <a:t>insidenssi</a:t>
            </a:r>
            <a:r>
              <a:rPr lang="fi-FI" sz="2500" b="1" dirty="0"/>
              <a:t> </a:t>
            </a:r>
            <a:r>
              <a:rPr lang="fi-FI" sz="2500" dirty="0"/>
              <a:t>kuvaa, kuinka suuri osa tutkituista on sairastunut tietyn ajan kuluessa</a:t>
            </a:r>
            <a:r>
              <a:rPr lang="fi-FI" sz="2500" b="1" dirty="0"/>
              <a:t> </a:t>
            </a:r>
          </a:p>
          <a:p>
            <a:pPr lvl="1">
              <a:lnSpc>
                <a:spcPct val="100000"/>
              </a:lnSpc>
              <a:buFontTx/>
              <a:buChar char="-"/>
            </a:pPr>
            <a:r>
              <a:rPr lang="fi-FI" sz="2500" b="1" dirty="0"/>
              <a:t>sairastumisriski</a:t>
            </a:r>
            <a:r>
              <a:rPr lang="fi-FI" sz="2500" dirty="0"/>
              <a:t> kertoo todennäköisyydestä sairastua johonkin tautiin esim. tiettyyn ikään mennessä</a:t>
            </a:r>
          </a:p>
          <a:p>
            <a:pPr lvl="1">
              <a:lnSpc>
                <a:spcPct val="100000"/>
              </a:lnSpc>
              <a:buFontTx/>
              <a:buChar char="-"/>
            </a:pPr>
            <a:r>
              <a:rPr lang="fi-FI" sz="2500" dirty="0"/>
              <a:t>voidaan selvittää myös muutoksia ja niihin vaikuttaneita tekijöitä</a:t>
            </a:r>
          </a:p>
        </p:txBody>
      </p:sp>
    </p:spTree>
    <p:extLst>
      <p:ext uri="{BB962C8B-B14F-4D97-AF65-F5344CB8AC3E}">
        <p14:creationId xmlns:p14="http://schemas.microsoft.com/office/powerpoint/2010/main" val="45589176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7400" y="537393"/>
            <a:ext cx="7569199" cy="638265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Tutkimusasetelma (4/5)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27957" y="1349829"/>
            <a:ext cx="8088086" cy="5105217"/>
          </a:xfrm>
        </p:spPr>
        <p:txBody>
          <a:bodyPr>
            <a:noAutofit/>
          </a:bodyPr>
          <a:lstStyle/>
          <a:p>
            <a:pPr lvl="1">
              <a:lnSpc>
                <a:spcPct val="100000"/>
              </a:lnSpc>
              <a:buFontTx/>
              <a:buChar char="-"/>
            </a:pPr>
            <a:r>
              <a:rPr lang="fi-FI" sz="2500" b="1" dirty="0"/>
              <a:t>kohorttitutkimuksessa </a:t>
            </a:r>
            <a:r>
              <a:rPr lang="fi-FI" sz="2500" dirty="0"/>
              <a:t>seurataan jotakin tiettyä väestöryhmää eli </a:t>
            </a:r>
            <a:r>
              <a:rPr lang="fi-FI" sz="2500" b="1" dirty="0"/>
              <a:t>kohorttia</a:t>
            </a:r>
            <a:r>
              <a:rPr lang="fi-FI" sz="2500" dirty="0"/>
              <a:t> ja pyritään selvittämään erilaisten </a:t>
            </a:r>
            <a:r>
              <a:rPr lang="fi-FI" sz="2500" b="1" dirty="0"/>
              <a:t>altisteiden</a:t>
            </a:r>
            <a:r>
              <a:rPr lang="fi-FI" sz="2500" dirty="0"/>
              <a:t> vaikutuksia eli </a:t>
            </a:r>
            <a:r>
              <a:rPr lang="fi-FI" sz="2500" b="1" dirty="0"/>
              <a:t>vasteita</a:t>
            </a:r>
            <a:r>
              <a:rPr lang="fi-FI" sz="2500" dirty="0"/>
              <a:t> valitussa väestöryhmässä</a:t>
            </a:r>
          </a:p>
          <a:p>
            <a:pPr lvl="1">
              <a:lnSpc>
                <a:spcPct val="100000"/>
              </a:lnSpc>
              <a:buFontTx/>
              <a:buChar char="-"/>
            </a:pPr>
            <a:r>
              <a:rPr lang="fi-FI" sz="2500" b="1" dirty="0"/>
              <a:t>kokeellisessa tutkimuksessa </a:t>
            </a:r>
            <a:r>
              <a:rPr lang="fi-FI" sz="2500" dirty="0"/>
              <a:t>mitataan jonkin altisteen vastetta </a:t>
            </a:r>
            <a:r>
              <a:rPr lang="fi-FI" sz="2500" u="sng" dirty="0"/>
              <a:t>koejärjestelyn avulla </a:t>
            </a:r>
            <a:r>
              <a:rPr lang="fi-FI" sz="2500" dirty="0"/>
              <a:t>kontrolloidussa tilanteessa tai ympäristössä, esim. tartuntatautien leviämisen simulointi tietokoneella ja uusien lääkkeiden tehon osoittaminen </a:t>
            </a:r>
          </a:p>
          <a:p>
            <a:pPr lvl="1">
              <a:lnSpc>
                <a:spcPct val="100000"/>
              </a:lnSpc>
              <a:buFontTx/>
              <a:buChar char="-"/>
            </a:pPr>
            <a:r>
              <a:rPr lang="fi-FI" sz="2500" b="1" dirty="0"/>
              <a:t>interventiotutkimuksessa </a:t>
            </a:r>
            <a:r>
              <a:rPr lang="fi-FI" sz="2500" dirty="0"/>
              <a:t>asioiden luonnolliseen kulkuun </a:t>
            </a:r>
            <a:r>
              <a:rPr lang="fi-FI" sz="2500" u="sng" dirty="0"/>
              <a:t>puututaan</a:t>
            </a:r>
            <a:r>
              <a:rPr lang="fi-FI" sz="2500" dirty="0"/>
              <a:t> jollakin tavoin, esim. terveys-neuvonnalla tupakoinnin lopettamiseksi, ja seurataan oliko interventiolla vaikutusta tutkittavien terveyteen </a:t>
            </a:r>
            <a:endParaRPr lang="fi-FI" b="1" dirty="0"/>
          </a:p>
        </p:txBody>
      </p:sp>
    </p:spTree>
    <p:extLst>
      <p:ext uri="{BB962C8B-B14F-4D97-AF65-F5344CB8AC3E}">
        <p14:creationId xmlns:p14="http://schemas.microsoft.com/office/powerpoint/2010/main" val="180690025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7400" y="377736"/>
            <a:ext cx="7569199" cy="638265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Tutkimusasetelma (5/5)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06399" y="1175658"/>
            <a:ext cx="8505371" cy="5457371"/>
          </a:xfrm>
        </p:spPr>
        <p:txBody>
          <a:bodyPr>
            <a:noAutofit/>
          </a:bodyPr>
          <a:lstStyle/>
          <a:p>
            <a:pPr lvl="1">
              <a:lnSpc>
                <a:spcPct val="100000"/>
              </a:lnSpc>
              <a:buFontTx/>
              <a:buChar char="-"/>
            </a:pPr>
            <a:r>
              <a:rPr lang="fi-FI" sz="2500" b="1" dirty="0"/>
              <a:t>satunnaistetussa, </a:t>
            </a:r>
            <a:r>
              <a:rPr lang="fi-FI" sz="2500" b="1" dirty="0" err="1"/>
              <a:t>sokkoutetussa</a:t>
            </a:r>
            <a:r>
              <a:rPr lang="fi-FI" sz="2500" b="1" dirty="0"/>
              <a:t> </a:t>
            </a:r>
            <a:r>
              <a:rPr lang="fi-FI" sz="2500" dirty="0"/>
              <a:t>tutkimuksessa tutkittavat </a:t>
            </a:r>
            <a:r>
              <a:rPr lang="fi-FI" sz="2500" u="sng" dirty="0"/>
              <a:t>jaetaan satunnaisesti</a:t>
            </a:r>
            <a:r>
              <a:rPr lang="fi-FI" sz="2500" dirty="0"/>
              <a:t>, esim. arpomalla, kahteen ryhmään (koe- ja vertailuryhmä) siten, että he </a:t>
            </a:r>
            <a:r>
              <a:rPr lang="fi-FI" sz="2500" u="sng" dirty="0"/>
              <a:t>eivät tiedä, </a:t>
            </a:r>
            <a:r>
              <a:rPr lang="fi-FI" sz="2500" u="sng" dirty="0" smtClean="0"/>
              <a:t>kumpaanko </a:t>
            </a:r>
            <a:r>
              <a:rPr lang="fi-FI" sz="2500" u="sng" dirty="0"/>
              <a:t>ryhmään kuuluvat</a:t>
            </a:r>
            <a:r>
              <a:rPr lang="fi-FI" sz="2500" dirty="0"/>
              <a:t>; molemmille ryhmille tehdään </a:t>
            </a:r>
            <a:r>
              <a:rPr lang="fi-FI" sz="2500" dirty="0" smtClean="0"/>
              <a:t>alkumittaus</a:t>
            </a:r>
            <a:r>
              <a:rPr lang="fi-FI" sz="2500" dirty="0"/>
              <a:t>, minkä jälkeen koeryhmälle annetaan esim. jotakin uutta lääkettä ja vertailuryhmälle vanhaa lääkettä tai ei lainkaan lääkehoitoa; molemmille ryhmille tehtyjen uusintamittausten perusteella saadaan tietoa uuden lääkkeen vaikutuksista</a:t>
            </a:r>
          </a:p>
          <a:p>
            <a:pPr lvl="1">
              <a:lnSpc>
                <a:spcPct val="100000"/>
              </a:lnSpc>
              <a:buFontTx/>
              <a:buChar char="-"/>
            </a:pPr>
            <a:r>
              <a:rPr lang="fi-FI" sz="2500" b="1" dirty="0"/>
              <a:t>plasebo- eli lumekontrolloidussa kaksoissokko-tutkimuksessa </a:t>
            </a:r>
            <a:r>
              <a:rPr lang="fi-FI" sz="2500" dirty="0"/>
              <a:t>tutkittavat saavat joko esim. uutta tutkimuksen kohteena olevaa lääkettä tai lumelääkettä siten, että </a:t>
            </a:r>
            <a:r>
              <a:rPr lang="fi-FI" sz="2500" u="sng" dirty="0"/>
              <a:t>tutkijat ja tutkittavat eivät tiedä</a:t>
            </a:r>
            <a:r>
              <a:rPr lang="fi-FI" sz="2500" dirty="0"/>
              <a:t>, mitä hoitoa kukin saa </a:t>
            </a:r>
            <a:endParaRPr lang="fi-FI" sz="2500" b="1" dirty="0"/>
          </a:p>
        </p:txBody>
      </p:sp>
    </p:spTree>
    <p:extLst>
      <p:ext uri="{BB962C8B-B14F-4D97-AF65-F5344CB8AC3E}">
        <p14:creationId xmlns:p14="http://schemas.microsoft.com/office/powerpoint/2010/main" val="37695678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52286" y="461011"/>
            <a:ext cx="7039428" cy="758189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Tutkimussuunnitelma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798284" y="1346019"/>
            <a:ext cx="7866744" cy="5050970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fi-FI" dirty="0"/>
              <a:t>laaditaan tutkimuksen suunnittelun päätteeksi </a:t>
            </a:r>
          </a:p>
          <a:p>
            <a:pPr>
              <a:lnSpc>
                <a:spcPct val="100000"/>
              </a:lnSpc>
            </a:pPr>
            <a:r>
              <a:rPr lang="fi-FI" dirty="0"/>
              <a:t>konkreettinen </a:t>
            </a:r>
            <a:r>
              <a:rPr lang="fi-FI" u="sng" dirty="0"/>
              <a:t>tutkimuksen teon ohjeistus</a:t>
            </a:r>
            <a:r>
              <a:rPr lang="fi-FI" dirty="0"/>
              <a:t>, johon kirjataan, mitä, miksi ja miten tutkitaan sekä kuinka ja milloin tutkimus käytännössä toteutetaan:</a:t>
            </a:r>
          </a:p>
          <a:p>
            <a:pPr lvl="1">
              <a:lnSpc>
                <a:spcPct val="100000"/>
              </a:lnSpc>
              <a:buFontTx/>
              <a:buChar char="-"/>
            </a:pPr>
            <a:r>
              <a:rPr lang="fi-FI" sz="2500" dirty="0"/>
              <a:t>tutkimusaiheen tausta ja perustelu</a:t>
            </a:r>
          </a:p>
          <a:p>
            <a:pPr lvl="1">
              <a:lnSpc>
                <a:spcPct val="100000"/>
              </a:lnSpc>
              <a:buFontTx/>
              <a:buChar char="-"/>
            </a:pPr>
            <a:r>
              <a:rPr lang="fi-FI" sz="2500" dirty="0"/>
              <a:t>tarkka tutkimusaihe (tutkimuskysymys)</a:t>
            </a:r>
          </a:p>
          <a:p>
            <a:pPr lvl="1">
              <a:lnSpc>
                <a:spcPct val="100000"/>
              </a:lnSpc>
              <a:buFontTx/>
              <a:buChar char="-"/>
            </a:pPr>
            <a:r>
              <a:rPr lang="fi-FI" sz="2500" dirty="0"/>
              <a:t>toteutus</a:t>
            </a:r>
          </a:p>
          <a:p>
            <a:pPr lvl="1">
              <a:lnSpc>
                <a:spcPct val="100000"/>
              </a:lnSpc>
              <a:buFontTx/>
              <a:buChar char="-"/>
            </a:pPr>
            <a:r>
              <a:rPr lang="fi-FI" sz="2500" dirty="0"/>
              <a:t>aikataulu</a:t>
            </a:r>
          </a:p>
          <a:p>
            <a:pPr lvl="1">
              <a:lnSpc>
                <a:spcPct val="100000"/>
              </a:lnSpc>
              <a:buFontTx/>
              <a:buChar char="-"/>
            </a:pPr>
            <a:r>
              <a:rPr lang="fi-FI" sz="2500" dirty="0"/>
              <a:t>eettiset kysymykset (tutkimusluvat)</a:t>
            </a:r>
          </a:p>
          <a:p>
            <a:pPr lvl="1">
              <a:lnSpc>
                <a:spcPct val="100000"/>
              </a:lnSpc>
              <a:buFontTx/>
              <a:buChar char="-"/>
            </a:pPr>
            <a:r>
              <a:rPr lang="fi-FI" sz="2500" dirty="0"/>
              <a:t>luotettavuuden arviointi</a:t>
            </a:r>
          </a:p>
          <a:p>
            <a:pPr lvl="1">
              <a:lnSpc>
                <a:spcPct val="100000"/>
              </a:lnSpc>
              <a:buFontTx/>
              <a:buChar char="-"/>
            </a:pPr>
            <a:r>
              <a:rPr lang="fi-FI" sz="2500" dirty="0"/>
              <a:t>rahoitus </a:t>
            </a:r>
          </a:p>
          <a:p>
            <a:pPr marL="0" indent="0">
              <a:lnSpc>
                <a:spcPct val="100000"/>
              </a:lnSpc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86918020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90171" y="239486"/>
            <a:ext cx="7039428" cy="758189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Tutkittavan joukon valinta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841828" y="1146629"/>
            <a:ext cx="7736114" cy="5500914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fi-FI" b="1" dirty="0"/>
              <a:t>kokonaistutkimuksessa</a:t>
            </a:r>
            <a:r>
              <a:rPr lang="fi-FI" dirty="0"/>
              <a:t> tutkitaan </a:t>
            </a:r>
            <a:r>
              <a:rPr lang="fi-FI" u="sng" dirty="0"/>
              <a:t>kaikki</a:t>
            </a:r>
            <a:r>
              <a:rPr lang="fi-FI" dirty="0"/>
              <a:t> tutkimus-aiheeseen liittyvät henkilöt</a:t>
            </a:r>
          </a:p>
          <a:p>
            <a:pPr lvl="1">
              <a:lnSpc>
                <a:spcPct val="100000"/>
              </a:lnSpc>
              <a:buFontTx/>
              <a:buChar char="-"/>
            </a:pPr>
            <a:r>
              <a:rPr lang="fi-FI" dirty="0"/>
              <a:t>onnistuu ainoastaan silloin, kun tutkimuksen </a:t>
            </a:r>
            <a:r>
              <a:rPr lang="fi-FI" b="1" dirty="0"/>
              <a:t>perusjoukko</a:t>
            </a:r>
            <a:r>
              <a:rPr lang="fi-FI" dirty="0"/>
              <a:t> eli kohderyhmä on pieni</a:t>
            </a:r>
          </a:p>
          <a:p>
            <a:pPr lvl="1">
              <a:lnSpc>
                <a:spcPct val="100000"/>
              </a:lnSpc>
              <a:buFontTx/>
              <a:buChar char="-"/>
            </a:pPr>
            <a:r>
              <a:rPr lang="fi-FI" dirty="0"/>
              <a:t>esim. kaikkien jotakin tiettyä harvinaista perinnöllistä tautia sairastavien suomalaisten tutkiminen</a:t>
            </a:r>
          </a:p>
          <a:p>
            <a:pPr>
              <a:lnSpc>
                <a:spcPct val="100000"/>
              </a:lnSpc>
            </a:pPr>
            <a:r>
              <a:rPr lang="fi-FI" dirty="0"/>
              <a:t>yleensä perusjoukosta joudutaan valitsemaan vain </a:t>
            </a:r>
            <a:r>
              <a:rPr lang="fi-FI" u="sng" dirty="0"/>
              <a:t>tietty osa</a:t>
            </a:r>
            <a:r>
              <a:rPr lang="fi-FI" dirty="0"/>
              <a:t> eli </a:t>
            </a:r>
            <a:r>
              <a:rPr lang="fi-FI" b="1" dirty="0"/>
              <a:t>otos</a:t>
            </a:r>
            <a:r>
              <a:rPr lang="fi-FI" dirty="0"/>
              <a:t> tutkimukseen:</a:t>
            </a:r>
          </a:p>
          <a:p>
            <a:pPr lvl="1">
              <a:lnSpc>
                <a:spcPct val="100000"/>
              </a:lnSpc>
              <a:buFontTx/>
              <a:buChar char="-"/>
            </a:pPr>
            <a:r>
              <a:rPr lang="fi-FI" b="1" dirty="0"/>
              <a:t>satunnaisotannassa</a:t>
            </a:r>
            <a:r>
              <a:rPr lang="fi-FI" dirty="0"/>
              <a:t> tutkittavat valitaan arpomalla</a:t>
            </a:r>
          </a:p>
          <a:p>
            <a:pPr lvl="1">
              <a:lnSpc>
                <a:spcPct val="100000"/>
              </a:lnSpc>
              <a:buFontTx/>
              <a:buChar char="-"/>
            </a:pPr>
            <a:r>
              <a:rPr lang="fi-FI" b="1" dirty="0"/>
              <a:t>harkinnanvaraisessa</a:t>
            </a:r>
            <a:r>
              <a:rPr lang="fi-FI" dirty="0"/>
              <a:t> </a:t>
            </a:r>
            <a:r>
              <a:rPr lang="fi-FI" b="1" dirty="0"/>
              <a:t>otannassa</a:t>
            </a:r>
            <a:r>
              <a:rPr lang="fi-FI" dirty="0"/>
              <a:t> tutkittavat valitaan tutkimusaiheen ja -kysymyksen perusteella esim. iän, sukupuolen tai muun tutkimuksen kannalta olennaisen ominaisuuden mukaan</a:t>
            </a:r>
          </a:p>
        </p:txBody>
      </p:sp>
    </p:spTree>
    <p:extLst>
      <p:ext uri="{BB962C8B-B14F-4D97-AF65-F5344CB8AC3E}">
        <p14:creationId xmlns:p14="http://schemas.microsoft.com/office/powerpoint/2010/main" val="18531894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52286" y="577125"/>
            <a:ext cx="7039428" cy="903331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Miksi terveyttä tutkitaan?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870857" y="1788698"/>
            <a:ext cx="7808685" cy="4844329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00000"/>
              </a:lnSpc>
            </a:pPr>
            <a:r>
              <a:rPr lang="fi-FI" sz="3000" dirty="0"/>
              <a:t>terveyteen ja hyvinvointiin liittyvän tiedon perusteella tehdään arkisia, </a:t>
            </a:r>
            <a:r>
              <a:rPr lang="fi-FI" sz="3000" u="sng" dirty="0"/>
              <a:t>elämäntapoja koskevia valintoja</a:t>
            </a:r>
            <a:r>
              <a:rPr lang="fi-FI" sz="3000" dirty="0"/>
              <a:t>, joilla voi pitkän ajan kuluessa olla suuri vaikutus yksilön terveyteen ja hyvinvointiin</a:t>
            </a:r>
          </a:p>
          <a:p>
            <a:pPr>
              <a:lnSpc>
                <a:spcPct val="100000"/>
              </a:lnSpc>
            </a:pPr>
            <a:r>
              <a:rPr lang="fi-FI" sz="3000" dirty="0"/>
              <a:t>terveyteen ja hyvinvointiin liittyvää tietoa tarvitaan monimutkaisten, koko väestöä koskevien terveysongelmien </a:t>
            </a:r>
            <a:r>
              <a:rPr lang="fi-FI" sz="3000" u="sng" dirty="0"/>
              <a:t>ehkäisemiseksi ja hoitamiseksi </a:t>
            </a:r>
            <a:r>
              <a:rPr lang="fi-FI" sz="3000" dirty="0"/>
              <a:t>sekä </a:t>
            </a:r>
            <a:r>
              <a:rPr lang="fi-FI" sz="3000" u="sng" dirty="0"/>
              <a:t>terveyden edistämisen tueksi</a:t>
            </a:r>
          </a:p>
          <a:p>
            <a:pPr>
              <a:lnSpc>
                <a:spcPct val="100000"/>
              </a:lnSpc>
            </a:pPr>
            <a:r>
              <a:rPr lang="fi-FI" sz="3000" dirty="0"/>
              <a:t>luotettavan ja ajantasaisen tiedon merkitys kasvaa globaalissa maailmassa, jossa monet terveyteen ja hyvinvointiin liittyvät haasteet ja mahdollisuudet ovat yhteisiä</a:t>
            </a:r>
          </a:p>
          <a:p>
            <a:pPr lvl="1">
              <a:lnSpc>
                <a:spcPct val="100000"/>
              </a:lnSpc>
              <a:buFontTx/>
              <a:buChar char="-"/>
            </a:pPr>
            <a:endParaRPr lang="fi-FI" sz="2500" dirty="0"/>
          </a:p>
        </p:txBody>
      </p:sp>
    </p:spTree>
    <p:extLst>
      <p:ext uri="{BB962C8B-B14F-4D97-AF65-F5344CB8AC3E}">
        <p14:creationId xmlns:p14="http://schemas.microsoft.com/office/powerpoint/2010/main" val="280402292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0" y="635182"/>
            <a:ext cx="7736114" cy="1062989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Aineiston hankintamenetelmät (1/2)  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711200" y="1857829"/>
            <a:ext cx="7939314" cy="4804228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fi-FI" dirty="0"/>
              <a:t>valitaan tutkimuskysymyksen ja -asetelman mukaan</a:t>
            </a:r>
          </a:p>
          <a:p>
            <a:pPr>
              <a:lnSpc>
                <a:spcPct val="100000"/>
              </a:lnSpc>
            </a:pPr>
            <a:r>
              <a:rPr lang="fi-FI" dirty="0"/>
              <a:t>kvantitatiivinen tutkimus: </a:t>
            </a:r>
          </a:p>
          <a:p>
            <a:pPr lvl="1">
              <a:lnSpc>
                <a:spcPct val="100000"/>
              </a:lnSpc>
              <a:buFontTx/>
              <a:buChar char="-"/>
            </a:pPr>
            <a:r>
              <a:rPr lang="fi-FI" sz="2500" b="1" dirty="0"/>
              <a:t>kysely</a:t>
            </a:r>
            <a:r>
              <a:rPr lang="fi-FI" sz="2500" dirty="0"/>
              <a:t>: tutkittavilta kerätään vastauksia samoihin kysymyksiin</a:t>
            </a:r>
          </a:p>
          <a:p>
            <a:pPr lvl="2">
              <a:lnSpc>
                <a:spcPct val="100000"/>
              </a:lnSpc>
            </a:pPr>
            <a:r>
              <a:rPr lang="fi-FI" sz="2200" dirty="0"/>
              <a:t>strukturoitu kysely, jossa valmiista vastausvaihtoehdoista valitaan sopivin</a:t>
            </a:r>
          </a:p>
          <a:p>
            <a:pPr lvl="2">
              <a:lnSpc>
                <a:spcPct val="100000"/>
              </a:lnSpc>
            </a:pPr>
            <a:r>
              <a:rPr lang="fi-FI" sz="2200" dirty="0"/>
              <a:t>avoimet kysymykset, joihin vastataan omin sanoin</a:t>
            </a:r>
          </a:p>
          <a:p>
            <a:pPr lvl="1">
              <a:lnSpc>
                <a:spcPct val="100000"/>
              </a:lnSpc>
              <a:buFontTx/>
              <a:buChar char="-"/>
            </a:pPr>
            <a:r>
              <a:rPr lang="fi-FI" sz="2500" b="1" dirty="0"/>
              <a:t>mittaukset ja kokeet</a:t>
            </a:r>
            <a:r>
              <a:rPr lang="fi-FI" sz="2500" dirty="0"/>
              <a:t>: esim. kuntotesti tai laboratorio-tutkimukset</a:t>
            </a:r>
          </a:p>
          <a:p>
            <a:pPr lvl="1">
              <a:lnSpc>
                <a:spcPct val="100000"/>
              </a:lnSpc>
              <a:buFontTx/>
              <a:buChar char="-"/>
            </a:pPr>
            <a:r>
              <a:rPr lang="fi-FI" sz="2500" b="1" dirty="0"/>
              <a:t>tilastot ja rekisterit</a:t>
            </a:r>
            <a:r>
              <a:rPr lang="fi-FI" sz="2500" dirty="0"/>
              <a:t>: käytetään sellaisenaan tai yhdistämällä esim. kyselyillä saatuihin tietoihin   </a:t>
            </a:r>
          </a:p>
          <a:p>
            <a:pPr marL="0" indent="0">
              <a:lnSpc>
                <a:spcPct val="100000"/>
              </a:lnSpc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05583743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0" y="384628"/>
            <a:ext cx="7736114" cy="1062989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Aineiston hankintamenetelmät (2/2)  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703943" y="1611085"/>
            <a:ext cx="7736114" cy="5246915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fi-FI" dirty="0"/>
              <a:t>kvalitatiivinen tutkimus: </a:t>
            </a:r>
          </a:p>
          <a:p>
            <a:pPr lvl="1">
              <a:lnSpc>
                <a:spcPct val="100000"/>
              </a:lnSpc>
              <a:buFontTx/>
              <a:buChar char="-"/>
            </a:pPr>
            <a:r>
              <a:rPr lang="fi-FI" sz="2500" b="1" dirty="0"/>
              <a:t>dokumentit: </a:t>
            </a:r>
            <a:r>
              <a:rPr lang="fi-FI" sz="2500" dirty="0"/>
              <a:t>esim. kirjeet, päiväkirjat, lehtiartikkelit ja nettisivut</a:t>
            </a:r>
          </a:p>
          <a:p>
            <a:pPr lvl="1">
              <a:lnSpc>
                <a:spcPct val="100000"/>
              </a:lnSpc>
              <a:buFontTx/>
              <a:buChar char="-"/>
            </a:pPr>
            <a:r>
              <a:rPr lang="fi-FI" sz="2500" b="1" dirty="0"/>
              <a:t>haastattelu</a:t>
            </a:r>
            <a:r>
              <a:rPr lang="fi-FI" sz="2500" dirty="0"/>
              <a:t>: tutkija haastattelee yksilöitä tai järjestää ryhmässä keskustelun ja tallentaa vastaukset</a:t>
            </a:r>
          </a:p>
          <a:p>
            <a:pPr lvl="2">
              <a:lnSpc>
                <a:spcPct val="100000"/>
              </a:lnSpc>
            </a:pPr>
            <a:r>
              <a:rPr lang="fi-FI" sz="2200" dirty="0"/>
              <a:t>strukturoitu, avoin tai teemahaastattelu, jossa haastateltavia ohjataan puhumaan jostakin teemasta </a:t>
            </a:r>
          </a:p>
          <a:p>
            <a:pPr lvl="1">
              <a:lnSpc>
                <a:spcPct val="100000"/>
              </a:lnSpc>
              <a:buFontTx/>
              <a:buChar char="-"/>
            </a:pPr>
            <a:r>
              <a:rPr lang="fi-FI" sz="2500" b="1" dirty="0"/>
              <a:t>havainnointi- eli observointi: </a:t>
            </a:r>
            <a:r>
              <a:rPr lang="fi-FI" sz="2500" dirty="0"/>
              <a:t>tutkija tarkkailee tutkittavia</a:t>
            </a:r>
          </a:p>
          <a:p>
            <a:pPr lvl="2">
              <a:lnSpc>
                <a:spcPct val="100000"/>
              </a:lnSpc>
            </a:pPr>
            <a:r>
              <a:rPr lang="fi-FI" sz="2200" dirty="0"/>
              <a:t>osallistuva menetelmä, jossa tutkija osallistuu tutkittavan ryhmän toimintaan</a:t>
            </a:r>
          </a:p>
          <a:p>
            <a:pPr lvl="2">
              <a:lnSpc>
                <a:spcPct val="100000"/>
              </a:lnSpc>
            </a:pPr>
            <a:r>
              <a:rPr lang="fi-FI" sz="2200" dirty="0"/>
              <a:t>systemaattinen eli ei-osallistuva menetelmä, jossa tutkija on ulkopuolinen</a:t>
            </a:r>
          </a:p>
          <a:p>
            <a:pPr marL="0" indent="0">
              <a:lnSpc>
                <a:spcPct val="100000"/>
              </a:lnSpc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42402855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52286" y="475525"/>
            <a:ext cx="7039428" cy="758189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Aineiston analysointi 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827314" y="1436915"/>
            <a:ext cx="7736114" cy="5177789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fi-FI" sz="2600" dirty="0"/>
              <a:t>etsitään vastauksia tutkimuskysymykseen ja testataan hypoteesin paikkansapitävyyttä</a:t>
            </a:r>
          </a:p>
          <a:p>
            <a:pPr>
              <a:lnSpc>
                <a:spcPct val="100000"/>
              </a:lnSpc>
            </a:pPr>
            <a:r>
              <a:rPr lang="fi-FI" sz="2600" dirty="0"/>
              <a:t>kvantitatiivinen tutkimus: aineistoa analysoidaan </a:t>
            </a:r>
            <a:r>
              <a:rPr lang="fi-FI" sz="2600" u="sng" dirty="0"/>
              <a:t>matemaattisesti ja tilastollisesti </a:t>
            </a:r>
          </a:p>
          <a:p>
            <a:pPr lvl="1">
              <a:lnSpc>
                <a:spcPct val="100000"/>
              </a:lnSpc>
              <a:buFontTx/>
              <a:buChar char="-"/>
            </a:pPr>
            <a:r>
              <a:rPr lang="fi-FI" sz="2300" dirty="0"/>
              <a:t>lasketaan keskiarvo ym. tilastollisia tunnuslukuja</a:t>
            </a:r>
          </a:p>
          <a:p>
            <a:pPr lvl="1">
              <a:lnSpc>
                <a:spcPct val="100000"/>
              </a:lnSpc>
              <a:buFontTx/>
              <a:buChar char="-"/>
            </a:pPr>
            <a:r>
              <a:rPr lang="fi-FI" sz="2300" dirty="0"/>
              <a:t>tulokset havainnollistetaan esim. taulukkoina ja diagrammeina</a:t>
            </a:r>
          </a:p>
          <a:p>
            <a:pPr>
              <a:lnSpc>
                <a:spcPct val="100000"/>
              </a:lnSpc>
            </a:pPr>
            <a:r>
              <a:rPr lang="fi-FI" sz="2600" dirty="0"/>
              <a:t>kvalitatiivinen tutkimus: aineistoa </a:t>
            </a:r>
            <a:r>
              <a:rPr lang="fi-FI" sz="2600" u="sng" dirty="0"/>
              <a:t>jäsennetään</a:t>
            </a:r>
            <a:r>
              <a:rPr lang="fi-FI" sz="2600" dirty="0"/>
              <a:t> erilaisten </a:t>
            </a:r>
            <a:r>
              <a:rPr lang="fi-FI" sz="2600" u="sng" dirty="0"/>
              <a:t>teemojen, luokkien ja näkökulmien mukaan</a:t>
            </a:r>
          </a:p>
          <a:p>
            <a:pPr lvl="1">
              <a:lnSpc>
                <a:spcPct val="100000"/>
              </a:lnSpc>
              <a:buFontTx/>
              <a:buChar char="-"/>
            </a:pPr>
            <a:r>
              <a:rPr lang="fi-FI" sz="2300" dirty="0"/>
              <a:t>pyritään tiivistämään olennaisimpiin tuloksiin</a:t>
            </a:r>
          </a:p>
          <a:p>
            <a:pPr lvl="1">
              <a:lnSpc>
                <a:spcPct val="100000"/>
              </a:lnSpc>
              <a:buFontTx/>
              <a:buChar char="-"/>
            </a:pPr>
            <a:r>
              <a:rPr lang="fi-FI" sz="2300" dirty="0"/>
              <a:t>tuloksia perustellaan ja havainnollistetaan esim. lainauksilla haastatteluista</a:t>
            </a:r>
          </a:p>
          <a:p>
            <a:pPr>
              <a:lnSpc>
                <a:spcPct val="100000"/>
              </a:lnSpc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80946036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52286" y="529771"/>
            <a:ext cx="7039428" cy="758189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Tulosten tulkinta  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841828" y="1567543"/>
            <a:ext cx="7750629" cy="4862286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fi-FI" dirty="0"/>
              <a:t>perustuu omien tutkimustulosten lisäksi aikaisempiin samasta aihepiiristä tehtyihin tutkimuksiin</a:t>
            </a:r>
          </a:p>
          <a:p>
            <a:pPr>
              <a:lnSpc>
                <a:spcPct val="100000"/>
              </a:lnSpc>
            </a:pPr>
            <a:r>
              <a:rPr lang="fi-FI" dirty="0"/>
              <a:t>tutkija yrittää </a:t>
            </a:r>
            <a:r>
              <a:rPr lang="fi-FI" u="sng" dirty="0"/>
              <a:t>ymmärtää ja selittää</a:t>
            </a:r>
            <a:r>
              <a:rPr lang="fi-FI" dirty="0"/>
              <a:t> tulosten taustalla olevaa ilmiötä</a:t>
            </a:r>
          </a:p>
          <a:p>
            <a:pPr>
              <a:lnSpc>
                <a:spcPct val="100000"/>
              </a:lnSpc>
            </a:pPr>
            <a:r>
              <a:rPr lang="fi-FI" dirty="0"/>
              <a:t>tutkimustulokset voivat tukea aiempaa tutkimusta tai olla jostain syystä olla ristiriidassa niiden kanssa</a:t>
            </a:r>
          </a:p>
          <a:p>
            <a:pPr>
              <a:lnSpc>
                <a:spcPct val="100000"/>
              </a:lnSpc>
            </a:pPr>
            <a:r>
              <a:rPr lang="fi-FI" dirty="0"/>
              <a:t>johtopäätöksissä esitetään, mitä tutkimus-tuloksista voi seurata ja mitä ne merkitsevät laajemmassa asiayhteydessä</a:t>
            </a:r>
          </a:p>
        </p:txBody>
      </p:sp>
    </p:spTree>
    <p:extLst>
      <p:ext uri="{BB962C8B-B14F-4D97-AF65-F5344CB8AC3E}">
        <p14:creationId xmlns:p14="http://schemas.microsoft.com/office/powerpoint/2010/main" val="1196199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52285" y="486228"/>
            <a:ext cx="7039428" cy="642075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Raportointi  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7828" y="1306288"/>
            <a:ext cx="7968343" cy="5181599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fi-FI" sz="2600" dirty="0"/>
              <a:t>tutkimustulokset raportoidaan </a:t>
            </a:r>
            <a:r>
              <a:rPr lang="fi-FI" sz="2600" u="sng" dirty="0"/>
              <a:t>tieteellisissä julkaisuissa</a:t>
            </a:r>
            <a:r>
              <a:rPr lang="fi-FI" sz="2600" dirty="0"/>
              <a:t>, kuten lehdissä, kirjoissa tai sähköisissä tiedeartikkeleissa</a:t>
            </a:r>
          </a:p>
          <a:p>
            <a:pPr>
              <a:lnSpc>
                <a:spcPct val="100000"/>
              </a:lnSpc>
            </a:pPr>
            <a:r>
              <a:rPr lang="fi-FI" sz="2600" dirty="0"/>
              <a:t>tutkimusraportti noudattaa tiettyä, sovittua rakennetta: tiivistelmä, johdanto, menetelmät, tulokset, pohdinta ja kirjallisuusluettelo</a:t>
            </a:r>
          </a:p>
          <a:p>
            <a:pPr>
              <a:lnSpc>
                <a:spcPct val="100000"/>
              </a:lnSpc>
            </a:pPr>
            <a:r>
              <a:rPr lang="fi-FI" sz="2600" dirty="0"/>
              <a:t>tavoitteena on kertoa, miten tutkimuksessa on toimittu ja mitä tuloksia sillä on saatu</a:t>
            </a:r>
          </a:p>
          <a:p>
            <a:pPr>
              <a:lnSpc>
                <a:spcPct val="100000"/>
              </a:lnSpc>
            </a:pPr>
            <a:r>
              <a:rPr lang="fi-FI" sz="2600" dirty="0"/>
              <a:t>huolellinen raportointi mahdollistaa tutkimuksen toistamisen ja arvioinnin tiedeyhteisössä</a:t>
            </a:r>
          </a:p>
          <a:p>
            <a:pPr>
              <a:lnSpc>
                <a:spcPct val="100000"/>
              </a:lnSpc>
            </a:pPr>
            <a:r>
              <a:rPr lang="fi-FI" sz="2600" dirty="0"/>
              <a:t>voi käynnistää vilkkaan tieteellisen keskustelun ja johtaa uusien tutkimuskysymysten muotoutumiseen</a:t>
            </a:r>
          </a:p>
        </p:txBody>
      </p:sp>
    </p:spTree>
    <p:extLst>
      <p:ext uri="{BB962C8B-B14F-4D97-AF65-F5344CB8AC3E}">
        <p14:creationId xmlns:p14="http://schemas.microsoft.com/office/powerpoint/2010/main" val="155761032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4317" y="606154"/>
            <a:ext cx="7039428" cy="758189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Tutkimuksen arviointi (1/5)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761092" y="1545770"/>
            <a:ext cx="7845879" cy="5000173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fi-FI" dirty="0"/>
              <a:t>tärkeä osa tieteellistä tutkimustyötä</a:t>
            </a:r>
          </a:p>
          <a:p>
            <a:pPr>
              <a:lnSpc>
                <a:spcPct val="100000"/>
              </a:lnSpc>
            </a:pPr>
            <a:r>
              <a:rPr lang="fi-FI" dirty="0"/>
              <a:t>pyritään </a:t>
            </a:r>
            <a:r>
              <a:rPr lang="fi-FI" u="sng" dirty="0"/>
              <a:t>varmistamaan tiedon laatu ja luotettavuus </a:t>
            </a:r>
            <a:r>
              <a:rPr lang="fi-FI" dirty="0"/>
              <a:t>jokaisessa tutkimusprosessin vaiheessa</a:t>
            </a:r>
          </a:p>
          <a:p>
            <a:pPr>
              <a:lnSpc>
                <a:spcPct val="100000"/>
              </a:lnSpc>
            </a:pPr>
            <a:r>
              <a:rPr lang="fi-FI" dirty="0"/>
              <a:t>kvantitatiivinen tutkimus:  	</a:t>
            </a:r>
          </a:p>
          <a:p>
            <a:pPr lvl="1">
              <a:lnSpc>
                <a:spcPct val="100000"/>
              </a:lnSpc>
              <a:buFontTx/>
              <a:buChar char="-"/>
            </a:pPr>
            <a:r>
              <a:rPr lang="fi-FI" sz="2500" b="1" dirty="0"/>
              <a:t>pätevyys eli validiteetti</a:t>
            </a:r>
          </a:p>
          <a:p>
            <a:pPr lvl="2">
              <a:lnSpc>
                <a:spcPct val="100000"/>
              </a:lnSpc>
            </a:pPr>
            <a:r>
              <a:rPr lang="fi-FI" sz="2200" dirty="0"/>
              <a:t>kuvaa, ovatko tutkimuksen kohderyhmä, aineisto ja menetelmät kohdallaan ja mittaako tutkimus sitä, mitä sen oli tarkoitus mitata</a:t>
            </a:r>
          </a:p>
          <a:p>
            <a:pPr lvl="1">
              <a:lnSpc>
                <a:spcPct val="100000"/>
              </a:lnSpc>
              <a:buFontTx/>
              <a:buChar char="-"/>
            </a:pPr>
            <a:r>
              <a:rPr lang="fi-FI" sz="2500" b="1" dirty="0"/>
              <a:t>luotettavuus eli </a:t>
            </a:r>
            <a:r>
              <a:rPr lang="fi-FI" sz="2500" b="1" dirty="0" smtClean="0"/>
              <a:t>reliabiliteetti</a:t>
            </a:r>
            <a:endParaRPr lang="fi-FI" sz="2500" b="1" dirty="0"/>
          </a:p>
          <a:p>
            <a:pPr lvl="2">
              <a:lnSpc>
                <a:spcPct val="100000"/>
              </a:lnSpc>
            </a:pPr>
            <a:r>
              <a:rPr lang="fi-FI" sz="2200" dirty="0"/>
              <a:t>kuvaa sitä, miten luotettavasti ja toistettavasti mittaus tai tutkimusmenetelmä mittaa tutkittavaa ilmiötä</a:t>
            </a:r>
          </a:p>
          <a:p>
            <a:pPr>
              <a:lnSpc>
                <a:spcPct val="100000"/>
              </a:lnSpc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710065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90171" y="502832"/>
            <a:ext cx="7039428" cy="629284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Tutkimuksen arviointi (2/5)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758371" y="1304562"/>
            <a:ext cx="7903028" cy="5393781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fi-FI" dirty="0"/>
              <a:t>kvalitatiivinen tutkimus:</a:t>
            </a:r>
          </a:p>
          <a:p>
            <a:pPr lvl="1">
              <a:lnSpc>
                <a:spcPct val="100000"/>
              </a:lnSpc>
              <a:buFontTx/>
              <a:buChar char="-"/>
            </a:pPr>
            <a:r>
              <a:rPr lang="fi-FI" sz="2500" b="1" dirty="0"/>
              <a:t>siirrettävyys</a:t>
            </a:r>
          </a:p>
          <a:p>
            <a:pPr lvl="2">
              <a:lnSpc>
                <a:spcPct val="100000"/>
              </a:lnSpc>
            </a:pPr>
            <a:r>
              <a:rPr lang="fi-FI" sz="2200" dirty="0"/>
              <a:t>kuvaa, voidaanko tutkimustuloksia soveltaa muihin vastaaviin tutkimuskohteisiin tai -tilanteisiin</a:t>
            </a:r>
          </a:p>
          <a:p>
            <a:pPr lvl="1">
              <a:lnSpc>
                <a:spcPct val="100000"/>
              </a:lnSpc>
              <a:buFontTx/>
              <a:buChar char="-"/>
            </a:pPr>
            <a:r>
              <a:rPr lang="fi-FI" sz="2500" b="1" dirty="0"/>
              <a:t>totuudellisuus</a:t>
            </a:r>
          </a:p>
          <a:p>
            <a:pPr lvl="2">
              <a:lnSpc>
                <a:spcPct val="100000"/>
              </a:lnSpc>
            </a:pPr>
            <a:r>
              <a:rPr lang="fi-FI" sz="2200" dirty="0"/>
              <a:t>kuvaa sitä, miten hyvin johtopäätökset pystyvät kuvaamaan tutkittavan ilmiön todellista tilaa</a:t>
            </a:r>
          </a:p>
          <a:p>
            <a:pPr lvl="1">
              <a:lnSpc>
                <a:spcPct val="100000"/>
              </a:lnSpc>
              <a:buFontTx/>
              <a:buChar char="-"/>
            </a:pPr>
            <a:r>
              <a:rPr lang="fi-FI" sz="2500" b="1" dirty="0"/>
              <a:t>vahvistettavuus</a:t>
            </a:r>
          </a:p>
          <a:p>
            <a:pPr lvl="2">
              <a:lnSpc>
                <a:spcPct val="100000"/>
              </a:lnSpc>
            </a:pPr>
            <a:r>
              <a:rPr lang="fi-FI" sz="2200" dirty="0"/>
              <a:t>kuvaa, saavatko tulokset ja johtopäätökset tukea aikaisemmista tutkimuksista</a:t>
            </a:r>
          </a:p>
          <a:p>
            <a:pPr lvl="1">
              <a:lnSpc>
                <a:spcPct val="100000"/>
              </a:lnSpc>
              <a:buFontTx/>
              <a:buChar char="-"/>
            </a:pPr>
            <a:r>
              <a:rPr lang="fi-FI" sz="2500" b="1" dirty="0"/>
              <a:t>uskottavuus</a:t>
            </a:r>
          </a:p>
          <a:p>
            <a:pPr lvl="2">
              <a:lnSpc>
                <a:spcPct val="100000"/>
              </a:lnSpc>
            </a:pPr>
            <a:r>
              <a:rPr lang="fi-FI" sz="2200" dirty="0"/>
              <a:t>kuvaa sitä, miten hyvin tutkijan ennakko-oletukset on huomioitu ja kuinka objektiivisesti tutkimus on toteutettu</a:t>
            </a:r>
          </a:p>
        </p:txBody>
      </p:sp>
    </p:spTree>
    <p:extLst>
      <p:ext uri="{BB962C8B-B14F-4D97-AF65-F5344CB8AC3E}">
        <p14:creationId xmlns:p14="http://schemas.microsoft.com/office/powerpoint/2010/main" val="394088658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52286" y="373926"/>
            <a:ext cx="7039428" cy="758189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Tutkimuksen arviointi (3/5)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703943" y="1335314"/>
            <a:ext cx="7736114" cy="5254172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fi-FI" dirty="0"/>
              <a:t>tieteellisen tutkimuksen </a:t>
            </a:r>
            <a:r>
              <a:rPr lang="fi-FI" u="sng" dirty="0"/>
              <a:t>perusperiaatteiden mahdollisimman tarkka noudattaminen</a:t>
            </a:r>
            <a:r>
              <a:rPr lang="fi-FI" dirty="0"/>
              <a:t> lisää tutkimustulosten luotettavuutta</a:t>
            </a:r>
          </a:p>
          <a:p>
            <a:pPr lvl="1">
              <a:lnSpc>
                <a:spcPct val="100000"/>
              </a:lnSpc>
              <a:buFontTx/>
              <a:buChar char="-"/>
            </a:pPr>
            <a:r>
              <a:rPr lang="fi-FI" sz="2500" dirty="0"/>
              <a:t>muistiinpanot jokaisesta tutkimusprosessin vaiheesta ja menetelmiin liittyvistä yksityiskohdista</a:t>
            </a:r>
          </a:p>
          <a:p>
            <a:pPr lvl="1">
              <a:lnSpc>
                <a:spcPct val="100000"/>
              </a:lnSpc>
              <a:buFontTx/>
              <a:buChar char="-"/>
            </a:pPr>
            <a:r>
              <a:rPr lang="fi-FI" sz="2500" dirty="0"/>
              <a:t>tutkimuksen huolellinen perusteleminen ja eettisten näkökohtien varmistaminen</a:t>
            </a:r>
          </a:p>
          <a:p>
            <a:pPr>
              <a:lnSpc>
                <a:spcPct val="100000"/>
              </a:lnSpc>
            </a:pPr>
            <a:r>
              <a:rPr lang="fi-FI" dirty="0"/>
              <a:t>jotta tiede edistyisi, tutkimuksen on oltava </a:t>
            </a:r>
            <a:r>
              <a:rPr lang="fi-FI" u="sng" dirty="0"/>
              <a:t>avointa ja julkisesti saatavilla</a:t>
            </a:r>
          </a:p>
          <a:p>
            <a:pPr marL="457200" lvl="1" indent="0">
              <a:lnSpc>
                <a:spcPct val="100000"/>
              </a:lnSpc>
              <a:buNone/>
            </a:pPr>
            <a:r>
              <a:rPr lang="fi-FI" sz="2500" b="1" dirty="0"/>
              <a:t>- vertaisarviointi = </a:t>
            </a:r>
            <a:r>
              <a:rPr lang="fi-FI" sz="2500" dirty="0"/>
              <a:t>muutama alaa tunteva, kokenut tutkija arvioi huolellisesti uuden tutkimusartikkelin ennen sen julkaisua  </a:t>
            </a:r>
          </a:p>
          <a:p>
            <a:pPr>
              <a:lnSpc>
                <a:spcPct val="100000"/>
              </a:lnSpc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9596288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52286" y="591640"/>
            <a:ext cx="7039428" cy="758189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Tutkimuksen arviointi (4/5)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805543" y="1599653"/>
            <a:ext cx="7532914" cy="4811850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fi-FI" dirty="0"/>
              <a:t>tutkimuksen laatua voivat heikentää esimerkiksi: 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fi-FI" dirty="0"/>
              <a:t>	- </a:t>
            </a:r>
            <a:r>
              <a:rPr lang="fi-FI" sz="2500" dirty="0"/>
              <a:t>puutteet tai virheet tutkimusmenetelmien tai 		   sopivan -asetelman käytössä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fi-FI" sz="2500" dirty="0"/>
              <a:t>	- liian pieni otoskoko tai </a:t>
            </a:r>
            <a:r>
              <a:rPr lang="fi-FI" sz="2500" b="1" dirty="0"/>
              <a:t>kato, </a:t>
            </a:r>
            <a:r>
              <a:rPr lang="fi-FI" sz="2500" dirty="0"/>
              <a:t>joka voi syntyä, kun 	  </a:t>
            </a:r>
            <a:r>
              <a:rPr lang="fi-FI" sz="2500" dirty="0" smtClean="0"/>
              <a:t>tutkimukseen </a:t>
            </a:r>
            <a:r>
              <a:rPr lang="fi-FI" sz="2500" dirty="0"/>
              <a:t>valitut henkilöt eivät osallistu 	  	  </a:t>
            </a:r>
            <a:r>
              <a:rPr lang="fi-FI" sz="2500" dirty="0" smtClean="0"/>
              <a:t>tutkimukseen </a:t>
            </a:r>
            <a:r>
              <a:rPr lang="fi-FI" sz="2500" dirty="0"/>
              <a:t>tai keskeyttävät sen </a:t>
            </a:r>
            <a:endParaRPr lang="fi-FI" sz="2500" b="1" dirty="0"/>
          </a:p>
          <a:p>
            <a:pPr marL="0" indent="0">
              <a:lnSpc>
                <a:spcPct val="100000"/>
              </a:lnSpc>
              <a:buNone/>
            </a:pPr>
            <a:r>
              <a:rPr lang="fi-FI" sz="2500" dirty="0"/>
              <a:t>	- </a:t>
            </a:r>
            <a:r>
              <a:rPr lang="fi-FI" sz="2500" b="1" dirty="0"/>
              <a:t>sekoittava tekijä = </a:t>
            </a:r>
            <a:r>
              <a:rPr lang="fi-FI" sz="2500" dirty="0"/>
              <a:t>jokin tutkittavaan ilmiöön 	  	  liittyvä tekijä, joka ei itse ole tutkimuksen 	 	  kohteena, mutta häiritsee tarkasteltavan ilmiön 	 	  ja siihen vaikuttavien tekijöiden yhteyden 	 	  arviointia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fi-FI" sz="2500" dirty="0"/>
              <a:t>	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41330945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52286" y="635183"/>
            <a:ext cx="7039428" cy="758189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Tutkimuksen arviointi (5/5)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388256" y="1672224"/>
            <a:ext cx="8135258" cy="4811850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fi-FI" dirty="0"/>
              <a:t>	</a:t>
            </a:r>
            <a:r>
              <a:rPr lang="fi-FI" sz="2500" dirty="0"/>
              <a:t>- </a:t>
            </a:r>
            <a:r>
              <a:rPr lang="fi-FI" sz="2500" b="1" dirty="0"/>
              <a:t>harha =</a:t>
            </a:r>
            <a:r>
              <a:rPr lang="fi-FI" sz="2500" dirty="0"/>
              <a:t> systemaattinen virhe, joka voi syntyä 	 	  missä tahansa tutkimuksen vaiheessa ja aiheuttaa 	  vääristymää tutkimustuloksissa ja johto-	 	 	  päätöksissä</a:t>
            </a:r>
          </a:p>
          <a:p>
            <a:pPr lvl="3">
              <a:lnSpc>
                <a:spcPct val="100000"/>
              </a:lnSpc>
            </a:pPr>
            <a:r>
              <a:rPr lang="fi-FI" sz="2200" dirty="0"/>
              <a:t>valikoitumisharha, jos tutkimukseen valikoituu vääränlainen joukko</a:t>
            </a:r>
          </a:p>
          <a:p>
            <a:pPr lvl="3">
              <a:lnSpc>
                <a:spcPct val="100000"/>
              </a:lnSpc>
            </a:pPr>
            <a:r>
              <a:rPr lang="fi-FI" sz="2200" dirty="0"/>
              <a:t>mittausharha, jos käytettävä mittari ei pysty mittaamaan tutkittavaa asiaa tai ilmiötä asianmukaisesti 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fi-FI" sz="2500" dirty="0"/>
              <a:t>	- </a:t>
            </a:r>
            <a:r>
              <a:rPr lang="fi-FI" sz="2500" b="1" dirty="0"/>
              <a:t>sattuma =</a:t>
            </a:r>
            <a:r>
              <a:rPr lang="fi-FI" sz="2500" dirty="0"/>
              <a:t> satunnaisvirhe, joka kuuluu kaikkeen 	 	  tutkimukseen, merkitystä voidaan minimoida esim. 	  suurella otoskoolla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fi-FI" sz="2500" dirty="0"/>
              <a:t>	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2036495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371" y="548097"/>
            <a:ext cx="7039428" cy="903331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Arkitieto 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885371" y="1559922"/>
            <a:ext cx="7736114" cy="4938667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fi-FI" dirty="0"/>
              <a:t>perustuu välittömiin </a:t>
            </a:r>
            <a:r>
              <a:rPr lang="fi-FI" u="sng" dirty="0"/>
              <a:t>havaintoihin ja kokemuksiin </a:t>
            </a:r>
          </a:p>
          <a:p>
            <a:pPr>
              <a:lnSpc>
                <a:spcPct val="100000"/>
              </a:lnSpc>
            </a:pPr>
            <a:r>
              <a:rPr lang="fi-FI" dirty="0"/>
              <a:t>koostuu yksittäisistä erillistiedoista eikä pyri esittämään yleisiä lainmukaisuuksia tai periaatteita tai selittämään ilmiöiden ristiriitaisuutta</a:t>
            </a:r>
          </a:p>
          <a:p>
            <a:pPr>
              <a:lnSpc>
                <a:spcPct val="100000"/>
              </a:lnSpc>
            </a:pPr>
            <a:r>
              <a:rPr lang="fi-FI" dirty="0"/>
              <a:t>pysyvää ja vaikea muuttaa</a:t>
            </a:r>
          </a:p>
          <a:p>
            <a:pPr>
              <a:lnSpc>
                <a:spcPct val="100000"/>
              </a:lnSpc>
            </a:pPr>
            <a:r>
              <a:rPr lang="fi-FI" dirty="0"/>
              <a:t>voi olla luotettavaa tai epäluotettavaa </a:t>
            </a:r>
          </a:p>
          <a:p>
            <a:pPr>
              <a:lnSpc>
                <a:spcPct val="100000"/>
              </a:lnSpc>
            </a:pPr>
            <a:r>
              <a:rPr lang="fi-FI" dirty="0"/>
              <a:t>tärkeä rooli yksilön terveyden ja hyvinvoinnin kannalta, koska </a:t>
            </a:r>
            <a:r>
              <a:rPr lang="fi-FI" u="sng" dirty="0"/>
              <a:t>ohjaa monia päivittäisiä valintoja </a:t>
            </a:r>
            <a:r>
              <a:rPr lang="fi-FI" dirty="0"/>
              <a:t>ja vaikuttaa siihen, miten tutkimustietoon suhtaudutaan</a:t>
            </a:r>
          </a:p>
        </p:txBody>
      </p:sp>
    </p:spTree>
    <p:extLst>
      <p:ext uri="{BB962C8B-B14F-4D97-AF65-F5344CB8AC3E}">
        <p14:creationId xmlns:p14="http://schemas.microsoft.com/office/powerpoint/2010/main" val="20381279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52286" y="359411"/>
            <a:ext cx="7039428" cy="758189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Tieteellinen tieto 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885371" y="1320800"/>
            <a:ext cx="7736114" cy="5326744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fi-FI" dirty="0"/>
              <a:t>perustuu </a:t>
            </a:r>
            <a:r>
              <a:rPr lang="fi-FI" u="sng" dirty="0"/>
              <a:t>tieteelliseen tutkimukseen </a:t>
            </a:r>
            <a:r>
              <a:rPr lang="fi-FI" dirty="0"/>
              <a:t>ja </a:t>
            </a:r>
            <a:r>
              <a:rPr lang="fi-FI" dirty="0" smtClean="0"/>
              <a:t/>
            </a:r>
            <a:br>
              <a:rPr lang="fi-FI" dirty="0" smtClean="0"/>
            </a:br>
            <a:r>
              <a:rPr lang="fi-FI" dirty="0" smtClean="0"/>
              <a:t>analyyttiseen </a:t>
            </a:r>
            <a:r>
              <a:rPr lang="fi-FI" dirty="0"/>
              <a:t>ajatteluun </a:t>
            </a:r>
          </a:p>
          <a:p>
            <a:pPr>
              <a:lnSpc>
                <a:spcPct val="100000"/>
              </a:lnSpc>
            </a:pPr>
            <a:r>
              <a:rPr lang="fi-FI" dirty="0"/>
              <a:t>muodostaa hierarkkisen kokonaisuuden ja pyrkii esittämään yleisiä lainmukaisuuksia ja periaatteita sekä osoittamaan ristiriidat ilmiöiden olemukseen kuuluviksi</a:t>
            </a:r>
          </a:p>
          <a:p>
            <a:pPr>
              <a:lnSpc>
                <a:spcPct val="100000"/>
              </a:lnSpc>
            </a:pPr>
            <a:r>
              <a:rPr lang="fi-FI" dirty="0"/>
              <a:t>muuttuu argumenttien myötä</a:t>
            </a:r>
          </a:p>
          <a:p>
            <a:pPr>
              <a:lnSpc>
                <a:spcPct val="100000"/>
              </a:lnSpc>
            </a:pPr>
            <a:r>
              <a:rPr lang="fi-FI" dirty="0"/>
              <a:t>on yleensä ilmestynyt tieteellisessä julkaisussa ja tiedeyhteisö on todennut sen luotettavaksi </a:t>
            </a:r>
          </a:p>
          <a:p>
            <a:pPr>
              <a:lnSpc>
                <a:spcPct val="100000"/>
              </a:lnSpc>
            </a:pPr>
            <a:r>
              <a:rPr lang="fi-FI" dirty="0"/>
              <a:t>toimii arkiajattelun jatkeena ja </a:t>
            </a:r>
            <a:r>
              <a:rPr lang="fi-FI" u="sng" dirty="0"/>
              <a:t>rikastuttaa ja korjaa </a:t>
            </a:r>
            <a:r>
              <a:rPr lang="fi-FI" dirty="0"/>
              <a:t>sitä vähitellen </a:t>
            </a:r>
          </a:p>
        </p:txBody>
      </p:sp>
    </p:spTree>
    <p:extLst>
      <p:ext uri="{BB962C8B-B14F-4D97-AF65-F5344CB8AC3E}">
        <p14:creationId xmlns:p14="http://schemas.microsoft.com/office/powerpoint/2010/main" val="19062993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3343" y="620669"/>
            <a:ext cx="7177314" cy="758189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Monitieteinen terveystiede (1/2) 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841828" y="1708875"/>
            <a:ext cx="7736114" cy="4891314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fi-FI" dirty="0"/>
              <a:t>terveyttä ja hyvinvointia koskevaa tietoa kertyy monilta eri tieteenaloilta, kuten lääketieteestä, biologiasta, käyttäytymistieteistä, taloustieteestä, maantieteestä ja historiasta </a:t>
            </a:r>
          </a:p>
          <a:p>
            <a:pPr>
              <a:lnSpc>
                <a:spcPct val="100000"/>
              </a:lnSpc>
            </a:pPr>
            <a:r>
              <a:rPr lang="fi-FI" dirty="0"/>
              <a:t>terveystieteellinen tutkimus on luonteeltaan </a:t>
            </a:r>
            <a:r>
              <a:rPr lang="fi-FI" b="1" dirty="0"/>
              <a:t>monitieteistä</a:t>
            </a:r>
            <a:r>
              <a:rPr lang="fi-FI" dirty="0"/>
              <a:t> eli siinä yhdistetään usein </a:t>
            </a:r>
            <a:r>
              <a:rPr lang="fi-FI" u="sng" dirty="0"/>
              <a:t>monen eri tieteenalan</a:t>
            </a:r>
            <a:r>
              <a:rPr lang="fi-FI" dirty="0"/>
              <a:t> tutkimusta ja tiedon soveltamista</a:t>
            </a:r>
          </a:p>
          <a:p>
            <a:pPr lvl="1">
              <a:lnSpc>
                <a:spcPct val="100000"/>
              </a:lnSpc>
              <a:buFontTx/>
              <a:buChar char="-"/>
            </a:pPr>
            <a:r>
              <a:rPr lang="fi-FI" sz="2500" dirty="0"/>
              <a:t>esim. terveysaiheinen tutkimusprojekti, jossa eri tieteenaloja edustavat tutkijat suunnittelevat ja hyödyntävät yhdessä tieteenalojensa menetelmiä ja vahvuuksia </a:t>
            </a:r>
          </a:p>
        </p:txBody>
      </p:sp>
    </p:spTree>
    <p:extLst>
      <p:ext uri="{BB962C8B-B14F-4D97-AF65-F5344CB8AC3E}">
        <p14:creationId xmlns:p14="http://schemas.microsoft.com/office/powerpoint/2010/main" val="6603147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0343" y="751297"/>
            <a:ext cx="7177314" cy="758189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Monitieteinen terveystiede (2/2) 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830943" y="1934028"/>
            <a:ext cx="7736114" cy="2989943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fi-FI" dirty="0"/>
              <a:t>edellyttää tutkijoilta joustavuutta ja monenlaisten tutkimusmenetelmien ja työskentelytapojen hallintaa  </a:t>
            </a:r>
          </a:p>
          <a:p>
            <a:pPr>
              <a:lnSpc>
                <a:spcPct val="100000"/>
              </a:lnSpc>
            </a:pPr>
            <a:r>
              <a:rPr lang="fi-FI" dirty="0"/>
              <a:t>monitieteisellä tutkimuksella voidaan saada sellaista uutta ja arvokasta tietoa, jota ei muuten tavoitettaisi </a:t>
            </a:r>
          </a:p>
        </p:txBody>
      </p:sp>
    </p:spTree>
    <p:extLst>
      <p:ext uri="{BB962C8B-B14F-4D97-AF65-F5344CB8AC3E}">
        <p14:creationId xmlns:p14="http://schemas.microsoft.com/office/powerpoint/2010/main" val="32167653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52286" y="402954"/>
            <a:ext cx="7039428" cy="758189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Tutkimusprosessi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1052286" y="1313541"/>
            <a:ext cx="7561942" cy="5326744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fi-FI" sz="2600" dirty="0"/>
              <a:t>mielekkään ja mahdollisimman luotettavan tiedon saamiseksi tutkimusprosessissa edetään tiettyjen vaiheiden mukaan ja siinä käytetään tutkimukseen soveltuvia menetelmiä ja työskentelytapoja</a:t>
            </a:r>
          </a:p>
          <a:p>
            <a:pPr>
              <a:lnSpc>
                <a:spcPct val="100000"/>
              </a:lnSpc>
            </a:pPr>
            <a:r>
              <a:rPr lang="fi-FI" sz="2600" u="sng" dirty="0"/>
              <a:t>suunnitteluvaihe</a:t>
            </a:r>
            <a:r>
              <a:rPr lang="fi-FI" sz="2600" dirty="0"/>
              <a:t>:</a:t>
            </a:r>
          </a:p>
          <a:p>
            <a:pPr lvl="1">
              <a:lnSpc>
                <a:spcPct val="100000"/>
              </a:lnSpc>
              <a:buFontTx/>
              <a:buChar char="-"/>
            </a:pPr>
            <a:r>
              <a:rPr lang="fi-FI" sz="2300" dirty="0"/>
              <a:t>erittäin tärkeä tulosten luotettavuuden kannalta</a:t>
            </a:r>
          </a:p>
          <a:p>
            <a:pPr lvl="1">
              <a:lnSpc>
                <a:spcPct val="100000"/>
              </a:lnSpc>
              <a:buFontTx/>
              <a:buChar char="-"/>
            </a:pPr>
            <a:r>
              <a:rPr lang="fi-FI" sz="2300" dirty="0"/>
              <a:t>sisältää kirjallisen tutkimussuunnitelman laadinnan</a:t>
            </a:r>
          </a:p>
          <a:p>
            <a:pPr>
              <a:lnSpc>
                <a:spcPct val="100000"/>
              </a:lnSpc>
            </a:pPr>
            <a:r>
              <a:rPr lang="fi-FI" sz="2600" u="sng" dirty="0"/>
              <a:t>toteutusvaihe</a:t>
            </a:r>
            <a:r>
              <a:rPr lang="fi-FI" sz="2600" dirty="0"/>
              <a:t>:</a:t>
            </a:r>
          </a:p>
          <a:p>
            <a:pPr lvl="1">
              <a:lnSpc>
                <a:spcPct val="100000"/>
              </a:lnSpc>
              <a:buFontTx/>
              <a:buChar char="-"/>
            </a:pPr>
            <a:r>
              <a:rPr lang="fi-FI" sz="2300" dirty="0"/>
              <a:t>tutkimuksen toteuttaminen tutkimussuunnitelman mukaan </a:t>
            </a:r>
          </a:p>
          <a:p>
            <a:pPr lvl="1">
              <a:lnSpc>
                <a:spcPct val="100000"/>
              </a:lnSpc>
              <a:buFontTx/>
              <a:buChar char="-"/>
            </a:pPr>
            <a:r>
              <a:rPr lang="fi-FI" sz="2300" dirty="0"/>
              <a:t>tutkimustulosten raportointi</a:t>
            </a:r>
          </a:p>
          <a:p>
            <a:pPr>
              <a:lnSpc>
                <a:spcPct val="100000"/>
              </a:lnSpc>
            </a:pPr>
            <a:r>
              <a:rPr lang="fi-FI" sz="2600" dirty="0"/>
              <a:t>sisältää myös tutkimukseen liittyvää </a:t>
            </a:r>
            <a:r>
              <a:rPr lang="fi-FI" sz="2600" u="sng" dirty="0"/>
              <a:t>arviointia</a:t>
            </a:r>
            <a:r>
              <a:rPr lang="fi-FI" sz="26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5379543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52286" y="765812"/>
            <a:ext cx="7039428" cy="758189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Tutkimuksen suunnittelu (1/2)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943429" y="1875788"/>
            <a:ext cx="7532914" cy="4492172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fi-FI" dirty="0"/>
              <a:t>tutkimuksen lähtökohtana on jokin havaittu </a:t>
            </a:r>
            <a:r>
              <a:rPr lang="fi-FI" u="sng" dirty="0"/>
              <a:t>ongelma</a:t>
            </a:r>
            <a:r>
              <a:rPr lang="fi-FI" dirty="0"/>
              <a:t> tai </a:t>
            </a:r>
            <a:r>
              <a:rPr lang="fi-FI" u="sng" dirty="0"/>
              <a:t>tarve saada tietoa</a:t>
            </a:r>
            <a:r>
              <a:rPr lang="fi-FI" dirty="0"/>
              <a:t> jostakin asiasta</a:t>
            </a:r>
          </a:p>
          <a:p>
            <a:pPr lvl="1">
              <a:lnSpc>
                <a:spcPct val="100000"/>
              </a:lnSpc>
              <a:buFontTx/>
              <a:buChar char="-"/>
            </a:pPr>
            <a:r>
              <a:rPr lang="fi-FI" sz="2500" dirty="0"/>
              <a:t>voi nousta esim. mielipiteistä, kokemuksista ja yhteiskunnallisesta keskustelusta tai ajan-kohtaisista tapahtumista tai ilmiöistä</a:t>
            </a:r>
          </a:p>
          <a:p>
            <a:pPr lvl="1">
              <a:lnSpc>
                <a:spcPct val="100000"/>
              </a:lnSpc>
              <a:buFontTx/>
              <a:buChar char="-"/>
            </a:pPr>
            <a:r>
              <a:rPr lang="fi-FI" sz="2500" dirty="0"/>
              <a:t>voi olla peräisin joistakin aiemmin tehdyistä tutkimuksista</a:t>
            </a:r>
          </a:p>
          <a:p>
            <a:pPr>
              <a:lnSpc>
                <a:spcPct val="100000"/>
              </a:lnSpc>
            </a:pPr>
            <a:r>
              <a:rPr lang="fi-FI" dirty="0"/>
              <a:t>tutkimusaiheeseen </a:t>
            </a:r>
            <a:r>
              <a:rPr lang="fi-FI" u="sng" dirty="0"/>
              <a:t>tutustutaan</a:t>
            </a:r>
            <a:r>
              <a:rPr lang="fi-FI" dirty="0"/>
              <a:t> esim. lukemalla aikaisempia tutkimuksia ja niistä tehtyjä kirjallisuuskatsauksia</a:t>
            </a:r>
          </a:p>
          <a:p>
            <a:pPr marL="0" indent="0">
              <a:lnSpc>
                <a:spcPct val="100000"/>
              </a:lnSpc>
              <a:buNone/>
            </a:pPr>
            <a:endParaRPr lang="fi-FI" dirty="0"/>
          </a:p>
          <a:p>
            <a:pPr lvl="1">
              <a:lnSpc>
                <a:spcPct val="100000"/>
              </a:lnSpc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5397794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52286" y="635183"/>
            <a:ext cx="7039428" cy="758189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Tutkimuksen suunnittelu (2/2)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810984" y="1607274"/>
            <a:ext cx="7783285" cy="4808040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fi-FI" dirty="0"/>
              <a:t>tutkimusaihe </a:t>
            </a:r>
            <a:r>
              <a:rPr lang="fi-FI" u="sng" dirty="0"/>
              <a:t>rajataan ja täsmennetään </a:t>
            </a:r>
            <a:r>
              <a:rPr lang="fi-FI" dirty="0"/>
              <a:t>tutkimuksen tarpeiden mukaan</a:t>
            </a:r>
            <a:endParaRPr lang="fi-FI" b="1" dirty="0"/>
          </a:p>
          <a:p>
            <a:pPr>
              <a:lnSpc>
                <a:spcPct val="100000"/>
              </a:lnSpc>
            </a:pPr>
            <a:r>
              <a:rPr lang="fi-FI" b="1" dirty="0"/>
              <a:t>tutkimuskysymys</a:t>
            </a:r>
            <a:r>
              <a:rPr lang="fi-FI" dirty="0"/>
              <a:t> kertoo mm. ketä ja mitä tutkitaan sekä määrittää, millaista tietoa tutkimuksella voidaan saada</a:t>
            </a:r>
          </a:p>
          <a:p>
            <a:pPr lvl="1">
              <a:lnSpc>
                <a:spcPct val="100000"/>
              </a:lnSpc>
              <a:buFontTx/>
              <a:buChar char="-"/>
            </a:pPr>
            <a:r>
              <a:rPr lang="fi-FI" sz="2500" dirty="0"/>
              <a:t>voidaan usein esittää </a:t>
            </a:r>
            <a:r>
              <a:rPr lang="fi-FI" sz="2500" b="1" dirty="0"/>
              <a:t>hypoteesina </a:t>
            </a:r>
            <a:r>
              <a:rPr lang="fi-FI" sz="2500" dirty="0"/>
              <a:t>eli olettamuksena, jolloin tutkimuksen tavoitteena on testata hypoteesin paikkansapitävyyttä</a:t>
            </a:r>
          </a:p>
          <a:p>
            <a:pPr lvl="1">
              <a:lnSpc>
                <a:spcPct val="100000"/>
              </a:lnSpc>
              <a:buFontTx/>
              <a:buChar char="-"/>
            </a:pPr>
            <a:r>
              <a:rPr lang="fi-FI" sz="2500" dirty="0"/>
              <a:t>hypoteesia ei tarvita, jos tutkimuksen tarkoituksena on esim. kartoittaa ja kuvailla jotakin terveyteen liittyvää ilmiötä ja sen esiintymistä</a:t>
            </a:r>
          </a:p>
          <a:p>
            <a:pPr>
              <a:lnSpc>
                <a:spcPct val="100000"/>
              </a:lnSpc>
            </a:pPr>
            <a:endParaRPr lang="fi-FI" dirty="0"/>
          </a:p>
          <a:p>
            <a:pPr lvl="1">
              <a:lnSpc>
                <a:spcPct val="100000"/>
              </a:lnSpc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0874311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-te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te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2937</TotalTime>
  <Words>1441</Words>
  <Application>Microsoft Macintosh PowerPoint</Application>
  <PresentationFormat>Näytössä katseltava diaesitys (4:3)</PresentationFormat>
  <Paragraphs>172</Paragraphs>
  <Slides>29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29</vt:i4>
      </vt:variant>
    </vt:vector>
  </HeadingPairs>
  <TitlesOfParts>
    <vt:vector size="33" baseType="lpstr">
      <vt:lpstr>Calibri</vt:lpstr>
      <vt:lpstr>Calibri Light</vt:lpstr>
      <vt:lpstr>Arial</vt:lpstr>
      <vt:lpstr>Office-teema</vt:lpstr>
      <vt:lpstr>Terve 3: Terveyttä tutkimassa</vt:lpstr>
      <vt:lpstr>Miksi terveyttä tutkitaan?</vt:lpstr>
      <vt:lpstr>Arkitieto </vt:lpstr>
      <vt:lpstr>Tieteellinen tieto </vt:lpstr>
      <vt:lpstr>Monitieteinen terveystiede (1/2) </vt:lpstr>
      <vt:lpstr>Monitieteinen terveystiede (2/2) </vt:lpstr>
      <vt:lpstr>Tutkimusprosessi</vt:lpstr>
      <vt:lpstr>Tutkimuksen suunnittelu (1/2)</vt:lpstr>
      <vt:lpstr>Tutkimuksen suunnittelu (2/2)</vt:lpstr>
      <vt:lpstr>Tutkimustyyppi (1/3)</vt:lpstr>
      <vt:lpstr>Tutkimustyyppi (2/3)</vt:lpstr>
      <vt:lpstr>Tutkimustyyppi (3/3)</vt:lpstr>
      <vt:lpstr>Tutkimusasetelma (1/5)</vt:lpstr>
      <vt:lpstr>Tutkimusasetelma (2/5)</vt:lpstr>
      <vt:lpstr>Tutkimusasetelma (3/5)</vt:lpstr>
      <vt:lpstr>Tutkimusasetelma (4/5)</vt:lpstr>
      <vt:lpstr>Tutkimusasetelma (5/5)</vt:lpstr>
      <vt:lpstr>Tutkimussuunnitelma</vt:lpstr>
      <vt:lpstr>Tutkittavan joukon valinta</vt:lpstr>
      <vt:lpstr>Aineiston hankintamenetelmät (1/2)  </vt:lpstr>
      <vt:lpstr>Aineiston hankintamenetelmät (2/2)  </vt:lpstr>
      <vt:lpstr>Aineiston analysointi </vt:lpstr>
      <vt:lpstr>Tulosten tulkinta  </vt:lpstr>
      <vt:lpstr>Raportointi  </vt:lpstr>
      <vt:lpstr>Tutkimuksen arviointi (1/5)</vt:lpstr>
      <vt:lpstr>Tutkimuksen arviointi (2/5)</vt:lpstr>
      <vt:lpstr>Tutkimuksen arviointi (3/5)</vt:lpstr>
      <vt:lpstr>Tutkimuksen arviointi (4/5)</vt:lpstr>
      <vt:lpstr>Tutkimuksen arviointi (5/5)</vt:lpstr>
    </vt:vector>
  </TitlesOfParts>
  <LinksUpToDate>false</LinksUpToDate>
  <SharedDoc>false</SharedDoc>
  <HyperlinksChanged>false</HyperlinksChanged>
  <AppVersion>15.0039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Terve 3: Terveyttä tutkimassa</dc:title>
  <dc:creator>Kati</dc:creator>
  <cp:lastModifiedBy>Eija Tuunainen</cp:lastModifiedBy>
  <cp:revision>82</cp:revision>
  <dcterms:created xsi:type="dcterms:W3CDTF">2017-12-13T10:38:15Z</dcterms:created>
  <dcterms:modified xsi:type="dcterms:W3CDTF">2017-12-15T13:20:35Z</dcterms:modified>
</cp:coreProperties>
</file>