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34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33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39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6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5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04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75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56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5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02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41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71EE-876D-425D-8C05-FED4124B2727}" type="datetimeFigureOut">
              <a:rPr lang="fi-FI" smtClean="0"/>
              <a:t>21.2.2023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7D17-9BBF-407F-A64A-285AE96E78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84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5623" y="0"/>
            <a:ext cx="9144000" cy="809897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Gravitaatiovuorovaikutus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35131" y="809897"/>
            <a:ext cx="11808823" cy="5747657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/>
              <a:t>Kahden kappaleen välillä vaikuttaa gravitaatiovuorovaikutus, joka…</a:t>
            </a:r>
          </a:p>
          <a:p>
            <a:pPr marL="571500" indent="-571500" algn="l">
              <a:buFontTx/>
              <a:buChar char="-"/>
            </a:pPr>
            <a:r>
              <a:rPr lang="fi-FI" sz="3600" dirty="0" smtClean="0"/>
              <a:t>Vaikuttaa molempiin kappaleisiin yhtä suurella, mutta vastakkaissuuntaisella voimalla.</a:t>
            </a:r>
          </a:p>
          <a:p>
            <a:pPr marL="571500" indent="-571500" algn="l">
              <a:buFontTx/>
              <a:buChar char="-"/>
            </a:pPr>
            <a:r>
              <a:rPr lang="fi-FI" sz="3600" dirty="0" smtClean="0"/>
              <a:t>Aiheutuu kappaleiden massoista.</a:t>
            </a:r>
          </a:p>
          <a:p>
            <a:pPr marL="571500" indent="-571500" algn="l">
              <a:buFontTx/>
              <a:buChar char="-"/>
            </a:pPr>
            <a:r>
              <a:rPr lang="fi-FI" sz="3600" dirty="0" smtClean="0"/>
              <a:t>On aina vetovoima. (painovoima = paino)</a:t>
            </a:r>
          </a:p>
          <a:p>
            <a:pPr marL="571500" indent="-571500" algn="l">
              <a:buFontTx/>
              <a:buChar char="-"/>
            </a:pPr>
            <a:r>
              <a:rPr lang="fi-FI" sz="3600" dirty="0" smtClean="0"/>
              <a:t>Määrää maailmankaikkeuden rakenteen suuressa mittakaavassa.</a:t>
            </a:r>
          </a:p>
          <a:p>
            <a:pPr marL="571500" indent="-571500" algn="l">
              <a:buFontTx/>
              <a:buChar char="-"/>
            </a:pPr>
            <a:endParaRPr lang="fi-FI" sz="3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303" y="4819948"/>
            <a:ext cx="5608320" cy="18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5623" y="0"/>
            <a:ext cx="9144000" cy="80989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Gravitaatiolaki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" y="1556874"/>
            <a:ext cx="6002927" cy="386121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65" y="1628503"/>
            <a:ext cx="2806505" cy="109728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749" y="3317094"/>
            <a:ext cx="1828800" cy="1156447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3211" y="809897"/>
            <a:ext cx="11930743" cy="5860869"/>
          </a:xfrm>
        </p:spPr>
        <p:txBody>
          <a:bodyPr>
            <a:normAutofit/>
          </a:bodyPr>
          <a:lstStyle/>
          <a:p>
            <a:pPr algn="l"/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2840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5623" y="0"/>
            <a:ext cx="9144000" cy="80989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Gravitaatiolaki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1219200"/>
            <a:ext cx="3182769" cy="13672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Alaotsikko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96091" y="1027611"/>
                <a:ext cx="11747863" cy="5643155"/>
              </a:xfrm>
            </p:spPr>
            <p:txBody>
              <a:bodyPr>
                <a:normAutofit/>
              </a:bodyPr>
              <a:lstStyle/>
              <a:p>
                <a:pPr algn="l"/>
                <a:endParaRPr lang="fi-FI" sz="3600" dirty="0" smtClean="0"/>
              </a:p>
              <a:p>
                <a:pPr algn="l"/>
                <a:endParaRPr lang="fi-FI" sz="3600" dirty="0"/>
              </a:p>
              <a:p>
                <a:pPr algn="l"/>
                <a:endParaRPr lang="fi-FI" sz="3600" dirty="0" smtClean="0"/>
              </a:p>
              <a:p>
                <a:pPr algn="l"/>
                <a:r>
                  <a:rPr lang="fi-FI" sz="3600" dirty="0" smtClean="0"/>
                  <a:t>Kappaleiden massat m</a:t>
                </a:r>
                <a:r>
                  <a:rPr lang="fi-FI" sz="3600" baseline="-25000" dirty="0" smtClean="0"/>
                  <a:t>1</a:t>
                </a:r>
                <a:r>
                  <a:rPr lang="fi-FI" sz="3600" dirty="0" smtClean="0"/>
                  <a:t>  ja  m</a:t>
                </a:r>
                <a:r>
                  <a:rPr lang="fi-FI" sz="3600" baseline="-25000" dirty="0" smtClean="0"/>
                  <a:t>2</a:t>
                </a:r>
                <a:endParaRPr lang="fi-FI" sz="3600" dirty="0" smtClean="0"/>
              </a:p>
              <a:p>
                <a:pPr algn="l"/>
                <a:r>
                  <a:rPr lang="fi-FI" sz="3600" dirty="0" smtClean="0"/>
                  <a:t>Kappaleiden keskipisteiden välinen etäisyys r</a:t>
                </a:r>
              </a:p>
              <a:p>
                <a:pPr algn="l"/>
                <a:r>
                  <a:rPr lang="fi-FI" sz="3600" dirty="0" smtClean="0"/>
                  <a:t>Gravitaatiovakio </a:t>
                </a:r>
                <a14:m>
                  <m:oMath xmlns:m="http://schemas.openxmlformats.org/officeDocument/2006/math">
                    <m:r>
                      <a:rPr lang="fi-FI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i-FI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=6,67430 </m:t>
                    </m:r>
                    <m:r>
                      <a:rPr lang="fi-FI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i-FI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i-F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i-F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fi-F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fi-F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i-F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i-F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</m:e>
                          <m:sup>
                            <m:r>
                              <a:rPr lang="fi-FI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i-FI" sz="3600" b="0" dirty="0" smtClean="0">
                  <a:ea typeface="Cambria Math" panose="02040503050406030204" pitchFamily="18" charset="0"/>
                </a:endParaRPr>
              </a:p>
              <a:p>
                <a:pPr algn="l"/>
                <a:endParaRPr lang="fi-FI" sz="3600" dirty="0"/>
              </a:p>
            </p:txBody>
          </p:sp>
        </mc:Choice>
        <mc:Fallback>
          <p:sp>
            <p:nvSpPr>
              <p:cNvPr id="3" name="Alaotsikk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96091" y="1027611"/>
                <a:ext cx="11747863" cy="5643155"/>
              </a:xfrm>
              <a:blipFill>
                <a:blip r:embed="rId3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823" y="1027611"/>
            <a:ext cx="4435785" cy="22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5623" y="0"/>
            <a:ext cx="9144000" cy="80989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Putoamiskiihtyvyys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35131" y="923109"/>
            <a:ext cx="11808823" cy="5747657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3600" dirty="0" smtClean="0"/>
              <a:t>Painovoiman aiheuttama putoamiskiihtyvyys maan pinnan läheisyydessä on keskimäärin g ≈ 9,81 m/s</a:t>
            </a:r>
            <a:r>
              <a:rPr lang="fi-FI" sz="3600" baseline="30000" dirty="0" smtClean="0"/>
              <a:t>2</a:t>
            </a:r>
            <a:r>
              <a:rPr lang="fi-FI" sz="3600" dirty="0" smtClean="0"/>
              <a:t> .</a:t>
            </a:r>
          </a:p>
          <a:p>
            <a:pPr algn="l"/>
            <a:endParaRPr lang="fi-FI" sz="3600" dirty="0"/>
          </a:p>
          <a:p>
            <a:pPr algn="l"/>
            <a:r>
              <a:rPr lang="fi-FI" sz="3600" dirty="0" smtClean="0"/>
              <a:t>Kaikki kappaleet putoavat tyhjiössä </a:t>
            </a:r>
          </a:p>
          <a:p>
            <a:pPr algn="l"/>
            <a:r>
              <a:rPr lang="fi-FI" sz="3600" dirty="0"/>
              <a:t>s</a:t>
            </a:r>
            <a:r>
              <a:rPr lang="fi-FI" sz="3600" dirty="0" smtClean="0"/>
              <a:t>amalla kiihtyvyydellä.</a:t>
            </a:r>
          </a:p>
          <a:p>
            <a:pPr algn="l"/>
            <a:r>
              <a:rPr lang="fi-FI" sz="3600" dirty="0" smtClean="0"/>
              <a:t>Ilmanvastuksen vaikutuksesta painavammat kappaleet putoavat nopeammin, koska…</a:t>
            </a:r>
          </a:p>
          <a:p>
            <a:pPr algn="l"/>
            <a:r>
              <a:rPr lang="fi-FI" sz="3600" dirty="0"/>
              <a:t>p</a:t>
            </a:r>
            <a:r>
              <a:rPr lang="fi-FI" sz="3600" dirty="0" smtClean="0"/>
              <a:t>utoamisnopeus kasvaa kunnes </a:t>
            </a:r>
            <a:r>
              <a:rPr lang="fi-FI" sz="3600" b="1" dirty="0" smtClean="0"/>
              <a:t>ilmanvastus = paino</a:t>
            </a:r>
            <a:r>
              <a:rPr lang="fi-FI" sz="3600" dirty="0" smtClean="0"/>
              <a:t>.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sz="3600" dirty="0" smtClean="0">
                <a:sym typeface="Wingdings" panose="05000000000000000000" pitchFamily="2" charset="2"/>
              </a:rPr>
              <a:t>Painavampi kappale on kiihtyvässä liikkeessä kauemmin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sz="3600" dirty="0" smtClean="0">
                <a:sym typeface="Wingdings" panose="05000000000000000000" pitchFamily="2" charset="2"/>
              </a:rPr>
              <a:t>Ja saavuttaa suuremman loppunopeuden.</a:t>
            </a:r>
          </a:p>
          <a:p>
            <a:pPr algn="l"/>
            <a:endParaRPr lang="fi-FI" sz="3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988" y="1487546"/>
            <a:ext cx="2877502" cy="22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5623" y="0"/>
            <a:ext cx="9144000" cy="809897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404948"/>
            <a:ext cx="10401300" cy="6248400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35131" y="923109"/>
            <a:ext cx="11808823" cy="5747657"/>
          </a:xfrm>
        </p:spPr>
        <p:txBody>
          <a:bodyPr>
            <a:normAutofit/>
          </a:bodyPr>
          <a:lstStyle/>
          <a:p>
            <a:pPr algn="l"/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0845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</Words>
  <Application>Microsoft Office PowerPoint</Application>
  <PresentationFormat>Laajakuva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Office-teema</vt:lpstr>
      <vt:lpstr>Gravitaatiovuorovaikutus</vt:lpstr>
      <vt:lpstr>Gravitaatiolaki</vt:lpstr>
      <vt:lpstr>Gravitaatiolaki</vt:lpstr>
      <vt:lpstr>Putoamiskiihtyvyys</vt:lpstr>
      <vt:lpstr>PowerPoint-esitys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Gravitaatiovuorovaikutus</dc:title>
  <dc:creator>Mäkeläinen,Markku</dc:creator>
  <cp:lastModifiedBy>Mäkeläinen,Markku</cp:lastModifiedBy>
  <cp:revision>5</cp:revision>
  <dcterms:created xsi:type="dcterms:W3CDTF">2023-02-21T08:43:57Z</dcterms:created>
  <dcterms:modified xsi:type="dcterms:W3CDTF">2023-02-21T09:13:16Z</dcterms:modified>
</cp:coreProperties>
</file>