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2"/>
  </p:notesMasterIdLst>
  <p:sldIdLst>
    <p:sldId id="256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005" autoAdjust="0"/>
    <p:restoredTop sz="94621" autoAdjust="0"/>
  </p:normalViewPr>
  <p:slideViewPr>
    <p:cSldViewPr>
      <p:cViewPr>
        <p:scale>
          <a:sx n="131" d="100"/>
          <a:sy n="131" d="100"/>
        </p:scale>
        <p:origin x="-84" y="-72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432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dirty="0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7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bg1"/>
                </a:solidFill>
                <a:latin typeface="Verdana" pitchFamily="34" charset="0"/>
              </a:rPr>
              <a:t>Idea 4</a:t>
            </a:r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 err="1"/>
              <a:t>Click</a:t>
            </a:r>
            <a:r>
              <a:rPr lang="fi-FI" altLang="fi-FI" dirty="0"/>
              <a:t> to </a:t>
            </a:r>
            <a:r>
              <a:rPr lang="fi-FI" altLang="fi-FI" dirty="0" err="1"/>
              <a:t>edit</a:t>
            </a:r>
            <a:r>
              <a:rPr lang="fi-FI" altLang="fi-FI" dirty="0"/>
              <a:t> Master </a:t>
            </a:r>
            <a:r>
              <a:rPr lang="fi-FI" altLang="fi-FI" dirty="0" err="1"/>
              <a:t>title</a:t>
            </a:r>
            <a:r>
              <a:rPr lang="fi-FI" altLang="fi-FI" dirty="0"/>
              <a:t> </a:t>
            </a:r>
            <a:r>
              <a:rPr lang="fi-FI" altLang="fi-FI" dirty="0" err="1"/>
              <a:t>style</a:t>
            </a:r>
            <a:endParaRPr lang="fi-FI" altLang="fi-FI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04 – Tieto,</a:t>
            </a:r>
            <a:r>
              <a:rPr lang="fi-FI" altLang="fi-FI" sz="1200" i="0" baseline="0" dirty="0">
                <a:solidFill>
                  <a:schemeClr val="accent1"/>
                </a:solidFill>
                <a:latin typeface="Verdana" pitchFamily="34" charset="0"/>
              </a:rPr>
              <a:t> tiede ja todellisuus</a:t>
            </a:r>
            <a:endParaRPr lang="fi-FI" altLang="fi-FI" sz="1200" i="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caleofuniverse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RFKSo2084Kg&amp;feature=youtu.be&amp;list=PLvoAL-KSZ32cKobolNFwuqcPJ26cmF_1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1" y="1981200"/>
            <a:ext cx="404921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Todellisuutta hahmottamaan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Virittäytyminen aiheeseen</a:t>
            </a:r>
            <a:endParaRPr lang="fi-FI" altLang="fi-FI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Tutustutaan maailmankaikkeuteen: </a:t>
            </a:r>
            <a:r>
              <a:rPr lang="fi-FI" dirty="0">
                <a:hlinkClick r:id="rId3"/>
              </a:rPr>
              <a:t>http://</a:t>
            </a:r>
            <a:r>
              <a:rPr lang="fi-FI" dirty="0" smtClean="0">
                <a:hlinkClick r:id="rId3"/>
              </a:rPr>
              <a:t>scaleofuniverse.com</a:t>
            </a:r>
            <a:endParaRPr lang="fi-FI" dirty="0"/>
          </a:p>
          <a:p>
            <a:r>
              <a:rPr lang="fi-FI" smtClean="0"/>
              <a:t>Tehdään digikirjan </a:t>
            </a:r>
            <a:r>
              <a:rPr lang="fi-FI" dirty="0" smtClean="0"/>
              <a:t>luvun 1 videotehtävä, jossa katsotaan tämä video: </a:t>
            </a:r>
            <a:r>
              <a:rPr lang="fi-FI" dirty="0">
                <a:hlinkClick r:id="rId4"/>
              </a:rPr>
              <a:t>https://</a:t>
            </a:r>
            <a:r>
              <a:rPr lang="fi-FI" dirty="0" smtClean="0">
                <a:hlinkClick r:id="rId4"/>
              </a:rPr>
              <a:t>www.youtube.com/watch?v=RFKSo2084Kg&amp;feature=youtu.be&amp;list=PLvoAL-KSZ32cKobolNFwuqcPJ26cmF_11</a:t>
            </a:r>
            <a:endParaRPr lang="fi-FI" dirty="0"/>
          </a:p>
          <a:p>
            <a:r>
              <a:rPr lang="fi-FI" dirty="0" smtClean="0"/>
              <a:t>Pohditaan seuraavia kysymyksiä:</a:t>
            </a:r>
            <a:endParaRPr lang="fi-FI" dirty="0"/>
          </a:p>
          <a:p>
            <a:pPr lvl="1"/>
            <a:r>
              <a:rPr lang="fi-FI" dirty="0"/>
              <a:t>Mitä metafysiikka </a:t>
            </a:r>
            <a:r>
              <a:rPr lang="fi-FI" dirty="0" smtClean="0"/>
              <a:t>tarkoittaa?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itä muistat aiheesta filosofian 1. </a:t>
            </a:r>
            <a:r>
              <a:rPr lang="fi-FI" dirty="0"/>
              <a:t>kurssilta?</a:t>
            </a:r>
          </a:p>
          <a:p>
            <a:pPr lvl="1"/>
            <a:r>
              <a:rPr lang="fi-FI" dirty="0"/>
              <a:t>Miten metafysiikka sivuaa muita filosofian osa-alueita – </a:t>
            </a:r>
            <a:r>
              <a:rPr lang="fi-FI" dirty="0" smtClean="0"/>
              <a:t>tieto-oppia, etiikkaa ja yhteiskuntafilosofiaa?</a:t>
            </a:r>
            <a:endParaRPr lang="fi-FI" dirty="0"/>
          </a:p>
          <a:p>
            <a:pPr lvl="1"/>
            <a:r>
              <a:rPr lang="fi-FI" dirty="0"/>
              <a:t>Jättikö video sanomatta jotakin</a:t>
            </a:r>
            <a:r>
              <a:rPr lang="fi-FI" dirty="0" smtClean="0"/>
              <a:t>?</a:t>
            </a:r>
            <a:endParaRPr lang="fi-FI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Perusasioiden äärellä</a:t>
            </a:r>
            <a:endParaRPr lang="fi-FI" alt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Metafysiikka </a:t>
            </a:r>
            <a:r>
              <a:rPr lang="fi-FI" dirty="0" smtClean="0"/>
              <a:t>on </a:t>
            </a:r>
            <a:r>
              <a:rPr lang="fi-FI" dirty="0"/>
              <a:t>todellisuuden perimmäisen luonteen </a:t>
            </a:r>
            <a:r>
              <a:rPr lang="fi-FI" dirty="0" smtClean="0"/>
              <a:t>selvittämistä.</a:t>
            </a:r>
            <a:endParaRPr lang="fi-FI" dirty="0"/>
          </a:p>
          <a:p>
            <a:r>
              <a:rPr lang="fi-FI" dirty="0"/>
              <a:t>Ontologia </a:t>
            </a:r>
            <a:r>
              <a:rPr lang="fi-FI" dirty="0" smtClean="0"/>
              <a:t>on </a:t>
            </a:r>
            <a:r>
              <a:rPr lang="fi-FI" dirty="0"/>
              <a:t>oppi olevasta – mikä on todellista, </a:t>
            </a:r>
            <a:r>
              <a:rPr lang="fi-FI" dirty="0" smtClean="0"/>
              <a:t>mitä on olemassa.</a:t>
            </a:r>
            <a:endParaRPr lang="fi-FI" dirty="0"/>
          </a:p>
          <a:p>
            <a:r>
              <a:rPr lang="fi-FI" dirty="0"/>
              <a:t>Metafyysisiä aiheita: </a:t>
            </a:r>
          </a:p>
          <a:p>
            <a:pPr lvl="1"/>
            <a:r>
              <a:rPr lang="fi-FI" dirty="0"/>
              <a:t>todellisuuden perusaines (aine, henki)</a:t>
            </a:r>
            <a:endParaRPr lang="fi-FI" sz="2000" dirty="0"/>
          </a:p>
          <a:p>
            <a:pPr lvl="1"/>
            <a:r>
              <a:rPr lang="fi-FI" dirty="0"/>
              <a:t>mielen ja ruumiin suhde</a:t>
            </a:r>
            <a:endParaRPr lang="fi-FI" sz="2000" dirty="0"/>
          </a:p>
          <a:p>
            <a:pPr lvl="1"/>
            <a:r>
              <a:rPr lang="fi-FI" dirty="0"/>
              <a:t>tahdonvapauden mahdollisuus</a:t>
            </a:r>
            <a:endParaRPr lang="fi-FI" sz="2000" dirty="0"/>
          </a:p>
          <a:p>
            <a:pPr lvl="1"/>
            <a:r>
              <a:rPr lang="fi-FI" dirty="0"/>
              <a:t>välttämättömyys, mahdollisuus</a:t>
            </a:r>
            <a:endParaRPr lang="fi-FI" sz="2000" dirty="0"/>
          </a:p>
          <a:p>
            <a:pPr lvl="1"/>
            <a:r>
              <a:rPr lang="fi-FI" dirty="0"/>
              <a:t>muutos, pysyvyys, </a:t>
            </a:r>
            <a:r>
              <a:rPr lang="fi-FI" dirty="0" smtClean="0"/>
              <a:t>aika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42409045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Mytologiasta metafysiikkaan</a:t>
            </a:r>
            <a:endParaRPr lang="fi-FI" alt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Uskonnot ja myytit selittävät myös todellisuuden perustavaa luonnetta.</a:t>
            </a:r>
          </a:p>
          <a:p>
            <a:r>
              <a:rPr lang="fi-FI" dirty="0"/>
              <a:t>Metafyysinen teoria on avoimempi kritiikille.</a:t>
            </a:r>
          </a:p>
          <a:p>
            <a:r>
              <a:rPr lang="fi-FI" dirty="0"/>
              <a:t>Metafysiikka pyrkii yhtenäiseen ja johdonmukaiseen teoriaan.</a:t>
            </a:r>
          </a:p>
        </p:txBody>
      </p:sp>
    </p:spTree>
    <p:extLst>
      <p:ext uri="{BB962C8B-B14F-4D97-AF65-F5344CB8AC3E}">
        <p14:creationId xmlns:p14="http://schemas.microsoft.com/office/powerpoint/2010/main" val="11812481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Tieteen tuolle puolen</a:t>
            </a:r>
            <a:endParaRPr lang="fi-FI" alt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Luonnontieteetkin esittävät teorioita todellisuuden perustavista mekanismeista.</a:t>
            </a:r>
          </a:p>
          <a:p>
            <a:r>
              <a:rPr lang="fi-FI" dirty="0"/>
              <a:t>Metafysiikka </a:t>
            </a:r>
            <a:r>
              <a:rPr lang="fi-FI" dirty="0" smtClean="0"/>
              <a:t>pyrkii </a:t>
            </a:r>
            <a:r>
              <a:rPr lang="fi-FI" dirty="0"/>
              <a:t>yleisempään teoriaan todellisuudesta kuin yksittäiset luonnontieteet.</a:t>
            </a:r>
          </a:p>
          <a:p>
            <a:r>
              <a:rPr lang="fi-FI" dirty="0"/>
              <a:t>Metafysiikka koskee </a:t>
            </a:r>
            <a:r>
              <a:rPr lang="fi-FI" dirty="0" smtClean="0"/>
              <a:t>myös </a:t>
            </a:r>
            <a:r>
              <a:rPr lang="fi-FI" dirty="0"/>
              <a:t>kysymyksiä, jotka jäävät luonnontieteiden </a:t>
            </a:r>
            <a:r>
              <a:rPr lang="fi-FI" dirty="0" smtClean="0"/>
              <a:t>ulkopuolelle. Esim.: </a:t>
            </a:r>
          </a:p>
          <a:p>
            <a:pPr lvl="1"/>
            <a:r>
              <a:rPr lang="fi-FI" dirty="0" smtClean="0"/>
              <a:t>Voimmeko </a:t>
            </a:r>
            <a:r>
              <a:rPr lang="fi-FI" dirty="0"/>
              <a:t>tehdä vapaita valintoja? </a:t>
            </a:r>
            <a:endParaRPr lang="fi-FI" dirty="0" smtClean="0"/>
          </a:p>
          <a:p>
            <a:pPr lvl="1"/>
            <a:r>
              <a:rPr lang="fi-FI" dirty="0" smtClean="0"/>
              <a:t>Onko </a:t>
            </a:r>
            <a:r>
              <a:rPr lang="fi-FI" dirty="0"/>
              <a:t>todellisuus ainetta, henkeä vai </a:t>
            </a:r>
            <a:r>
              <a:rPr lang="fi-FI" dirty="0" smtClean="0"/>
              <a:t>molempia, </a:t>
            </a:r>
            <a:r>
              <a:rPr lang="fi-FI" dirty="0"/>
              <a:t>tai jotain muuta?  </a:t>
            </a:r>
          </a:p>
          <a:p>
            <a:r>
              <a:rPr lang="fi-FI" dirty="0"/>
              <a:t>Metafysiikka voi auttaa ymmärtämään todellisuutta.</a:t>
            </a:r>
          </a:p>
        </p:txBody>
      </p:sp>
    </p:spTree>
    <p:extLst>
      <p:ext uri="{BB962C8B-B14F-4D97-AF65-F5344CB8AC3E}">
        <p14:creationId xmlns:p14="http://schemas.microsoft.com/office/powerpoint/2010/main" val="40975258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Onko metafysiikalla rajoja?</a:t>
            </a:r>
            <a:endParaRPr lang="fi-FI" alt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Millä oikeudella metafyysikko puhuu </a:t>
            </a:r>
            <a:r>
              <a:rPr lang="fi-FI" dirty="0" smtClean="0"/>
              <a:t>vaikkapa </a:t>
            </a:r>
            <a:r>
              <a:rPr lang="fi-FI" dirty="0"/>
              <a:t>fysiikan tai muiden tieteenalojen aiheista?</a:t>
            </a:r>
          </a:p>
          <a:p>
            <a:r>
              <a:rPr lang="fi-FI" dirty="0"/>
              <a:t>Kysymys metafysiikan rajoista on itsessään metafyysinen.</a:t>
            </a:r>
          </a:p>
        </p:txBody>
      </p:sp>
    </p:spTree>
    <p:extLst>
      <p:ext uri="{BB962C8B-B14F-4D97-AF65-F5344CB8AC3E}">
        <p14:creationId xmlns:p14="http://schemas.microsoft.com/office/powerpoint/2010/main" val="14431369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Props1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4FD2DD6E-41AC-4D3A-A8B5-1111DEEF208D"/>
    <ds:schemaRef ds:uri="http://purl.org/dc/dcmitype/"/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www.w3.org/XML/1998/namespace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2420</TotalTime>
  <Words>201</Words>
  <Application>Microsoft Office PowerPoint</Application>
  <PresentationFormat>Näytössä katseltava diaesitys (4:3)</PresentationFormat>
  <Paragraphs>35</Paragraphs>
  <Slides>6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Blank Presentation</vt:lpstr>
      <vt:lpstr>PowerPoint-esitys</vt:lpstr>
      <vt:lpstr>Virittäytyminen aiheeseen</vt:lpstr>
      <vt:lpstr>Perusasioiden äärellä</vt:lpstr>
      <vt:lpstr>Mytologiasta metafysiikkaan</vt:lpstr>
      <vt:lpstr>Tieteen tuolle puolen</vt:lpstr>
      <vt:lpstr>Onko metafysiikalla rajoja?</vt:lpstr>
    </vt:vector>
  </TitlesOfParts>
  <Company>Venla Koski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opiskelija</cp:lastModifiedBy>
  <cp:revision>62</cp:revision>
  <dcterms:created xsi:type="dcterms:W3CDTF">2010-04-19T08:09:13Z</dcterms:created>
  <dcterms:modified xsi:type="dcterms:W3CDTF">2019-08-08T10:35:12Z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