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5" r:id="rId8"/>
    <p:sldId id="266" r:id="rId9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43"/>
  </p:normalViewPr>
  <p:slideViewPr>
    <p:cSldViewPr snapToGrid="0" snapToObjects="1"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smtClean="0"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0155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smtClean="0"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525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smtClean="0"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878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smtClean="0"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17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smtClean="0"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284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smtClean="0"/>
              <a:t>10/3/2018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148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smtClean="0"/>
              <a:t>10/3/2018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165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smtClean="0"/>
              <a:t>10/3/2018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297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smtClean="0"/>
              <a:t>10/3/2018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438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smtClean="0"/>
              <a:t>10/3/2018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78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smtClean="0"/>
              <a:t>10/3/2018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215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smtClean="0"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4065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94385" y="1873377"/>
            <a:ext cx="7543800" cy="356616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fi-FI" altLang="fi-FI" dirty="0" smtClean="0">
                <a:ea typeface="+mj-ea"/>
              </a:rPr>
              <a:t>LI1 </a:t>
            </a:r>
            <a:br>
              <a:rPr lang="fi-FI" altLang="fi-FI" dirty="0" smtClean="0">
                <a:ea typeface="+mj-ea"/>
              </a:rPr>
            </a:br>
            <a:r>
              <a:rPr lang="fi-FI" altLang="fi-FI" dirty="0" smtClean="0">
                <a:ea typeface="+mj-ea"/>
              </a:rPr>
              <a:t>Energiaa liikunnasta</a:t>
            </a:r>
            <a:br>
              <a:rPr lang="fi-FI" altLang="fi-FI" dirty="0" smtClean="0">
                <a:ea typeface="+mj-ea"/>
              </a:rPr>
            </a:br>
            <a:r>
              <a:rPr lang="fi-FI" altLang="fi-FI" dirty="0">
                <a:ea typeface="+mj-ea"/>
              </a:rPr>
              <a:t/>
            </a:r>
            <a:br>
              <a:rPr lang="fi-FI" altLang="fi-FI" dirty="0">
                <a:ea typeface="+mj-ea"/>
              </a:rPr>
            </a:br>
            <a:r>
              <a:rPr lang="fi-FI" altLang="fi-FI" dirty="0">
                <a:ea typeface="+mj-ea"/>
              </a:rPr>
              <a:t>K</a:t>
            </a:r>
            <a:r>
              <a:rPr lang="fi-FI" altLang="fi-FI" dirty="0" smtClean="0">
                <a:ea typeface="+mj-ea"/>
              </a:rPr>
              <a:t>urssin arviointi</a:t>
            </a:r>
          </a:p>
        </p:txBody>
      </p:sp>
    </p:spTree>
    <p:extLst>
      <p:ext uri="{BB962C8B-B14F-4D97-AF65-F5344CB8AC3E}">
        <p14:creationId xmlns:p14="http://schemas.microsoft.com/office/powerpoint/2010/main" val="1786441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fi-FI" altLang="fi-FI" sz="4000" dirty="0"/>
              <a:t>LI1 – Energiaa </a:t>
            </a:r>
            <a:r>
              <a:rPr lang="fi-FI" altLang="fi-FI" sz="4000" dirty="0" smtClean="0"/>
              <a:t>liikunnasta -kurssin</a:t>
            </a:r>
            <a:r>
              <a:rPr lang="fi-FI" altLang="fi-FI" sz="4000" dirty="0"/>
              <a:t/>
            </a:r>
            <a:br>
              <a:rPr lang="fi-FI" altLang="fi-FI" sz="4000" dirty="0"/>
            </a:br>
            <a:r>
              <a:rPr lang="fi-FI" altLang="fi-FI" sz="4000" dirty="0" smtClean="0"/>
              <a:t>numeerinen arviointi </a:t>
            </a:r>
            <a:r>
              <a:rPr lang="fi-FI" altLang="fi-FI" sz="4000" dirty="0" smtClean="0">
                <a:ea typeface="+mj-ea"/>
              </a:rPr>
              <a:t>koostuu kahdesta osa-alueesta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276475"/>
            <a:ext cx="8229600" cy="41148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fi-FI" sz="2800" dirty="0" smtClean="0">
                <a:ea typeface="+mn-ea"/>
              </a:rPr>
              <a:t>Lajitaidot kurssilla läpikäydyissä lajeissa (66,66%)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fi-FI" sz="2800" dirty="0" smtClean="0">
                <a:ea typeface="+mn-ea"/>
              </a:rPr>
              <a:t>Tuntitoiminta: liikunta-aktiivisuus, -asenne ja yhteistyötaidot (33,33%)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endParaRPr lang="fi-FI" dirty="0" smtClean="0">
              <a:ea typeface="+mn-ea"/>
            </a:endParaRPr>
          </a:p>
          <a:p>
            <a:pPr marL="990600" lvl="1" indent="-533400" eaLnBrk="1" hangingPunct="1">
              <a:buFont typeface="Wingdings" pitchFamily="2" charset="2"/>
              <a:buNone/>
              <a:defRPr/>
            </a:pPr>
            <a:r>
              <a:rPr lang="fi-FI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758900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 smtClean="0">
                <a:ea typeface="+mj-ea"/>
              </a:rPr>
              <a:t>Lajitaidot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dirty="0" smtClean="0">
                <a:ea typeface="+mn-ea"/>
              </a:rPr>
              <a:t>Lajitaitojen arviointi perustuu </a:t>
            </a:r>
            <a:r>
              <a:rPr lang="fi-FI" sz="1800" u="sng" dirty="0" smtClean="0">
                <a:ea typeface="+mn-ea"/>
              </a:rPr>
              <a:t>jatkuvaan näyttöön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dirty="0" smtClean="0">
                <a:ea typeface="+mn-ea"/>
              </a:rPr>
              <a:t>Opettaja havainnoi ja arvioi opiskelijan osoittamia taitoja liikuntakurssin aikana läpikäydyissä lajeissa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dirty="0" smtClean="0"/>
              <a:t>Kurssiin saattaa sisältyä myös taitotasoa mittaavia testejä</a:t>
            </a:r>
            <a:endParaRPr lang="fi-FI" sz="1800" dirty="0" smtClean="0">
              <a:ea typeface="+mn-ea"/>
            </a:endParaRP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dirty="0" smtClean="0">
                <a:ea typeface="+mn-ea"/>
              </a:rPr>
              <a:t>Taitotason arviointina toimii lajitaitojen keskiarvo. </a:t>
            </a:r>
            <a:r>
              <a:rPr lang="fi-FI" sz="1800" dirty="0" smtClean="0"/>
              <a:t>Taitojen arvioinnissa otetaan huomioon myös mahdollisten taitotestien osoittama mittaustieto.</a:t>
            </a:r>
            <a:endParaRPr lang="fi-FI" sz="1800" dirty="0" smtClean="0">
              <a:ea typeface="+mn-ea"/>
            </a:endParaRP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dirty="0" smtClean="0">
                <a:ea typeface="+mn-ea"/>
              </a:rPr>
              <a:t>Esimerkki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fi-FI" sz="2000" dirty="0" smtClean="0">
              <a:ea typeface="+mn-ea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fi-FI" sz="2000" dirty="0" smtClean="0">
              <a:ea typeface="+mn-ea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fi-FI" sz="2000" dirty="0" smtClean="0">
              <a:ea typeface="+mn-ea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fi-FI" sz="2000" dirty="0" smtClean="0">
              <a:ea typeface="+mn-ea"/>
            </a:endParaRPr>
          </a:p>
        </p:txBody>
      </p:sp>
      <p:graphicFrame>
        <p:nvGraphicFramePr>
          <p:cNvPr id="68" name="Taulukko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7175769"/>
              </p:ext>
            </p:extLst>
          </p:nvPr>
        </p:nvGraphicFramePr>
        <p:xfrm>
          <a:off x="594359" y="4465117"/>
          <a:ext cx="8001000" cy="1857375"/>
        </p:xfrm>
        <a:graphic>
          <a:graphicData uri="http://schemas.openxmlformats.org/drawingml/2006/table">
            <a:tbl>
              <a:tblPr/>
              <a:tblGrid>
                <a:gridCol w="889000"/>
                <a:gridCol w="889000"/>
                <a:gridCol w="889000"/>
                <a:gridCol w="889000"/>
                <a:gridCol w="889000"/>
                <a:gridCol w="889000"/>
                <a:gridCol w="889000"/>
                <a:gridCol w="889000"/>
                <a:gridCol w="889000"/>
              </a:tblGrid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11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salibandy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pesäpallo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jalkapallo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uinti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jääpelit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yleisurheilu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suunnistus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keskiarvo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opiskelija 1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7,75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8.5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7,82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opiskelija 2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7,25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7,68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opiskelija 3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10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10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opiskelija 4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6,64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1626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8313" y="549274"/>
            <a:ext cx="8229600" cy="5780089"/>
          </a:xfrm>
          <a:solidFill>
            <a:schemeClr val="bg1"/>
          </a:solidFill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i-FI" sz="2400" b="1" dirty="0">
                <a:effectLst/>
                <a:ea typeface="+mn-ea"/>
              </a:rPr>
              <a:t> </a:t>
            </a:r>
            <a:r>
              <a:rPr lang="fi-FI" sz="2400" b="1" dirty="0" smtClean="0">
                <a:effectLst/>
                <a:ea typeface="+mn-ea"/>
              </a:rPr>
              <a:t>Arvosanan, </a:t>
            </a:r>
            <a:r>
              <a:rPr lang="fi-FI" sz="2400" b="1" dirty="0">
                <a:effectLst/>
                <a:ea typeface="+mn-ea"/>
              </a:rPr>
              <a:t>erinomainen (10</a:t>
            </a:r>
            <a:r>
              <a:rPr lang="fi-FI" sz="2400" b="1" dirty="0" smtClean="0">
                <a:effectLst/>
                <a:ea typeface="+mn-ea"/>
              </a:rPr>
              <a:t>), </a:t>
            </a:r>
            <a:r>
              <a:rPr lang="fi-FI" sz="2400" b="1" dirty="0">
                <a:effectLst/>
                <a:ea typeface="+mn-ea"/>
              </a:rPr>
              <a:t>kriteerit</a:t>
            </a:r>
            <a:endParaRPr lang="fi-FI" sz="24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endParaRPr lang="fi-FI" sz="22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 smtClean="0">
                <a:effectLst/>
                <a:ea typeface="+mn-ea"/>
              </a:rPr>
              <a:t> Lajin </a:t>
            </a:r>
            <a:r>
              <a:rPr lang="fi-FI" sz="2200" dirty="0">
                <a:effectLst/>
                <a:ea typeface="+mn-ea"/>
              </a:rPr>
              <a:t>näyttötilanteessa opiskelijan taitotaso on erinomainen ja osoittaa huippuosaamista. </a:t>
            </a:r>
            <a:endParaRPr lang="fi-FI" sz="2200" dirty="0" smtClean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/>
              <a:t> </a:t>
            </a:r>
            <a:r>
              <a:rPr lang="fi-FI" sz="2200" dirty="0" smtClean="0"/>
              <a:t>S</a:t>
            </a:r>
            <a:r>
              <a:rPr lang="fi-FI" sz="2200" dirty="0" smtClean="0">
                <a:effectLst/>
                <a:ea typeface="+mn-ea"/>
              </a:rPr>
              <a:t>uorituksesta </a:t>
            </a:r>
            <a:r>
              <a:rPr lang="fi-FI" sz="2200" dirty="0">
                <a:effectLst/>
                <a:ea typeface="+mn-ea"/>
              </a:rPr>
              <a:t>on nähtävissä liikkeiden helppous, sujuvuus, taloudellisuus, tehokkuus sekä liikkeiden saumaton liittyminen toisiinsa. </a:t>
            </a:r>
            <a:endParaRPr lang="fi-FI" sz="2200" dirty="0" smtClean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 smtClean="0">
                <a:effectLst/>
                <a:ea typeface="+mn-ea"/>
              </a:rPr>
              <a:t> Opiskelija </a:t>
            </a:r>
            <a:r>
              <a:rPr lang="fi-FI" sz="2200" dirty="0">
                <a:effectLst/>
                <a:ea typeface="+mn-ea"/>
              </a:rPr>
              <a:t>osaa soveltaa liikesuorituksia tarkoituksenmukaisella tavalla. Opiskelija on aloitteellinen ja pystyy löytämään omaperäisiä ja oikeita ratkaisuja erilaisissa olosuhteissa ja tilanteissa. </a:t>
            </a:r>
            <a:endParaRPr lang="fi-FI" sz="2200" dirty="0" smtClean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 smtClean="0">
                <a:effectLst/>
                <a:ea typeface="+mn-ea"/>
              </a:rPr>
              <a:t> Opiskelijalla </a:t>
            </a:r>
            <a:r>
              <a:rPr lang="fi-FI" sz="2200" dirty="0">
                <a:effectLst/>
                <a:ea typeface="+mn-ea"/>
              </a:rPr>
              <a:t>on runsas ja monipuolinen liikevalikoima ja suorituksessa on vain vähäisiä virheitä.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i-FI" sz="2200" dirty="0">
                <a:effectLst/>
                <a:ea typeface="+mn-ea"/>
              </a:rPr>
              <a:t>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i-FI" sz="2400" b="1" dirty="0" smtClean="0">
                <a:effectLst/>
                <a:ea typeface="+mn-ea"/>
              </a:rPr>
              <a:t>Arvosanan, </a:t>
            </a:r>
            <a:r>
              <a:rPr lang="fi-FI" sz="2400" b="1" dirty="0">
                <a:effectLst/>
                <a:ea typeface="+mn-ea"/>
              </a:rPr>
              <a:t>hyvä (8</a:t>
            </a:r>
            <a:r>
              <a:rPr lang="fi-FI" sz="2400" b="1" dirty="0" smtClean="0">
                <a:effectLst/>
                <a:ea typeface="+mn-ea"/>
              </a:rPr>
              <a:t>), </a:t>
            </a:r>
            <a:r>
              <a:rPr lang="fi-FI" sz="2400" b="1" dirty="0">
                <a:effectLst/>
                <a:ea typeface="+mn-ea"/>
              </a:rPr>
              <a:t>kriteerit</a:t>
            </a:r>
            <a:endParaRPr lang="fi-FI" sz="2400" dirty="0">
              <a:effectLst/>
              <a:ea typeface="+mn-ea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i-FI" sz="2200" b="1" dirty="0">
                <a:effectLst/>
                <a:ea typeface="+mn-ea"/>
              </a:rPr>
              <a:t> </a:t>
            </a:r>
            <a:endParaRPr lang="fi-FI" sz="22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 smtClean="0">
                <a:effectLst/>
                <a:ea typeface="+mn-ea"/>
              </a:rPr>
              <a:t> Lajin </a:t>
            </a:r>
            <a:r>
              <a:rPr lang="fi-FI" sz="2200" dirty="0">
                <a:effectLst/>
                <a:ea typeface="+mn-ea"/>
              </a:rPr>
              <a:t>näyttötilanteessa opiskelijan taitotaso on hyvä. </a:t>
            </a:r>
            <a:endParaRPr lang="fi-FI" sz="2200" dirty="0" smtClean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 smtClean="0">
                <a:effectLst/>
                <a:ea typeface="+mn-ea"/>
              </a:rPr>
              <a:t> Yksittäiset liikesuoritukset ovat </a:t>
            </a:r>
            <a:r>
              <a:rPr lang="fi-FI" sz="2200" dirty="0">
                <a:effectLst/>
                <a:ea typeface="+mn-ea"/>
              </a:rPr>
              <a:t>sujuvia, mutta liikkeiden yhdistelyssä ja kyvyssä soveltaa niitä eri tilanteissa on puutteita. Opiskelija hallitsee lajin perustaidot hyvin. </a:t>
            </a:r>
            <a:endParaRPr lang="fi-FI" sz="2200" dirty="0" smtClean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 smtClean="0">
                <a:effectLst/>
                <a:ea typeface="+mn-ea"/>
              </a:rPr>
              <a:t> Vaativammissa </a:t>
            </a:r>
            <a:r>
              <a:rPr lang="fi-FI" sz="2200" dirty="0">
                <a:effectLst/>
                <a:ea typeface="+mn-ea"/>
              </a:rPr>
              <a:t>ja vaikeammissa liikesuorituksissa esiintyy puutteellisuuksia tai virheitä.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fi-FI" sz="2400" dirty="0">
              <a:effectLst/>
              <a:ea typeface="+mn-ea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i-FI" sz="2400" b="1" dirty="0" smtClean="0">
                <a:effectLst/>
                <a:ea typeface="+mn-ea"/>
              </a:rPr>
              <a:t>Arvosanan, </a:t>
            </a:r>
            <a:r>
              <a:rPr lang="fi-FI" sz="2400" b="1" dirty="0">
                <a:effectLst/>
                <a:ea typeface="+mn-ea"/>
              </a:rPr>
              <a:t>kohtalainen (6</a:t>
            </a:r>
            <a:r>
              <a:rPr lang="fi-FI" sz="2400" b="1" dirty="0" smtClean="0">
                <a:effectLst/>
                <a:ea typeface="+mn-ea"/>
              </a:rPr>
              <a:t>), </a:t>
            </a:r>
            <a:r>
              <a:rPr lang="fi-FI" sz="2400" b="1" dirty="0">
                <a:effectLst/>
                <a:ea typeface="+mn-ea"/>
              </a:rPr>
              <a:t>kriteerit</a:t>
            </a:r>
            <a:endParaRPr lang="fi-FI" sz="24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endParaRPr lang="fi-FI" sz="22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 smtClean="0">
                <a:effectLst/>
                <a:ea typeface="+mn-ea"/>
              </a:rPr>
              <a:t> Lajin </a:t>
            </a:r>
            <a:r>
              <a:rPr lang="fi-FI" sz="2200" dirty="0">
                <a:effectLst/>
                <a:ea typeface="+mn-ea"/>
              </a:rPr>
              <a:t>näyttötilanteessa opiskelijan tekninen taitotaso on kohtalainen,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 smtClean="0">
                <a:effectLst/>
                <a:ea typeface="+mn-ea"/>
              </a:rPr>
              <a:t> Suoritustavassa </a:t>
            </a:r>
            <a:r>
              <a:rPr lang="fi-FI" sz="2200" dirty="0">
                <a:effectLst/>
                <a:ea typeface="+mn-ea"/>
              </a:rPr>
              <a:t>on puutteita tai taitotaso on vielä suppea.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 smtClean="0">
                <a:effectLst/>
                <a:ea typeface="+mn-ea"/>
              </a:rPr>
              <a:t> Opiskelijan </a:t>
            </a:r>
            <a:r>
              <a:rPr lang="fi-FI" sz="2200" dirty="0">
                <a:effectLst/>
                <a:ea typeface="+mn-ea"/>
              </a:rPr>
              <a:t>perustaidoissa on runsaasti puutteita ja virheitä, mutta takaa </a:t>
            </a:r>
            <a:r>
              <a:rPr lang="fi-FI" sz="2200" dirty="0" smtClean="0">
                <a:effectLst/>
                <a:ea typeface="+mn-ea"/>
              </a:rPr>
              <a:t>lajin perustasolla </a:t>
            </a:r>
            <a:r>
              <a:rPr lang="fi-FI" sz="2200" dirty="0">
                <a:effectLst/>
                <a:ea typeface="+mn-ea"/>
              </a:rPr>
              <a:t>vielä turvallisen suorituksen</a:t>
            </a:r>
            <a:r>
              <a:rPr lang="fi-FI" sz="2200" dirty="0" smtClean="0">
                <a:effectLst/>
                <a:ea typeface="+mn-ea"/>
              </a:rPr>
              <a:t>.</a:t>
            </a:r>
            <a:endParaRPr lang="fi-FI" sz="1400" dirty="0" smtClean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endParaRPr lang="fi-FI" sz="14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endParaRPr lang="fi-FI" sz="2200" dirty="0">
              <a:effectLst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11137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769938" y="371476"/>
            <a:ext cx="8374062" cy="1371600"/>
          </a:xfrm>
        </p:spPr>
        <p:txBody>
          <a:bodyPr/>
          <a:lstStyle/>
          <a:p>
            <a:pPr marL="838200" indent="-838200" algn="l" eaLnBrk="1" hangingPunct="1">
              <a:defRPr/>
            </a:pPr>
            <a:r>
              <a:rPr lang="fi-FI" sz="4000" dirty="0" smtClean="0">
                <a:ea typeface="+mj-ea"/>
              </a:rPr>
              <a:t>Tuntitoiminta: liikunta-aktiivisuus,   -asenne ja yhteistyötaidot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2928938"/>
            <a:ext cx="8229600" cy="32004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dirty="0" smtClean="0">
                <a:ea typeface="+mn-ea"/>
              </a:rPr>
              <a:t>Liikunta-aktiivisuuden, -asenteen ja yhteistyötaitojen arviointi perustuu </a:t>
            </a:r>
            <a:r>
              <a:rPr lang="fi-FI" sz="1800" u="sng" dirty="0" smtClean="0">
                <a:ea typeface="+mn-ea"/>
              </a:rPr>
              <a:t>jatkuvaan näyttöön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dirty="0" smtClean="0">
                <a:ea typeface="+mn-ea"/>
              </a:rPr>
              <a:t>Opettaja havainnoi ja arvioi opiskelijan liikunta-aktiivisuutta, -asennetta ja yhteistyötaitoja liikuntatuntien aikana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dirty="0" smtClean="0">
                <a:ea typeface="+mn-ea"/>
              </a:rPr>
              <a:t>Myöhästelyt, puutteelliset varusteet ja selvittämättömät poissaolot vaikuttavat erittäin negatiivisesti arviointiin</a:t>
            </a:r>
          </a:p>
          <a:p>
            <a:pPr>
              <a:buFont typeface="Wingdings" pitchFamily="2" charset="2"/>
              <a:buChar char="n"/>
              <a:defRPr/>
            </a:pPr>
            <a:r>
              <a:rPr lang="fi-FI" sz="1800" dirty="0" smtClean="0"/>
              <a:t>Tuntitoiminnan </a:t>
            </a:r>
            <a:r>
              <a:rPr lang="fi-FI" sz="1800" dirty="0"/>
              <a:t>arviointina toimii </a:t>
            </a:r>
            <a:r>
              <a:rPr lang="fi-FI" sz="1800" dirty="0" smtClean="0"/>
              <a:t>tuntitoimintaa kuvaavien numeroiden </a:t>
            </a:r>
            <a:r>
              <a:rPr lang="fi-FI" sz="1800" dirty="0"/>
              <a:t>keskiarvo. </a:t>
            </a:r>
            <a:endParaRPr lang="fi-FI" sz="1800" dirty="0" smtClean="0"/>
          </a:p>
          <a:p>
            <a:pPr>
              <a:buFont typeface="Wingdings" pitchFamily="2" charset="2"/>
              <a:buChar char="n"/>
              <a:defRPr/>
            </a:pPr>
            <a:r>
              <a:rPr lang="fi-FI" sz="1800" dirty="0" smtClean="0">
                <a:ea typeface="+mn-ea"/>
              </a:rPr>
              <a:t>Esimerkki: </a:t>
            </a:r>
          </a:p>
          <a:p>
            <a:pPr lvl="6">
              <a:buFont typeface="Wingdings" pitchFamily="2" charset="2"/>
              <a:buChar char="n"/>
              <a:defRPr/>
            </a:pPr>
            <a:r>
              <a:rPr lang="fi-FI" sz="1200" dirty="0"/>
              <a:t>Aktiivisuus 	7</a:t>
            </a:r>
          </a:p>
          <a:p>
            <a:pPr lvl="6">
              <a:buFont typeface="Wingdings" pitchFamily="2" charset="2"/>
              <a:buChar char="n"/>
              <a:defRPr/>
            </a:pPr>
            <a:r>
              <a:rPr lang="fi-FI" sz="1200" dirty="0"/>
              <a:t>Asenne 		</a:t>
            </a:r>
            <a:r>
              <a:rPr lang="fi-FI" sz="1200" dirty="0" smtClean="0"/>
              <a:t>8</a:t>
            </a:r>
            <a:endParaRPr lang="fi-FI" sz="1200" dirty="0"/>
          </a:p>
          <a:p>
            <a:pPr lvl="6">
              <a:buFont typeface="Wingdings" pitchFamily="2" charset="2"/>
              <a:buChar char="n"/>
              <a:defRPr/>
            </a:pPr>
            <a:r>
              <a:rPr lang="fi-FI" sz="1200" dirty="0"/>
              <a:t>Yhteistyöhalukkuus ja 	</a:t>
            </a:r>
          </a:p>
          <a:p>
            <a:pPr marL="1071400" lvl="6" indent="0">
              <a:buNone/>
              <a:defRPr/>
            </a:pPr>
            <a:r>
              <a:rPr lang="fi-FI" sz="1200" dirty="0"/>
              <a:t>       -kyvykkyys	8	KA </a:t>
            </a:r>
            <a:r>
              <a:rPr lang="fi-FI" sz="1200" dirty="0" smtClean="0"/>
              <a:t>7,7</a:t>
            </a:r>
            <a:endParaRPr lang="fi-FI" sz="1200" dirty="0"/>
          </a:p>
          <a:p>
            <a:pPr eaLnBrk="1" hangingPunct="1">
              <a:buFont typeface="Wingdings" pitchFamily="2" charset="2"/>
              <a:buNone/>
              <a:defRPr/>
            </a:pPr>
            <a:endParaRPr lang="fi-FI" sz="2000" dirty="0" smtClean="0">
              <a:ea typeface="+mn-ea"/>
            </a:endParaRPr>
          </a:p>
          <a:p>
            <a:pPr eaLnBrk="1" hangingPunct="1">
              <a:buFont typeface="Wingdings" pitchFamily="2" charset="2"/>
              <a:buChar char="n"/>
              <a:defRPr/>
            </a:pPr>
            <a:endParaRPr lang="fi-FI" dirty="0" smtClean="0">
              <a:ea typeface="+mn-ea"/>
            </a:endParaRPr>
          </a:p>
        </p:txBody>
      </p:sp>
      <p:sp>
        <p:nvSpPr>
          <p:cNvPr id="2" name="Nuoli oikealle 1"/>
          <p:cNvSpPr/>
          <p:nvPr/>
        </p:nvSpPr>
        <p:spPr>
          <a:xfrm>
            <a:off x="3614738" y="5729287"/>
            <a:ext cx="300037" cy="1714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5381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uiExpand="1" build="p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0"/>
            <a:ext cx="8229600" cy="6033332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b="1" dirty="0" smtClean="0"/>
              <a:t>Tuntitoiminnan arvioinnin kriteerit</a:t>
            </a:r>
            <a:endParaRPr lang="fi-FI" sz="2800" b="1" dirty="0"/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fi-FI" sz="950" b="1" dirty="0" smtClean="0"/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000" b="1" dirty="0" smtClean="0"/>
              <a:t>Mukanaolo opetustilanteessa</a:t>
            </a:r>
            <a:endParaRPr lang="fi-FI" sz="1000" dirty="0" smtClean="0"/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000" dirty="0" smtClean="0"/>
              <a:t>10 	aktiivista, osallistuvaa ja aloitteellista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000" dirty="0" smtClean="0"/>
              <a:t>9 	aktiivista ja osallistuvaa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000" dirty="0" smtClean="0"/>
              <a:t>8 	useimmiten aktiivista ja osallistuvaa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000" dirty="0" smtClean="0"/>
              <a:t>7 	ajoittain taipumusta passiivisuuteen ja vetäytymiseen, ajoittain osallistuminen on halutonta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000" dirty="0" smtClean="0"/>
              <a:t>6	osallistuminen pääsääntöisesti passiivista ja vetäytyvää, vaikeuttaa omalla toiminnallaan toisten harjoittelua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000" dirty="0" smtClean="0"/>
              <a:t> 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000" b="1" dirty="0" smtClean="0"/>
              <a:t>Asennoituminen opiskeluun</a:t>
            </a:r>
            <a:endParaRPr lang="fi-FI" sz="1000" dirty="0" smtClean="0"/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000" dirty="0" smtClean="0"/>
              <a:t>10 	erittäin myönteinen: opiskelija järjestelee, valmistelee, hoitaa erittäin hyvin lupaamansa asiat ja kantaa vastuuta omasta tekemisestään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000" dirty="0" smtClean="0"/>
              <a:t>9 	myönteinen: opiskelija yleensä selvittää asiansa hyvissä ajoin, valmistelee ajoittain ja kantaa vastuuta omasta tekemistään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000" dirty="0" smtClean="0"/>
              <a:t>8 	melko myönteinen: opiskelija kantaa vastuuta muistutettaessa, noudattaa määräaikoja, tekee järjestelyjä ja valmisteluja pyydettäessä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000" dirty="0" smtClean="0"/>
              <a:t>7 	jossain määrin kielteinen: opiskelija unohtelee yhteisiä sopimuksia ja määräaikojen noudattamisessa on toivomisen varaa, ei ota vastatakseen 	mistään vapaaehtoisesti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000" dirty="0" smtClean="0"/>
              <a:t>6	kielteinen: opiskelija ei noudata yhteisiä sopimuksia ja määräaikoja, odottaa valmista, ei järjestele, ei kanna vastuuta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000" dirty="0" smtClean="0"/>
              <a:t> </a:t>
            </a:r>
            <a:r>
              <a:rPr lang="fi-FI" sz="1000" b="1" dirty="0" smtClean="0"/>
              <a:t> </a:t>
            </a:r>
            <a:endParaRPr lang="fi-FI" sz="1000" dirty="0"/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000" b="1" dirty="0" smtClean="0"/>
              <a:t>Yhteistyöhalukkuus </a:t>
            </a:r>
            <a:r>
              <a:rPr lang="fi-FI" sz="1000" b="1" dirty="0"/>
              <a:t>ja </a:t>
            </a:r>
            <a:r>
              <a:rPr lang="fi-FI" sz="1000" b="1" dirty="0" smtClean="0"/>
              <a:t>–kyvykkyys</a:t>
            </a:r>
            <a:endParaRPr lang="fi-FI" sz="1000" dirty="0" smtClean="0"/>
          </a:p>
          <a:p>
            <a:pPr marL="292608" lvl="1">
              <a:buNone/>
            </a:pPr>
            <a:r>
              <a:rPr lang="fi-FI" sz="1000" dirty="0" smtClean="0"/>
              <a:t>10		työskentelee mieluiten ryhmässä, suhtautuu myönteisesti muihin, omaa hyvät yhteistyötaidot, kannustaa ja auttaa muita, kantaa vastuuta	myös toisten työskentelystä, edistää harjoitteiden sujumista heikompien osalta</a:t>
            </a:r>
          </a:p>
          <a:p>
            <a:pPr marL="292608" lvl="1">
              <a:buNone/>
            </a:pPr>
            <a:r>
              <a:rPr lang="fi-FI" sz="1000" dirty="0" smtClean="0"/>
              <a:t>9 </a:t>
            </a:r>
            <a:r>
              <a:rPr lang="fi-FI" sz="1000" dirty="0"/>
              <a:t>	</a:t>
            </a:r>
            <a:r>
              <a:rPr lang="fi-FI" sz="1000" dirty="0" smtClean="0"/>
              <a:t>	pystyy </a:t>
            </a:r>
            <a:r>
              <a:rPr lang="fi-FI" sz="1000" dirty="0"/>
              <a:t>useimmiten työskentelemään yhdessä, suhtautuu yleensä myönteisesti muihin, kantaa ajoittain vastuuta myös toisten työskentelystä </a:t>
            </a:r>
            <a:r>
              <a:rPr lang="fi-FI" sz="1000" dirty="0" smtClean="0"/>
              <a:t>	ja </a:t>
            </a:r>
            <a:r>
              <a:rPr lang="fi-FI" sz="1000" dirty="0"/>
              <a:t>edistää harjoitteiden sujumista</a:t>
            </a:r>
          </a:p>
          <a:p>
            <a:pPr marL="292608" lvl="1">
              <a:buNone/>
            </a:pPr>
            <a:r>
              <a:rPr lang="fi-FI" sz="1000" dirty="0"/>
              <a:t>8 	</a:t>
            </a:r>
            <a:r>
              <a:rPr lang="fi-FI" sz="1000" dirty="0" smtClean="0"/>
              <a:t>	valmis </a:t>
            </a:r>
            <a:r>
              <a:rPr lang="fi-FI" sz="1000" dirty="0"/>
              <a:t>työskentelemään ryhmässä näin vaadittaessa ja suhtautuu neutraalisti muihin</a:t>
            </a:r>
          </a:p>
          <a:p>
            <a:pPr marL="292608" lvl="1">
              <a:buNone/>
            </a:pPr>
            <a:r>
              <a:rPr lang="fi-FI" sz="1000" dirty="0"/>
              <a:t>7 	</a:t>
            </a:r>
            <a:r>
              <a:rPr lang="fi-FI" sz="1000" dirty="0" smtClean="0"/>
              <a:t>	työskentelee </a:t>
            </a:r>
            <a:r>
              <a:rPr lang="fi-FI" sz="1000" dirty="0"/>
              <a:t>mieluummin yksin tai valitsemiensa opiskelijoiden kanssa kuin ryhmässä, yhteistyökyvyssä toivomisen varaa</a:t>
            </a:r>
          </a:p>
          <a:p>
            <a:pPr marL="292608" lvl="1">
              <a:buNone/>
            </a:pPr>
            <a:r>
              <a:rPr lang="fi-FI" sz="1000" dirty="0"/>
              <a:t>6	</a:t>
            </a:r>
            <a:r>
              <a:rPr lang="fi-FI" sz="1000" dirty="0" smtClean="0"/>
              <a:t>	työskentelee </a:t>
            </a:r>
            <a:r>
              <a:rPr lang="fi-FI" sz="1000" dirty="0"/>
              <a:t>mieluiten yksin tai kieltäytyy yhteistyöstä, ei pysty yhteistyöhön, suhtautuu kielteisesti yhteiseen toimintaan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000" dirty="0"/>
              <a:t> 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000" dirty="0"/>
              <a:t> </a:t>
            </a:r>
            <a:r>
              <a:rPr lang="fi-FI" sz="1000" b="1" dirty="0"/>
              <a:t>Poissaolojen vaikutus </a:t>
            </a:r>
            <a:r>
              <a:rPr lang="fi-FI" sz="1000" b="1" dirty="0" smtClean="0"/>
              <a:t>arviointiin</a:t>
            </a:r>
            <a:endParaRPr lang="fi-FI" sz="1000" dirty="0"/>
          </a:p>
          <a:p>
            <a:pPr marL="281178" lvl="1" indent="-1714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i-FI" sz="1000" dirty="0"/>
              <a:t>Poissaolot heikentävät arvioinnin mahdollisuutta ja vinouttavat lajinäyttöjen </a:t>
            </a:r>
            <a:r>
              <a:rPr lang="fi-FI" sz="1000" dirty="0" smtClean="0"/>
              <a:t>keskiarvoa. Tämän vuoksi lukuisilla selvitetyilläkin poissaoloilla on laskeva vaikutus. </a:t>
            </a:r>
            <a:endParaRPr lang="fi-FI" sz="1000" dirty="0"/>
          </a:p>
          <a:p>
            <a:pPr marL="281178" lvl="1" indent="-1714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i-FI" sz="1000" u="sng" dirty="0"/>
              <a:t>Yksi selvittämätön poissaolo laskee 1/3 verran kokonaisnumeroa alaspäin </a:t>
            </a:r>
            <a:r>
              <a:rPr lang="fi-FI" sz="1000" dirty="0"/>
              <a:t>(esim. kaksi selvittämätöntä poissaoloa saattaa laskea numeron edeltävään arvosanaan 8 -&gt;  </a:t>
            </a:r>
            <a:r>
              <a:rPr lang="fi-FI" sz="1000" dirty="0" smtClean="0"/>
              <a:t>8 - 0,66 = 7,33 </a:t>
            </a:r>
            <a:r>
              <a:rPr lang="fi-FI" sz="1000" dirty="0"/>
              <a:t>-&gt; </a:t>
            </a:r>
            <a:r>
              <a:rPr lang="fi-FI" sz="1000" dirty="0" smtClean="0"/>
              <a:t>arvosana 7</a:t>
            </a:r>
            <a:r>
              <a:rPr lang="fi-FI" sz="1000" dirty="0"/>
              <a:t>)</a:t>
            </a:r>
          </a:p>
          <a:p>
            <a:pPr marL="281178" lvl="1" indent="-1714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i-FI" sz="1000" dirty="0"/>
              <a:t>Mikäli opiskelija on toistuvasti pois </a:t>
            </a:r>
            <a:r>
              <a:rPr lang="fi-FI" sz="1000" dirty="0" err="1"/>
              <a:t>tietyiltä</a:t>
            </a:r>
            <a:r>
              <a:rPr lang="fi-FI" sz="1000" dirty="0"/>
              <a:t> esim. yksilölajien tunneilta, </a:t>
            </a:r>
            <a:r>
              <a:rPr lang="fi-FI" sz="1000" dirty="0" err="1"/>
              <a:t>poissaoltujen</a:t>
            </a:r>
            <a:r>
              <a:rPr lang="fi-FI" sz="1000" dirty="0"/>
              <a:t> </a:t>
            </a:r>
            <a:r>
              <a:rPr lang="fi-FI" sz="1000" dirty="0" smtClean="0"/>
              <a:t>tuntien lajinumeroksi </a:t>
            </a:r>
            <a:r>
              <a:rPr lang="fi-FI" sz="1000" dirty="0"/>
              <a:t>tulee 4, mikä laskee lajinäyttöjen keskiarvoa.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fi-FI" sz="1000" dirty="0"/>
          </a:p>
          <a:p>
            <a:pPr marL="0" ea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fi-FI" sz="1000" dirty="0" smtClean="0"/>
          </a:p>
        </p:txBody>
      </p:sp>
    </p:spTree>
    <p:extLst>
      <p:ext uri="{BB962C8B-B14F-4D97-AF65-F5344CB8AC3E}">
        <p14:creationId xmlns:p14="http://schemas.microsoft.com/office/powerpoint/2010/main" val="1381751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4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4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4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45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45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45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45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945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45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459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9459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459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459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smtClean="0">
                <a:ea typeface="+mj-ea"/>
              </a:rPr>
              <a:t>Liikuntakurssin numero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fi-FI" sz="2000" dirty="0" smtClean="0">
                <a:ea typeface="+mn-ea"/>
              </a:rPr>
              <a:t>Liikuntakurssin numeroksi tulee lajitaitojen ja tuntitoiminnan numeeristen arviointien keskiarvo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fi-FI" sz="2000" dirty="0" smtClean="0">
                <a:ea typeface="+mn-ea"/>
              </a:rPr>
              <a:t>Keskiarvo pyöristetään lähimpään kokonaislukuun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fi-FI" sz="2000" dirty="0" smtClean="0">
                <a:ea typeface="+mn-ea"/>
              </a:rPr>
              <a:t>Esimerkki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n"/>
              <a:defRPr/>
            </a:pPr>
            <a:endParaRPr lang="fi-FI" sz="2000" dirty="0" smtClean="0">
              <a:ea typeface="+mn-ea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n"/>
              <a:defRPr/>
            </a:pPr>
            <a:endParaRPr lang="fi-FI" sz="2000" dirty="0" smtClean="0">
              <a:ea typeface="+mn-ea"/>
            </a:endParaRPr>
          </a:p>
        </p:txBody>
      </p:sp>
      <p:graphicFrame>
        <p:nvGraphicFramePr>
          <p:cNvPr id="33" name="Taulukko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0496615"/>
              </p:ext>
            </p:extLst>
          </p:nvPr>
        </p:nvGraphicFramePr>
        <p:xfrm>
          <a:off x="571500" y="3786188"/>
          <a:ext cx="6400800" cy="1479552"/>
        </p:xfrm>
        <a:graphic>
          <a:graphicData uri="http://schemas.openxmlformats.org/drawingml/2006/table">
            <a:tbl>
              <a:tblPr/>
              <a:tblGrid>
                <a:gridCol w="1600200"/>
                <a:gridCol w="1600200"/>
                <a:gridCol w="1600200"/>
                <a:gridCol w="1600200"/>
              </a:tblGrid>
              <a:tr h="3698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endParaRPr kumimoji="0" lang="fi-FI" altLang="fi-FI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Lajitaidot (66,66%)</a:t>
                      </a:r>
                      <a:endParaRPr kumimoji="0" lang="fi-FI" altLang="fi-FI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Tuntitoiminta (33,33%)</a:t>
                      </a:r>
                      <a:endParaRPr kumimoji="0" lang="fi-FI" altLang="fi-FI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numero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98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opiskelija 1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7,2</a:t>
                      </a:r>
                      <a:endParaRPr kumimoji="0" lang="fi-FI" altLang="fi-FI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162A4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(</a:t>
                      </a:r>
                      <a:r>
                        <a:rPr kumimoji="0" lang="fi-FI" altLang="fi-FI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7,5)       </a:t>
                      </a:r>
                      <a:r>
                        <a:rPr kumimoji="0" lang="fi-FI" altLang="fi-FI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8</a:t>
                      </a:r>
                      <a:endParaRPr kumimoji="0" lang="fi-FI" altLang="fi-FI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162A4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</a:tr>
              <a:tr h="3698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opiskelija 2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9,2</a:t>
                      </a:r>
                      <a:endParaRPr kumimoji="0" lang="fi-FI" altLang="fi-FI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162A4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(</a:t>
                      </a:r>
                      <a:r>
                        <a:rPr kumimoji="0" lang="fi-FI" altLang="fi-FI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9,5)        10</a:t>
                      </a:r>
                      <a:endParaRPr kumimoji="0" lang="fi-FI" altLang="fi-FI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162A4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</a:tr>
              <a:tr h="3698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opiskelija 3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7,4</a:t>
                      </a:r>
                      <a:endParaRPr kumimoji="0" lang="fi-FI" altLang="fi-FI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162A4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9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(7,9)       8</a:t>
                      </a:r>
                      <a:endParaRPr kumimoji="0" lang="fi-FI" altLang="fi-FI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162A40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8777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8229600" cy="10525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i-FI" altLang="fi-FI" dirty="0">
                <a:effectLst/>
              </a:rPr>
              <a:t>Liikuntakurssien poissaoloista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00126"/>
            <a:ext cx="8229600" cy="5329237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b="1" dirty="0">
                <a:effectLst/>
              </a:rPr>
              <a:t>Liikuntakurssien arviointi pohjautuu jatkuvaan näyttöön liikuntatunneilla.</a:t>
            </a:r>
            <a:r>
              <a:rPr lang="fi-FI" altLang="fi-FI" sz="1700" dirty="0">
                <a:effectLst/>
              </a:rPr>
              <a:t> Mikäli opiskelija on useasti poissa liikuntatunneilta, ei opettaja voi arvioida opiskelijan osaamista poissaolotuntien aikana läpikäydyissä asioissa. Liikuntakurssien arviointi edellyttää aktiivista osallistumista liikuntatunneille. Lajit vaihtuvat liikuntatunneittain.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b="1" dirty="0">
                <a:effectLst/>
              </a:rPr>
              <a:t>Kaikki poissaolot tulee selvittää </a:t>
            </a:r>
            <a:r>
              <a:rPr lang="fi-FI" altLang="fi-FI" sz="1700" dirty="0">
                <a:effectLst/>
              </a:rPr>
              <a:t>toimittamalla opettajalle kirjallinen lääkärin / terveydenhoitajan / vanhempien allekirjoittama poissaolotodistus. Poissaolotodistus tulee esittää </a:t>
            </a:r>
            <a:r>
              <a:rPr lang="fi-FI" altLang="fi-FI" sz="1700" b="1" dirty="0">
                <a:effectLst/>
              </a:rPr>
              <a:t>heti seuraavalla tunnilla</a:t>
            </a:r>
            <a:r>
              <a:rPr lang="fi-FI" altLang="fi-FI" sz="1700" dirty="0">
                <a:effectLst/>
              </a:rPr>
              <a:t> poissaolon jälkeen. Älä jätä selvityksiä roikkumaan. Kurssin päätyttyä selvityksiä ei enää huomioida. </a:t>
            </a:r>
            <a:r>
              <a:rPr lang="fi-FI" altLang="fi-FI" sz="1700" b="1" dirty="0">
                <a:effectLst/>
              </a:rPr>
              <a:t>Selvittämättömät poissaolot vaikuttavat armottomasti </a:t>
            </a:r>
            <a:r>
              <a:rPr lang="fi-FI" altLang="fi-FI" sz="1700" b="1" dirty="0" smtClean="0">
                <a:effectLst/>
              </a:rPr>
              <a:t>kurssinumeroon</a:t>
            </a:r>
            <a:r>
              <a:rPr lang="fi-FI" altLang="fi-FI" sz="1700" dirty="0" smtClean="0">
                <a:effectLst/>
              </a:rPr>
              <a:t> (1 selvittämätön -&gt; -1/3 kokonaisnumerosta alaspäin; 2 selvittämätöntä -&gt; 2/3 kokonaisnumerosta alaspäin</a:t>
            </a:r>
            <a:r>
              <a:rPr lang="is-IS" altLang="fi-FI" sz="1700" dirty="0" smtClean="0">
                <a:effectLst/>
              </a:rPr>
              <a:t>…</a:t>
            </a:r>
            <a:r>
              <a:rPr lang="fi-FI" altLang="fi-FI" sz="1700" dirty="0" smtClean="0">
                <a:effectLst/>
              </a:rPr>
              <a:t>) </a:t>
            </a:r>
            <a:r>
              <a:rPr lang="fi-FI" altLang="fi-FI" sz="1700" dirty="0">
                <a:effectLst/>
              </a:rPr>
              <a:t>ja johtavat kurssilta poistamiseen. 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dirty="0">
                <a:effectLst/>
              </a:rPr>
              <a:t>Mikäli poissaoloja kertyy enemmän kuin </a:t>
            </a:r>
            <a:r>
              <a:rPr lang="fi-FI" altLang="fi-FI" sz="1700" b="1" dirty="0">
                <a:effectLst/>
              </a:rPr>
              <a:t>kolme 75 minuutin oppituntia</a:t>
            </a:r>
            <a:r>
              <a:rPr lang="fi-FI" altLang="fi-FI" sz="1700" dirty="0">
                <a:effectLst/>
              </a:rPr>
              <a:t>, opiskelija on velvollinen korvaamaan neljännen poissaolonsa. </a:t>
            </a:r>
            <a:r>
              <a:rPr lang="fi-FI" altLang="fi-FI" sz="1700" b="1" u="sng" dirty="0">
                <a:effectLst/>
              </a:rPr>
              <a:t>Viides poissaolo johtaa automaattisesti kurssin päättymiseen</a:t>
            </a:r>
            <a:r>
              <a:rPr lang="fi-FI" altLang="fi-FI" sz="1700" u="sng" dirty="0">
                <a:effectLst/>
              </a:rPr>
              <a:t>. </a:t>
            </a:r>
            <a:endParaRPr lang="fi-FI" altLang="fi-FI" sz="1700" dirty="0">
              <a:effectLst/>
            </a:endParaRP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b="1" dirty="0">
                <a:effectLst/>
              </a:rPr>
              <a:t>Poissaolon korvaaminen</a:t>
            </a:r>
            <a:r>
              <a:rPr lang="fi-FI" altLang="fi-FI" sz="1700" dirty="0">
                <a:effectLst/>
              </a:rPr>
              <a:t> tapahtuu osallistumalla koeviikolla järjestettävään korvauskertaan.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dirty="0">
                <a:effectLst/>
              </a:rPr>
              <a:t>Mikäli opiskelija on poissa </a:t>
            </a:r>
            <a:r>
              <a:rPr lang="fi-FI" altLang="fi-FI" sz="1700" b="1" dirty="0">
                <a:effectLst/>
              </a:rPr>
              <a:t>testitunnilta</a:t>
            </a:r>
            <a:r>
              <a:rPr lang="fi-FI" altLang="fi-FI" sz="1700" dirty="0">
                <a:effectLst/>
              </a:rPr>
              <a:t>, on hänen korvattava testitunti koeviikolla järjestettävässä uusintatestissä kurssiarvioinnin saamiseksi. Mikäli testitunti jää kokonaan suorittamatta, </a:t>
            </a:r>
            <a:r>
              <a:rPr lang="fi-FI" altLang="fi-FI" sz="1700" dirty="0" smtClean="0"/>
              <a:t>testi</a:t>
            </a:r>
            <a:r>
              <a:rPr lang="fi-FI" altLang="fi-FI" sz="1700" dirty="0" smtClean="0">
                <a:effectLst/>
              </a:rPr>
              <a:t>arvioksi </a:t>
            </a:r>
            <a:r>
              <a:rPr lang="fi-FI" altLang="fi-FI" sz="1700" dirty="0">
                <a:effectLst/>
              </a:rPr>
              <a:t>tulee nelonen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dirty="0">
                <a:effectLst/>
              </a:rPr>
              <a:t>Kaikki kurssiin kuuluvat suoritukset on hoidettava kuntoon ennen jakson päättymistä. Jakson päätyttyä puuttuvat suoritukset näkyvät kurssiarvioinnissa arvosanaa alentavasti tai johtavat kurssin arvostelematta jättämiseen. </a:t>
            </a:r>
            <a:r>
              <a:rPr lang="fi-FI" altLang="fi-FI" sz="1700" b="1" dirty="0">
                <a:effectLst/>
              </a:rPr>
              <a:t>Jakson päätyttyä suoritukset nollautuvat</a:t>
            </a:r>
            <a:r>
              <a:rPr lang="fi-FI" altLang="fi-FI" sz="1700" dirty="0">
                <a:effectLst/>
              </a:rPr>
              <a:t> ja opiskelija joutuu käymään koko kurssin uudestaan arvosanan saamiseksi.</a:t>
            </a:r>
          </a:p>
        </p:txBody>
      </p:sp>
    </p:spTree>
    <p:extLst>
      <p:ext uri="{BB962C8B-B14F-4D97-AF65-F5344CB8AC3E}">
        <p14:creationId xmlns:p14="http://schemas.microsoft.com/office/powerpoint/2010/main" val="1370082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nimBg="1"/>
    </p:bldLst>
  </p:timing>
</p:sld>
</file>

<file path=ppt/theme/theme1.xml><?xml version="1.0" encoding="utf-8"?>
<a:theme xmlns:a="http://schemas.openxmlformats.org/drawingml/2006/main" name="Retro">
  <a:themeElements>
    <a:clrScheme name="Retro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90</TotalTime>
  <Words>419</Words>
  <Application>Microsoft Office PowerPoint</Application>
  <PresentationFormat>Näytössä katseltava diaesitys (4:3)</PresentationFormat>
  <Paragraphs>139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Retro</vt:lpstr>
      <vt:lpstr>LI1  Energiaa liikunnasta  Kurssin arviointi</vt:lpstr>
      <vt:lpstr>LI1 – Energiaa liikunnasta -kurssin numeerinen arviointi koostuu kahdesta osa-alueesta </vt:lpstr>
      <vt:lpstr>Lajitaidot</vt:lpstr>
      <vt:lpstr>PowerPoint-esitys</vt:lpstr>
      <vt:lpstr>Tuntitoiminta: liikunta-aktiivisuus,   -asenne ja yhteistyötaidot</vt:lpstr>
      <vt:lpstr>PowerPoint-esitys</vt:lpstr>
      <vt:lpstr>Liikuntakurssin numero</vt:lpstr>
      <vt:lpstr>Liikuntakurssien poissaoloista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LI1  Energiaa liikunnasta  Kurssin arviointi</dc:title>
  <dc:creator>Jani-Petteri Renko</dc:creator>
  <cp:lastModifiedBy>Katja Harjunen</cp:lastModifiedBy>
  <cp:revision>25</cp:revision>
  <cp:lastPrinted>2017-11-16T06:16:53Z</cp:lastPrinted>
  <dcterms:created xsi:type="dcterms:W3CDTF">2015-11-14T16:36:06Z</dcterms:created>
  <dcterms:modified xsi:type="dcterms:W3CDTF">2018-10-03T09:39:00Z</dcterms:modified>
</cp:coreProperties>
</file>