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85" r:id="rId4"/>
    <p:sldId id="286" r:id="rId5"/>
    <p:sldId id="289" r:id="rId6"/>
    <p:sldId id="287" r:id="rId7"/>
    <p:sldId id="288" r:id="rId8"/>
    <p:sldId id="290" r:id="rId9"/>
    <p:sldId id="273" r:id="rId10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07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20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7.9.2023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7.9.2023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7.9.2023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7.9.2023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7.9.2023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7.9.2023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7.9.2023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7.9.2023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7.9.2023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7.9.2023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7.9.2023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7.9.2023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TOK ESSAY INSTRUCTIONS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TOK LAJM / AUEA / HOLZ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TOK </a:t>
            </a:r>
            <a:r>
              <a:rPr lang="fi-FI" dirty="0" err="1"/>
              <a:t>essay</a:t>
            </a:r>
            <a:r>
              <a:rPr lang="fi-FI" dirty="0"/>
              <a:t> in a </a:t>
            </a:r>
            <a:r>
              <a:rPr lang="fi-FI" dirty="0" err="1"/>
              <a:t>nutshell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743450"/>
          </a:xfrm>
        </p:spPr>
        <p:txBody>
          <a:bodyPr>
            <a:normAutofit/>
          </a:bodyPr>
          <a:lstStyle/>
          <a:p>
            <a:r>
              <a:rPr lang="en-GB" i="1" dirty="0"/>
              <a:t>Individual essay </a:t>
            </a:r>
            <a:r>
              <a:rPr lang="en-GB" dirty="0"/>
              <a:t>on a prescribed title from a list of six titles</a:t>
            </a:r>
          </a:p>
          <a:p>
            <a:r>
              <a:rPr lang="en-GB" dirty="0"/>
              <a:t>Maximum length of the essay is 1600 words</a:t>
            </a:r>
          </a:p>
          <a:p>
            <a:r>
              <a:rPr lang="en-GB" dirty="0"/>
              <a:t>Planning and progress form (TK/PPF) for each student (</a:t>
            </a:r>
            <a:r>
              <a:rPr lang="en-GB" dirty="0" err="1"/>
              <a:t>ManageBac</a:t>
            </a:r>
            <a:r>
              <a:rPr lang="en-GB" dirty="0"/>
              <a:t>)</a:t>
            </a:r>
          </a:p>
          <a:p>
            <a:r>
              <a:rPr lang="en-GB" i="1" dirty="0"/>
              <a:t>Externally </a:t>
            </a:r>
            <a:r>
              <a:rPr lang="en-GB" dirty="0"/>
              <a:t>assessed by the IBO</a:t>
            </a:r>
          </a:p>
        </p:txBody>
      </p:sp>
      <p:pic>
        <p:nvPicPr>
          <p:cNvPr id="5" name="Sisällön paikkamerkki 4" descr="TOK-Essay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4109" b="-34109"/>
          <a:stretch>
            <a:fillRect/>
          </a:stretch>
        </p:blipFill>
        <p:spPr>
          <a:xfrm>
            <a:off x="4648200" y="1417638"/>
            <a:ext cx="4038600" cy="4525963"/>
          </a:xfrm>
        </p:spPr>
      </p:pic>
    </p:spTree>
    <p:extLst>
      <p:ext uri="{BB962C8B-B14F-4D97-AF65-F5344CB8AC3E}">
        <p14:creationId xmlns:p14="http://schemas.microsoft.com/office/powerpoint/2010/main" val="241476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C7FA30-71E0-4E4B-AE2E-A4514B97B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TOK </a:t>
            </a:r>
            <a:r>
              <a:rPr lang="fi-FI" dirty="0" err="1"/>
              <a:t>essay</a:t>
            </a:r>
            <a:r>
              <a:rPr lang="fi-FI" dirty="0"/>
              <a:t> </a:t>
            </a:r>
            <a:r>
              <a:rPr lang="fi-FI" dirty="0" err="1"/>
              <a:t>prescribed</a:t>
            </a:r>
            <a:r>
              <a:rPr lang="fi-FI" dirty="0"/>
              <a:t> </a:t>
            </a:r>
            <a:r>
              <a:rPr lang="fi-FI" dirty="0" err="1"/>
              <a:t>titles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A724C30-D0B2-8F40-AE12-D71F426A99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Titles take the form of knowledge questions that are focused on the areas of knowledge</a:t>
            </a:r>
          </a:p>
          <a:p>
            <a:endParaRPr lang="en-GB" dirty="0"/>
          </a:p>
          <a:p>
            <a:r>
              <a:rPr lang="en-GB" dirty="0"/>
              <a:t>The chosen title must be used exactly as given; it must not be altered in any way</a:t>
            </a:r>
          </a:p>
        </p:txBody>
      </p:sp>
      <p:pic>
        <p:nvPicPr>
          <p:cNvPr id="5" name="Sisällön paikkamerkki 5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49DE070-747E-4E48-A3CB-D08B7DC5768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727325"/>
            <a:ext cx="4038600" cy="2271712"/>
          </a:xfrm>
        </p:spPr>
      </p:pic>
    </p:spTree>
    <p:extLst>
      <p:ext uri="{BB962C8B-B14F-4D97-AF65-F5344CB8AC3E}">
        <p14:creationId xmlns:p14="http://schemas.microsoft.com/office/powerpoint/2010/main" val="224025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FDD243-B900-6542-BF7F-22C846D91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nature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TOK </a:t>
            </a:r>
            <a:r>
              <a:rPr lang="fi-FI" dirty="0" err="1"/>
              <a:t>essay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3AD4B3-A215-7D41-8191-39B80D3F40D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TOK essay is not primarily a research paper, but it is expected that specific sources will be used, and these must be acknowledged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7FDE50EF-2C96-0742-AD56-DE9299A3E32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47129" y="1833336"/>
            <a:ext cx="3191328" cy="3191328"/>
          </a:xfrm>
        </p:spPr>
      </p:pic>
    </p:spTree>
    <p:extLst>
      <p:ext uri="{BB962C8B-B14F-4D97-AF65-F5344CB8AC3E}">
        <p14:creationId xmlns:p14="http://schemas.microsoft.com/office/powerpoint/2010/main" val="358074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A0A2740-432D-8448-8FE9-F9C3CAE75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nature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TOK </a:t>
            </a:r>
            <a:r>
              <a:rPr lang="fi-FI" dirty="0" err="1"/>
              <a:t>essay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87F07F2-D2E1-B649-8A5F-3AFDB22572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2" cy="4525963"/>
          </a:xfrm>
        </p:spPr>
        <p:txBody>
          <a:bodyPr/>
          <a:lstStyle/>
          <a:p>
            <a:r>
              <a:rPr lang="en-GB" dirty="0"/>
              <a:t>Think of your TOK essay as a massive argument that resolves into something</a:t>
            </a:r>
          </a:p>
          <a:p>
            <a:r>
              <a:rPr lang="en-GB" dirty="0"/>
              <a:t>TOK essay is </a:t>
            </a:r>
            <a:r>
              <a:rPr lang="en-GB" i="1" dirty="0"/>
              <a:t>comparative</a:t>
            </a:r>
            <a:r>
              <a:rPr lang="en-GB" dirty="0"/>
              <a:t> in nature</a:t>
            </a:r>
          </a:p>
          <a:p>
            <a:pPr lvl="1"/>
            <a:r>
              <a:rPr lang="en-GB" dirty="0"/>
              <a:t>Compare AOKs according to the PT using the </a:t>
            </a:r>
            <a:r>
              <a:rPr lang="en-GB" b="1" dirty="0"/>
              <a:t>knowledge framework </a:t>
            </a:r>
            <a:r>
              <a:rPr lang="en-GB" dirty="0"/>
              <a:t>and the </a:t>
            </a:r>
            <a:r>
              <a:rPr lang="en-GB" b="1" dirty="0"/>
              <a:t>12 core concepts</a:t>
            </a:r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64332A46-F340-474F-990E-CB5CAE44A33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2" y="2281398"/>
            <a:ext cx="4038598" cy="3163568"/>
          </a:xfrm>
        </p:spPr>
      </p:pic>
    </p:spTree>
    <p:extLst>
      <p:ext uri="{BB962C8B-B14F-4D97-AF65-F5344CB8AC3E}">
        <p14:creationId xmlns:p14="http://schemas.microsoft.com/office/powerpoint/2010/main" val="11921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C97AC7-1BFB-714D-9632-92D71874A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/>
              <a:t>Formal</a:t>
            </a:r>
            <a:r>
              <a:rPr lang="fi-FI" dirty="0"/>
              <a:t> </a:t>
            </a:r>
            <a:r>
              <a:rPr lang="fi-FI" dirty="0" err="1"/>
              <a:t>requirements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TOK </a:t>
            </a:r>
            <a:r>
              <a:rPr lang="fi-FI" dirty="0" err="1"/>
              <a:t>essay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CF0BC04-86CB-464A-A5C6-E04F4FA1FF5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TOK essay must be written in </a:t>
            </a:r>
            <a:r>
              <a:rPr lang="en-GB" i="1" dirty="0"/>
              <a:t>standard 12 size</a:t>
            </a:r>
            <a:r>
              <a:rPr lang="en-GB" dirty="0"/>
              <a:t> and </a:t>
            </a:r>
            <a:r>
              <a:rPr lang="en-GB" i="1" dirty="0"/>
              <a:t>double spaced</a:t>
            </a:r>
          </a:p>
          <a:p>
            <a:endParaRPr lang="en-GB" i="1" dirty="0"/>
          </a:p>
          <a:p>
            <a:r>
              <a:rPr lang="en-GB" dirty="0"/>
              <a:t>No personal data (no names nor candidate codes) in the essay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A3FD231-9057-8848-BAA0-00BDF95C497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If an essay exceeds the limit, the examiners stop reading after 1600 words and base their assessment on the first 1600 words</a:t>
            </a:r>
          </a:p>
        </p:txBody>
      </p:sp>
    </p:spTree>
    <p:extLst>
      <p:ext uri="{BB962C8B-B14F-4D97-AF65-F5344CB8AC3E}">
        <p14:creationId xmlns:p14="http://schemas.microsoft.com/office/powerpoint/2010/main" val="321601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A9F42BD-DCBA-784A-8027-BD49494AD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/>
              <a:t>Formal</a:t>
            </a:r>
            <a:r>
              <a:rPr lang="fi-FI" dirty="0"/>
              <a:t> </a:t>
            </a:r>
            <a:r>
              <a:rPr lang="fi-FI" dirty="0" err="1"/>
              <a:t>requirements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TOK </a:t>
            </a:r>
            <a:r>
              <a:rPr lang="fi-FI" dirty="0" err="1"/>
              <a:t>essay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5A7C631-557C-D44C-892D-F03E7CE88DB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Choose one referencing system (footnotes, Chicago, APA etc.) and use that consistently throughout the essay</a:t>
            </a:r>
          </a:p>
        </p:txBody>
      </p:sp>
      <p:pic>
        <p:nvPicPr>
          <p:cNvPr id="6" name="Sisällön paikkamerkki 5" descr="Kuva, joka sisältää kohteen teksti, ulko&#10;&#10;Kuvaus luotu automaattisesti">
            <a:extLst>
              <a:ext uri="{FF2B5EF4-FFF2-40B4-BE49-F238E27FC236}">
                <a16:creationId xmlns:a16="http://schemas.microsoft.com/office/drawing/2014/main" id="{E53B4E0D-CB11-9044-89C7-DC6B0B41AB4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50971" y="1597591"/>
            <a:ext cx="3233058" cy="4531180"/>
          </a:xfrm>
        </p:spPr>
      </p:pic>
    </p:spTree>
    <p:extLst>
      <p:ext uri="{BB962C8B-B14F-4D97-AF65-F5344CB8AC3E}">
        <p14:creationId xmlns:p14="http://schemas.microsoft.com/office/powerpoint/2010/main" val="158255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ECE6E1-8124-5E4C-924B-CABFDA905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1255B0-7B1C-7B45-BD5F-31E4DA0673C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Teachers will divide you into six groups</a:t>
            </a:r>
          </a:p>
          <a:p>
            <a:endParaRPr lang="en-GB" dirty="0"/>
          </a:p>
          <a:p>
            <a:r>
              <a:rPr lang="en-GB" dirty="0"/>
              <a:t>The six groups will revolve around each prescribed title 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C6E374E-F639-494A-BCA8-F042FB0F39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34211"/>
            <a:ext cx="4038600" cy="4525963"/>
          </a:xfrm>
        </p:spPr>
        <p:txBody>
          <a:bodyPr>
            <a:normAutofit/>
          </a:bodyPr>
          <a:lstStyle/>
          <a:p>
            <a:r>
              <a:rPr lang="en-GB" dirty="0"/>
              <a:t>You may use, e.g., the following questions: </a:t>
            </a:r>
          </a:p>
          <a:p>
            <a:pPr lvl="1"/>
            <a:r>
              <a:rPr lang="en-GB" dirty="0"/>
              <a:t>What is the title about?</a:t>
            </a:r>
          </a:p>
          <a:p>
            <a:pPr lvl="1"/>
            <a:r>
              <a:rPr lang="en-GB" dirty="0"/>
              <a:t>What </a:t>
            </a:r>
            <a:r>
              <a:rPr lang="en-GB" b="1" dirty="0"/>
              <a:t>core concepts of TOK</a:t>
            </a:r>
            <a:r>
              <a:rPr lang="en-GB" dirty="0"/>
              <a:t> could you use with the title?</a:t>
            </a:r>
          </a:p>
          <a:p>
            <a:pPr lvl="1"/>
            <a:r>
              <a:rPr lang="en-GB" dirty="0"/>
              <a:t>What kind of real-life examples could you associate with the title?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3A7BAE45-23B7-BB46-9DAD-CDE151A19307}"/>
              </a:ext>
            </a:extLst>
          </p:cNvPr>
          <p:cNvSpPr txBox="1"/>
          <p:nvPr/>
        </p:nvSpPr>
        <p:spPr>
          <a:xfrm>
            <a:off x="4495800" y="5105390"/>
            <a:ext cx="4221925" cy="120032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This group work will form the </a:t>
            </a:r>
            <a:br>
              <a:rPr lang="en-GB" sz="2400" b="1" dirty="0"/>
            </a:br>
            <a:r>
              <a:rPr lang="en-GB" sz="2400" b="1" dirty="0"/>
              <a:t>basis of your first interaction in </a:t>
            </a:r>
            <a:br>
              <a:rPr lang="en-GB" sz="2400" b="1" dirty="0"/>
            </a:br>
            <a:r>
              <a:rPr lang="en-GB" sz="2400" b="1" dirty="0"/>
              <a:t>Planning and Progress Form</a:t>
            </a:r>
          </a:p>
        </p:txBody>
      </p:sp>
    </p:spTree>
    <p:extLst>
      <p:ext uri="{BB962C8B-B14F-4D97-AF65-F5344CB8AC3E}">
        <p14:creationId xmlns:p14="http://schemas.microsoft.com/office/powerpoint/2010/main" val="377046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Sources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 err="1"/>
              <a:t>The</a:t>
            </a:r>
            <a:r>
              <a:rPr lang="fi-FI" dirty="0"/>
              <a:t> TOK </a:t>
            </a:r>
            <a:r>
              <a:rPr lang="fi-FI" dirty="0" err="1"/>
              <a:t>essay</a:t>
            </a:r>
            <a:r>
              <a:rPr lang="fi-FI" dirty="0"/>
              <a:t> 1 &lt;http://ibmeme10.blogspot.fi/2014/09/how-to-write-tok-essay.html&gt; Accessed 7th of September 2015.</a:t>
            </a:r>
          </a:p>
          <a:p>
            <a:r>
              <a:rPr lang="fi-FI" dirty="0" err="1"/>
              <a:t>The</a:t>
            </a:r>
            <a:r>
              <a:rPr lang="fi-FI" dirty="0"/>
              <a:t> TOK </a:t>
            </a:r>
            <a:r>
              <a:rPr lang="fi-FI" dirty="0" err="1"/>
              <a:t>essay</a:t>
            </a:r>
            <a:r>
              <a:rPr lang="fi-FI" dirty="0"/>
              <a:t> 2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theoryofknowledge.net</a:t>
            </a:r>
            <a:r>
              <a:rPr lang="fi-FI" dirty="0"/>
              <a:t>/</a:t>
            </a:r>
            <a:r>
              <a:rPr lang="fi-FI" dirty="0" err="1"/>
              <a:t>tok-essay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23rd of October 2020.</a:t>
            </a:r>
          </a:p>
          <a:p>
            <a:r>
              <a:rPr lang="fi-FI" dirty="0" err="1"/>
              <a:t>Credibe</a:t>
            </a:r>
            <a:r>
              <a:rPr lang="fi-FI" dirty="0"/>
              <a:t> </a:t>
            </a:r>
            <a:r>
              <a:rPr lang="fi-FI" dirty="0" err="1"/>
              <a:t>sources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paperpile.com</a:t>
            </a:r>
            <a:r>
              <a:rPr lang="fi-FI" dirty="0"/>
              <a:t>/g/</a:t>
            </a:r>
            <a:r>
              <a:rPr lang="fi-FI" dirty="0" err="1"/>
              <a:t>find-credible-sources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3rd of </a:t>
            </a:r>
            <a:r>
              <a:rPr lang="fi-FI" dirty="0" err="1"/>
              <a:t>September</a:t>
            </a:r>
            <a:r>
              <a:rPr lang="fi-FI" dirty="0"/>
              <a:t> 2021.</a:t>
            </a:r>
          </a:p>
          <a:p>
            <a:r>
              <a:rPr lang="fi-FI" dirty="0" err="1"/>
              <a:t>Cartoon</a:t>
            </a:r>
            <a:r>
              <a:rPr lang="fi-FI" dirty="0"/>
              <a:t> </a:t>
            </a:r>
            <a:r>
              <a:rPr lang="fi-FI" dirty="0" err="1"/>
              <a:t>characters</a:t>
            </a:r>
            <a:r>
              <a:rPr lang="fi-FI" dirty="0"/>
              <a:t> </a:t>
            </a:r>
            <a:r>
              <a:rPr lang="fi-FI" dirty="0" err="1"/>
              <a:t>arguing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essayhave.com</a:t>
            </a:r>
            <a:r>
              <a:rPr lang="fi-FI" dirty="0"/>
              <a:t>/</a:t>
            </a:r>
            <a:r>
              <a:rPr lang="fi-FI" dirty="0" err="1"/>
              <a:t>blog</a:t>
            </a:r>
            <a:r>
              <a:rPr lang="fi-FI" dirty="0"/>
              <a:t>/</a:t>
            </a:r>
            <a:r>
              <a:rPr lang="fi-FI" dirty="0" err="1"/>
              <a:t>writing</a:t>
            </a:r>
            <a:r>
              <a:rPr lang="fi-FI" dirty="0"/>
              <a:t>-an-</a:t>
            </a:r>
            <a:r>
              <a:rPr lang="fi-FI" dirty="0" err="1"/>
              <a:t>argumentative</a:t>
            </a:r>
            <a:r>
              <a:rPr lang="fi-FI" dirty="0"/>
              <a:t>-</a:t>
            </a:r>
            <a:r>
              <a:rPr lang="fi-FI" dirty="0" err="1"/>
              <a:t>essay-secret-techniques-uncovered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7th of </a:t>
            </a:r>
            <a:r>
              <a:rPr lang="fi-FI" dirty="0" err="1"/>
              <a:t>April</a:t>
            </a:r>
            <a:r>
              <a:rPr lang="fi-FI" dirty="0"/>
              <a:t> 2016.</a:t>
            </a:r>
          </a:p>
          <a:p>
            <a:r>
              <a:rPr lang="fi-FI" dirty="0" err="1"/>
              <a:t>Keep</a:t>
            </a:r>
            <a:r>
              <a:rPr lang="fi-FI" dirty="0"/>
              <a:t> </a:t>
            </a:r>
            <a:r>
              <a:rPr lang="fi-FI" dirty="0" err="1"/>
              <a:t>calm</a:t>
            </a:r>
            <a:r>
              <a:rPr lang="fi-FI" dirty="0"/>
              <a:t> and </a:t>
            </a:r>
            <a:r>
              <a:rPr lang="fi-FI" dirty="0" err="1"/>
              <a:t>cite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sources</a:t>
            </a:r>
            <a:r>
              <a:rPr lang="fi-FI" dirty="0"/>
              <a:t> &lt;http://</a:t>
            </a:r>
            <a:r>
              <a:rPr lang="fi-FI" dirty="0" err="1"/>
              <a:t>wallintermediatelibrary.blogspot.com</a:t>
            </a:r>
            <a:r>
              <a:rPr lang="fi-FI" dirty="0"/>
              <a:t>/p/</a:t>
            </a:r>
            <a:r>
              <a:rPr lang="fi-FI" dirty="0" err="1"/>
              <a:t>citing-sources.html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3rd of </a:t>
            </a:r>
            <a:r>
              <a:rPr lang="fi-FI" dirty="0" err="1"/>
              <a:t>September</a:t>
            </a:r>
            <a:r>
              <a:rPr lang="fi-FI" dirty="0"/>
              <a:t> 2021.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017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</TotalTime>
  <Words>430</Words>
  <Application>Microsoft Macintosh PowerPoint</Application>
  <PresentationFormat>Näytössä katseltava diaesitys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Office-teema</vt:lpstr>
      <vt:lpstr>TOK ESSAY INSTRUCTIONS</vt:lpstr>
      <vt:lpstr>TOK essay in a nutshell</vt:lpstr>
      <vt:lpstr>TOK essay prescribed titles</vt:lpstr>
      <vt:lpstr>The nature of the TOK essay</vt:lpstr>
      <vt:lpstr>The nature of the TOK essay</vt:lpstr>
      <vt:lpstr>Formal requirements of the TOK essay</vt:lpstr>
      <vt:lpstr>Formal requirements of the TOK essay</vt:lpstr>
      <vt:lpstr>TASK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101</cp:revision>
  <dcterms:created xsi:type="dcterms:W3CDTF">2016-01-27T06:20:57Z</dcterms:created>
  <dcterms:modified xsi:type="dcterms:W3CDTF">2023-09-07T14:15:44Z</dcterms:modified>
</cp:coreProperties>
</file>