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8" r:id="rId1"/>
  </p:sldMasterIdLst>
  <p:notesMasterIdLst>
    <p:notesMasterId r:id="rId4"/>
  </p:notesMasterIdLst>
  <p:sldIdLst>
    <p:sldId id="256" r:id="rId2"/>
    <p:sldId id="258" r:id="rId3"/>
  </p:sldIdLst>
  <p:sldSz cx="9144000" cy="5143500" type="screen16x9"/>
  <p:notesSz cx="6794500" cy="9931400"/>
  <p:embeddedFontLst>
    <p:embeddedFont>
      <p:font typeface="Merriweather Sans" pitchFamily="2" charset="0"/>
      <p:regular r:id="rId5"/>
      <p:bold r:id="rId6"/>
      <p:italic r:id="rId7"/>
      <p:boldItalic r:id="rId8"/>
    </p:embeddedFont>
    <p:embeddedFont>
      <p:font typeface="Verdana" panose="020B0604030504040204" pitchFamily="34" charset="0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833"/>
    <p:restoredTop sz="94340"/>
  </p:normalViewPr>
  <p:slideViewPr>
    <p:cSldViewPr snapToGrid="0" snapToObjects="1">
      <p:cViewPr varScale="1">
        <p:scale>
          <a:sx n="86" d="100"/>
          <a:sy n="86" d="100"/>
        </p:scale>
        <p:origin x="6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theme" Target="theme/theme1.xml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" name="Google Shape;9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126fcfd7265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8" name="Google Shape;108;g126fcfd726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3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628650" y="664405"/>
            <a:ext cx="7886700" cy="40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171450" lvl="0" indent="-85725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2475" b="1">
                <a:solidFill>
                  <a:schemeClr val="lt1"/>
                </a:solidFill>
              </a:defRPr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171450" lvl="0" indent="-85725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1800">
                <a:solidFill>
                  <a:schemeClr val="lt1"/>
                </a:solidFill>
              </a:defRPr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1670" y="4414529"/>
            <a:ext cx="676582" cy="372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type="obj">
  <p:cSld name="OBJEC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3475" tIns="111700" rIns="223475" bIns="111700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800"/>
              <a:buFont typeface="Verdana"/>
              <a:buNone/>
              <a:defRPr sz="255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165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165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165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165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165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165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165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1650"/>
            </a:lvl9pPr>
          </a:lstStyle>
          <a:p>
            <a:endParaRPr/>
          </a:p>
        </p:txBody>
      </p:sp>
      <p:sp>
        <p:nvSpPr>
          <p:cNvPr id="87" name="Google Shape;87;p1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3475" tIns="111700" rIns="223475" bIns="111700" anchor="t" anchorCtr="0">
            <a:normAutofit/>
          </a:bodyPr>
          <a:lstStyle>
            <a:lvl1pPr marL="171450" marR="0" lvl="0" indent="-202406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4900"/>
              <a:buFont typeface="Arial"/>
              <a:buChar char="•"/>
              <a:defRPr sz="1838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-226219" algn="l">
              <a:lnSpc>
                <a:spcPct val="9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5900"/>
              <a:buFont typeface="Arial"/>
              <a:buChar char="•"/>
              <a:defRPr sz="2213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514350" marR="0" lvl="2" indent="-202406" algn="l">
              <a:lnSpc>
                <a:spcPct val="9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4900"/>
              <a:buFont typeface="Arial"/>
              <a:buChar char="•"/>
              <a:defRPr sz="1838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685800" marR="0" lvl="3" indent="-190500" algn="l">
              <a:lnSpc>
                <a:spcPct val="9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16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857250" marR="0" lvl="4" indent="-190500" algn="l">
              <a:lnSpc>
                <a:spcPct val="9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16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028700" marR="0" lvl="5" indent="-190500" algn="l">
              <a:lnSpc>
                <a:spcPct val="9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16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1200150" marR="0" lvl="6" indent="-190500" algn="l">
              <a:lnSpc>
                <a:spcPct val="9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16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-190500" algn="l">
              <a:lnSpc>
                <a:spcPct val="9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16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543050" marR="0" lvl="8" indent="-190500" algn="l">
              <a:lnSpc>
                <a:spcPct val="9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16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8" name="Google Shape;88;p11"/>
          <p:cNvSpPr txBox="1">
            <a:spLocks noGrp="1"/>
          </p:cNvSpPr>
          <p:nvPr>
            <p:ph type="dt" idx="10"/>
          </p:nvPr>
        </p:nvSpPr>
        <p:spPr>
          <a:xfrm>
            <a:off x="628650" y="4767262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3475" tIns="111700" rIns="223475" bIns="111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1088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9" name="Google Shape;89;p11"/>
          <p:cNvSpPr txBox="1">
            <a:spLocks noGrp="1"/>
          </p:cNvSpPr>
          <p:nvPr>
            <p:ph type="ftr" idx="11"/>
          </p:nvPr>
        </p:nvSpPr>
        <p:spPr>
          <a:xfrm>
            <a:off x="3028950" y="476726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3475" tIns="111700" rIns="223475" bIns="111700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1088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r>
              <a:rPr lang="en-GB"/>
              <a:t>Forum Historia 5, Luku 10</a:t>
            </a:r>
            <a:endParaRPr/>
          </a:p>
        </p:txBody>
      </p:sp>
      <p:sp>
        <p:nvSpPr>
          <p:cNvPr id="90" name="Google Shape;90;p11"/>
          <p:cNvSpPr txBox="1">
            <a:spLocks noGrp="1"/>
          </p:cNvSpPr>
          <p:nvPr>
            <p:ph type="sldNum" idx="12"/>
          </p:nvPr>
        </p:nvSpPr>
        <p:spPr>
          <a:xfrm>
            <a:off x="6457950" y="4767262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3475" tIns="111700" rIns="223475" bIns="111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  <a:defRPr sz="1088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  <a:defRPr sz="1088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  <a:defRPr sz="1088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  <a:defRPr sz="1088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  <a:defRPr sz="1088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  <a:defRPr sz="1088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  <a:defRPr sz="1088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  <a:defRPr sz="1088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  <a:defRPr sz="1088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312283" y="185186"/>
            <a:ext cx="8545967" cy="7271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/>
          <p:nvPr/>
        </p:nvSpPr>
        <p:spPr>
          <a:xfrm>
            <a:off x="8666480" y="33221"/>
            <a:ext cx="413584" cy="15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301228" y="2955552"/>
            <a:ext cx="2575153" cy="1336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>
            <a:spLocks noGrp="1"/>
          </p:cNvSpPr>
          <p:nvPr>
            <p:ph type="pic" idx="2"/>
          </p:nvPr>
        </p:nvSpPr>
        <p:spPr>
          <a:xfrm>
            <a:off x="301397" y="1005160"/>
            <a:ext cx="2575153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24" name="Google Shape;24;p3"/>
          <p:cNvSpPr txBox="1">
            <a:spLocks noGrp="1"/>
          </p:cNvSpPr>
          <p:nvPr>
            <p:ph type="body" idx="3"/>
          </p:nvPr>
        </p:nvSpPr>
        <p:spPr>
          <a:xfrm>
            <a:off x="3292078" y="2965077"/>
            <a:ext cx="2575153" cy="1336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>
            <a:spLocks noGrp="1"/>
          </p:cNvSpPr>
          <p:nvPr>
            <p:ph type="pic" idx="4"/>
          </p:nvPr>
        </p:nvSpPr>
        <p:spPr>
          <a:xfrm>
            <a:off x="3292247" y="1014685"/>
            <a:ext cx="2575153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26" name="Google Shape;26;p3"/>
          <p:cNvSpPr txBox="1">
            <a:spLocks noGrp="1"/>
          </p:cNvSpPr>
          <p:nvPr>
            <p:ph type="body" idx="5"/>
          </p:nvPr>
        </p:nvSpPr>
        <p:spPr>
          <a:xfrm>
            <a:off x="6282927" y="2965077"/>
            <a:ext cx="2575153" cy="1336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3"/>
          <p:cNvSpPr>
            <a:spLocks noGrp="1"/>
          </p:cNvSpPr>
          <p:nvPr>
            <p:ph type="pic" idx="6"/>
          </p:nvPr>
        </p:nvSpPr>
        <p:spPr>
          <a:xfrm>
            <a:off x="6283098" y="1014685"/>
            <a:ext cx="2575153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28" name="Google Shape;28;p3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9" name="Google Shape;29;p3"/>
          <p:cNvSpPr txBox="1">
            <a:spLocks noGrp="1"/>
          </p:cNvSpPr>
          <p:nvPr>
            <p:ph type="ftr" idx="11"/>
          </p:nvPr>
        </p:nvSpPr>
        <p:spPr>
          <a:xfrm>
            <a:off x="312284" y="460997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GB"/>
              <a:t>Forum Historia 5, Luku 10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/>
          <p:nvPr/>
        </p:nvSpPr>
        <p:spPr>
          <a:xfrm>
            <a:off x="8666480" y="33221"/>
            <a:ext cx="413584" cy="15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608229" y="1185277"/>
            <a:ext cx="4103573" cy="3149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>
            <a:spLocks noGrp="1"/>
          </p:cNvSpPr>
          <p:nvPr>
            <p:ph type="pic" idx="2"/>
          </p:nvPr>
        </p:nvSpPr>
        <p:spPr>
          <a:xfrm>
            <a:off x="5047570" y="0"/>
            <a:ext cx="409643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4"/>
          <p:cNvSpPr txBox="1">
            <a:spLocks noGrp="1"/>
          </p:cNvSpPr>
          <p:nvPr>
            <p:ph type="sldNum" idx="12"/>
          </p:nvPr>
        </p:nvSpPr>
        <p:spPr>
          <a:xfrm>
            <a:off x="6609080" y="46241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35" name="Google Shape;35;p4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GB"/>
              <a:t>Forum Historia 5, Luku 10</a:t>
            </a:r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title"/>
          </p:nvPr>
        </p:nvSpPr>
        <p:spPr>
          <a:xfrm>
            <a:off x="608229" y="273844"/>
            <a:ext cx="4123994" cy="7988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33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628650" y="1398943"/>
            <a:ext cx="7886700" cy="3054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2250"/>
            </a:lvl1pPr>
            <a:lvl2pPr marL="342900" lvl="1" indent="-214313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2025"/>
            </a:lvl2pPr>
            <a:lvl3pPr marL="514350" lvl="2" indent="-2000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1800"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GB"/>
              <a:t>Forum Historia 5, Luku 10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618446" y="273844"/>
            <a:ext cx="8048952" cy="607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8666480" y="33221"/>
            <a:ext cx="413584" cy="15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3151764" y="1530032"/>
            <a:ext cx="1478058" cy="2612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113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628650" y="1147895"/>
            <a:ext cx="3776049" cy="31264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2250"/>
            </a:lvl1pPr>
            <a:lvl2pPr marL="342900" lvl="1" indent="-214313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2025"/>
            </a:lvl2pPr>
            <a:lvl3pPr marL="514350" lvl="2" indent="-2000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1800"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4890431" y="1147895"/>
            <a:ext cx="3776049" cy="31264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2250"/>
            </a:lvl1pPr>
            <a:lvl2pPr marL="342900" lvl="1" indent="-214313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2025"/>
            </a:lvl2pPr>
            <a:lvl3pPr marL="514350" lvl="2" indent="-2000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1800"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609080" y="4595812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GB"/>
              <a:t>Forum Historia 5, Luku 10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0" y="0"/>
            <a:ext cx="409643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4267880" y="273844"/>
            <a:ext cx="4399517" cy="818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8666480" y="33221"/>
            <a:ext cx="413584" cy="15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4267881" y="1326111"/>
            <a:ext cx="4399518" cy="32591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6609080" y="462062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GB"/>
              <a:t>Forum Historia 5, Luku 10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312283" y="185186"/>
            <a:ext cx="8545967" cy="7271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8666480" y="33221"/>
            <a:ext cx="413584" cy="15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310075" y="2879163"/>
            <a:ext cx="1961691" cy="14124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310245" y="1005160"/>
            <a:ext cx="1961691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2494515" y="2879163"/>
            <a:ext cx="1961691" cy="14124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2494685" y="1005160"/>
            <a:ext cx="1961691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4691898" y="2879163"/>
            <a:ext cx="1961691" cy="14124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4692067" y="1005160"/>
            <a:ext cx="1961691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6896389" y="2879163"/>
            <a:ext cx="1961691" cy="14124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6896559" y="1005160"/>
            <a:ext cx="1961691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307731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GB"/>
              <a:t>Forum Historia 5, Luku 10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312283" y="185186"/>
            <a:ext cx="8545967" cy="7271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8666480" y="33221"/>
            <a:ext cx="413584" cy="15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289864" y="1664208"/>
            <a:ext cx="4109958" cy="24696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4723347" y="1673733"/>
            <a:ext cx="4109958" cy="24696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289845" y="1194343"/>
            <a:ext cx="4110228" cy="374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1800" b="1">
                <a:solidFill>
                  <a:srgbClr val="575757"/>
                </a:solidFill>
              </a:defRPr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4721517" y="1208110"/>
            <a:ext cx="4132619" cy="374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1800" b="1">
                <a:solidFill>
                  <a:srgbClr val="575757"/>
                </a:solidFill>
              </a:defRPr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288221" y="1576541"/>
            <a:ext cx="4111602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4721703" y="1576541"/>
            <a:ext cx="4111602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312284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GB"/>
              <a:t>Forum Historia 5, Luku 10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type="blank">
  <p:cSld name="BLANK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0"/>
          <p:cNvSpPr txBox="1">
            <a:spLocks noGrp="1"/>
          </p:cNvSpPr>
          <p:nvPr>
            <p:ph type="dt" idx="10"/>
          </p:nvPr>
        </p:nvSpPr>
        <p:spPr>
          <a:xfrm>
            <a:off x="628650" y="4767262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3475" tIns="111700" rIns="223475" bIns="111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1088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3" name="Google Shape;83;p10"/>
          <p:cNvSpPr txBox="1">
            <a:spLocks noGrp="1"/>
          </p:cNvSpPr>
          <p:nvPr>
            <p:ph type="ftr" idx="11"/>
          </p:nvPr>
        </p:nvSpPr>
        <p:spPr>
          <a:xfrm>
            <a:off x="3028950" y="476726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3475" tIns="111700" rIns="223475" bIns="111700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1088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r>
              <a:rPr lang="en-GB"/>
              <a:t>Forum Historia 5, Luku 10</a:t>
            </a:r>
            <a:endParaRPr/>
          </a:p>
        </p:txBody>
      </p:sp>
      <p:sp>
        <p:nvSpPr>
          <p:cNvPr id="84" name="Google Shape;84;p10"/>
          <p:cNvSpPr txBox="1">
            <a:spLocks noGrp="1"/>
          </p:cNvSpPr>
          <p:nvPr>
            <p:ph type="sldNum" idx="12"/>
          </p:nvPr>
        </p:nvSpPr>
        <p:spPr>
          <a:xfrm>
            <a:off x="6457950" y="4767262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3475" tIns="111700" rIns="223475" bIns="111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  <a:defRPr sz="1088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  <a:defRPr sz="1088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  <a:defRPr sz="1088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  <a:defRPr sz="1088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  <a:defRPr sz="1088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  <a:defRPr sz="1088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  <a:defRPr sz="1088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  <a:defRPr sz="1088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  <a:defRPr sz="1088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05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6478371" y="4595812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5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GB"/>
              <a:t>Forum Historia 5, Luku 10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5PvOHAW-jI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2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1229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Autofit/>
          </a:bodyPr>
          <a:lstStyle/>
          <a:p>
            <a:pPr lvl="0">
              <a:buSzPct val="100000"/>
            </a:pPr>
            <a:r>
              <a:rPr lang="fi-FI" sz="3200" dirty="0"/>
              <a:t>10. Ruotsista luodaan suurvalta</a:t>
            </a:r>
            <a:br>
              <a:rPr lang="fi-FI" sz="3200" dirty="0"/>
            </a:br>
            <a:br>
              <a:rPr lang="fi-FI" sz="3200" dirty="0"/>
            </a:br>
            <a:r>
              <a:rPr lang="fi-FI" sz="3200" dirty="0"/>
              <a:t>Taitotehtävä: Ruotsin valloitukset suurvalta-aikana</a:t>
            </a:r>
            <a:endParaRPr sz="3300" dirty="0"/>
          </a:p>
        </p:txBody>
      </p:sp>
      <p:sp>
        <p:nvSpPr>
          <p:cNvPr id="96" name="Google Shape;96;p12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rmAutofit/>
          </a:bodyPr>
          <a:lstStyle/>
          <a:p>
            <a:pPr marL="0" indent="0">
              <a:spcBef>
                <a:spcPts val="0"/>
              </a:spcBef>
            </a:pPr>
            <a:r>
              <a:rPr lang="fi-FI"/>
              <a:t>5</a:t>
            </a:r>
            <a:endParaRPr/>
          </a:p>
        </p:txBody>
      </p:sp>
      <p:sp>
        <p:nvSpPr>
          <p:cNvPr id="97" name="Google Shape;97;p12"/>
          <p:cNvSpPr txBox="1">
            <a:spLocks noGrp="1"/>
          </p:cNvSpPr>
          <p:nvPr>
            <p:ph type="body" idx="1"/>
          </p:nvPr>
        </p:nvSpPr>
        <p:spPr>
          <a:xfrm>
            <a:off x="628650" y="664405"/>
            <a:ext cx="7886700" cy="40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rmAutofit/>
          </a:bodyPr>
          <a:lstStyle/>
          <a:p>
            <a:pPr marL="0" indent="0">
              <a:spcBef>
                <a:spcPts val="0"/>
              </a:spcBef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rmAutofit/>
          </a:bodyPr>
          <a:lstStyle/>
          <a:p>
            <a:r>
              <a:rPr lang="fi-FI" dirty="0">
                <a:solidFill>
                  <a:schemeClr val="tx2">
                    <a:lumMod val="50000"/>
                  </a:schemeClr>
                </a:solidFill>
              </a:rPr>
              <a:t>Ruotsin valloitukset suurvalta-aikana</a:t>
            </a:r>
            <a:endParaRPr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11" name="Google Shape;111;p14"/>
          <p:cNvSpPr txBox="1">
            <a:spLocks noGrp="1"/>
          </p:cNvSpPr>
          <p:nvPr>
            <p:ph type="body" idx="1"/>
          </p:nvPr>
        </p:nvSpPr>
        <p:spPr>
          <a:xfrm>
            <a:off x="628650" y="1089102"/>
            <a:ext cx="7907119" cy="3327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t" anchorCtr="0">
            <a:noAutofit/>
          </a:bodyPr>
          <a:lstStyle/>
          <a:p>
            <a:pPr marL="0" lvl="0" indent="0">
              <a:lnSpc>
                <a:spcPct val="115000"/>
              </a:lnSpc>
              <a:spcBef>
                <a:spcPts val="0"/>
              </a:spcBef>
              <a:buSzPts val="2000"/>
            </a:pPr>
            <a:r>
              <a:rPr lang="fi-FI" dirty="0"/>
              <a:t>Tutki karttaa </a:t>
            </a:r>
            <a:r>
              <a:rPr lang="fi-FI" i="1" dirty="0"/>
              <a:t>Ruotsin valloitukset suurvalta-aikana</a:t>
            </a:r>
            <a:r>
              <a:rPr lang="fi-FI" dirty="0"/>
              <a:t>. Ovatko seuraavat väitteet oikein vai väärin? Perustele vastauksesi.</a:t>
            </a:r>
            <a:endParaRPr lang="fi-FI" u="sng" dirty="0">
              <a:solidFill>
                <a:schemeClr val="hlink"/>
              </a:solidFill>
              <a:hlinkClick r:id="rId3"/>
            </a:endParaRPr>
          </a:p>
          <a:p>
            <a:pPr marL="457200" lvl="0" indent="-355600">
              <a:lnSpc>
                <a:spcPct val="115000"/>
              </a:lnSpc>
              <a:spcBef>
                <a:spcPts val="0"/>
              </a:spcBef>
              <a:buSzPts val="2000"/>
              <a:buAutoNum type="arabicPeriod"/>
            </a:pPr>
            <a:r>
              <a:rPr lang="fi-FI" dirty="0"/>
              <a:t>Ruotsi oli merkittävä suurvalta Itämeren piirissä jo 1500-luvun puolivälissä.</a:t>
            </a:r>
          </a:p>
          <a:p>
            <a:pPr marL="457200" lvl="0" indent="-355600">
              <a:lnSpc>
                <a:spcPct val="115000"/>
              </a:lnSpc>
              <a:spcBef>
                <a:spcPts val="0"/>
              </a:spcBef>
              <a:buSzPts val="2000"/>
              <a:buAutoNum type="arabicPeriod"/>
            </a:pPr>
            <a:r>
              <a:rPr lang="fi-FI" dirty="0" err="1"/>
              <a:t>Täyssinän</a:t>
            </a:r>
            <a:r>
              <a:rPr lang="fi-FI" dirty="0"/>
              <a:t> rauha merkitsi isoa aluelaajennusta valtakunnan pohjoisosassa.</a:t>
            </a:r>
          </a:p>
          <a:p>
            <a:pPr marL="457200" lvl="0" indent="-355600">
              <a:lnSpc>
                <a:spcPct val="115000"/>
              </a:lnSpc>
              <a:spcBef>
                <a:spcPts val="0"/>
              </a:spcBef>
              <a:buSzPts val="2000"/>
              <a:buAutoNum type="arabicPeriod"/>
            </a:pPr>
            <a:r>
              <a:rPr lang="fi-FI" dirty="0"/>
              <a:t>Suomen itärajalla tapahtui aluelaajennuksia </a:t>
            </a:r>
            <a:r>
              <a:rPr lang="fi-FI" dirty="0" err="1"/>
              <a:t>Altmarkin</a:t>
            </a:r>
            <a:r>
              <a:rPr lang="fi-FI" dirty="0"/>
              <a:t> välirauhan jälkeen.</a:t>
            </a:r>
          </a:p>
          <a:p>
            <a:pPr marL="457200" lvl="0" indent="-355600">
              <a:lnSpc>
                <a:spcPct val="115000"/>
              </a:lnSpc>
              <a:spcBef>
                <a:spcPts val="0"/>
              </a:spcBef>
              <a:buSzPts val="2000"/>
              <a:buAutoNum type="arabicPeriod"/>
            </a:pPr>
            <a:r>
              <a:rPr lang="fi-FI" dirty="0"/>
              <a:t>Ruotsiin liitettiin eniten uusia alueita 1640-luvulla.</a:t>
            </a:r>
          </a:p>
          <a:p>
            <a:pPr marL="0" lvl="0" indent="0">
              <a:lnSpc>
                <a:spcPct val="115000"/>
              </a:lnSpc>
              <a:spcBef>
                <a:spcPts val="0"/>
              </a:spcBef>
            </a:pPr>
            <a:endParaRPr lang="fi-FI" dirty="0"/>
          </a:p>
          <a:p>
            <a:pPr marL="0" lvl="0" indent="0">
              <a:lnSpc>
                <a:spcPct val="100000"/>
              </a:lnSpc>
              <a:spcBef>
                <a:spcPts val="1000"/>
              </a:spcBef>
              <a:buSzPts val="2000"/>
            </a:pPr>
            <a:endParaRPr lang="fi-FI" dirty="0"/>
          </a:p>
        </p:txBody>
      </p:sp>
      <p:sp>
        <p:nvSpPr>
          <p:cNvPr id="112" name="Google Shape;112;p14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b" anchorCtr="0">
            <a:noAutofit/>
          </a:bodyPr>
          <a:lstStyle/>
          <a:p>
            <a:fld id="{00000000-1234-1234-1234-123412341234}" type="slidenum">
              <a:rPr lang="fi-FI"/>
              <a:pPr/>
              <a:t>2</a:t>
            </a:fld>
            <a:endParaRPr/>
          </a:p>
        </p:txBody>
      </p:sp>
      <p:sp>
        <p:nvSpPr>
          <p:cNvPr id="113" name="Google Shape;113;p14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b" anchorCtr="0">
            <a:noAutofit/>
          </a:bodyPr>
          <a:lstStyle/>
          <a:p>
            <a:r>
              <a:rPr lang="fi-FI"/>
              <a:t>Forum Historia 5, Luku 10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74</Words>
  <Application>Microsoft Office PowerPoint</Application>
  <PresentationFormat>Näytössä katseltava esitys (16:9)</PresentationFormat>
  <Paragraphs>11</Paragraphs>
  <Slides>2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7" baseType="lpstr">
      <vt:lpstr>Calibri</vt:lpstr>
      <vt:lpstr>Arial</vt:lpstr>
      <vt:lpstr>Merriweather Sans</vt:lpstr>
      <vt:lpstr>Verdana</vt:lpstr>
      <vt:lpstr>Office-teema</vt:lpstr>
      <vt:lpstr>10. Ruotsista luodaan suurvalta  Taitotehtävä: Ruotsin valloitukset suurvalta-aikana</vt:lpstr>
      <vt:lpstr>Ruotsin valloitukset suurvalta-aikana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Rautakautinen Suomi  Taitotehtävä: Tiivistämisharjoitus rautakaudesta</dc:title>
  <dc:creator>Kaartinen Minna</dc:creator>
  <cp:lastModifiedBy>Kaartinen Minna</cp:lastModifiedBy>
  <cp:revision>9</cp:revision>
  <dcterms:modified xsi:type="dcterms:W3CDTF">2025-08-26T10:26:15Z</dcterms:modified>
</cp:coreProperties>
</file>