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5DF426-079F-4092-96EB-29CB140BA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1776546-A21A-4E00-9B59-48704EDBD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D291A8-44BE-48E0-B4AE-D057792C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99E-F0AD-4775-B029-4E1388042E4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7A4DD7-B79B-46AD-9CAD-8E873021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B639F5-F923-4979-BAFA-AAC91344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1DF5-C52D-4538-A6AC-55669D3ED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42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53B549-2EA5-4E37-B241-F5697255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8C67144-8903-4705-BF51-1F88C32D1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27E93F-21AB-4D43-8FE5-E9A3769E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99E-F0AD-4775-B029-4E1388042E4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ACD268-1658-47D3-9D41-69A5FA2D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1160F1-B338-4340-8CCA-F87E2582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1DF5-C52D-4538-A6AC-55669D3ED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993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28E0C8E-257D-4070-8F0B-8DC3FF7E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36CDAAE-EC29-4DFB-9310-1B2DEDA20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85CE66-4337-4AD1-8B53-2CC248AE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99E-F0AD-4775-B029-4E1388042E4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C77618-0D41-4D49-B3FF-28BCA3AD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4ECC14-050E-4CDE-8D32-942A6725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1DF5-C52D-4538-A6AC-55669D3ED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77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77416C-3AA8-471F-9D1D-A736B227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1B90CE-F418-450B-97EF-FCD0B000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03B287-E4DA-4388-ADBE-B7A8E967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99E-F0AD-4775-B029-4E1388042E4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3C3653-BF5F-48DA-8E32-5CEEFED4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C06242-13C2-47FE-BAC1-CD2B909F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1DF5-C52D-4538-A6AC-55669D3ED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21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33DDF-9F7F-405E-90F2-56B5B625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EAE802-6446-4C97-A137-FBB60E99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2C54F4-160D-4800-AAF0-7D78C6B9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99E-F0AD-4775-B029-4E1388042E4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1D8B21-B4C1-4442-8EBF-64F7E975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4E4111-9DBA-4AB5-85C5-BB412500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1DF5-C52D-4538-A6AC-55669D3ED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51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6B1DB-93E3-408B-A848-7F10B85F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A248B7-D333-4489-99FD-96A461CFA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EB7D3E-CE5B-481B-A727-A9A76533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A8AF7B-46A5-4050-9B91-38753071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99E-F0AD-4775-B029-4E1388042E4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27ACF5B-3FB9-40B3-AF64-2C3DDC1E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8132EF4-222C-4276-93F5-DA2AA455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1DF5-C52D-4538-A6AC-55669D3ED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54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D94B44-41AA-4D7E-8A50-1D45A5F0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C74EF22-F2EE-467F-9FB0-B6F4E00A7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462B15-8618-43D6-8880-2C23B5B76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CA58084-776F-4975-8CCF-D77FD2C76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087BDB3-A1A5-4CDA-BDD9-0CE24A7DE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88E4728-0585-43DA-9B82-811793EF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99E-F0AD-4775-B029-4E1388042E4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91FD6B8-2E92-4629-813C-55D80546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A42C462-EC95-4B28-91C5-25347709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1DF5-C52D-4538-A6AC-55669D3ED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8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EDE39F-4A95-431E-BD4C-3EC7B772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874F150-40AE-414B-83CE-9C1F9443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99E-F0AD-4775-B029-4E1388042E4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4FF586-6163-4BC5-9D8C-1FBBAA53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747DAA-BBA3-4805-BAA1-2A7AB71E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1DF5-C52D-4538-A6AC-55669D3ED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96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1C0453C-4B2F-4C34-B7CE-BCDDFF53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99E-F0AD-4775-B029-4E1388042E4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D421063-EF54-4579-9ACD-2279D49C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139977-B443-4625-8347-BA578304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1DF5-C52D-4538-A6AC-55669D3ED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91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0F8115-E176-4DB2-8FEF-8A3DEE21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5C58C6-7CD1-4BCB-97E7-D08509A1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5D4152E-9EA0-4573-B892-62CBA5C2A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0A01DF-6279-429D-8113-7CAAF4CE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99E-F0AD-4775-B029-4E1388042E4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266F91-4440-4DE7-9FEE-274598E6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8FBAB95-B061-429D-BF7E-798515E1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1DF5-C52D-4538-A6AC-55669D3ED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92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525A8-0DF0-4D80-9717-0F287E29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87C9AD2-748A-4F51-B2B1-EA1A821DB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9643A80-8AA8-4C2A-84B6-A898E46F1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A099DA-2D0B-4AD0-A115-8B9CC40D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299E-F0AD-4775-B029-4E1388042E4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681565-89E4-41A1-92A7-E9E4AD6C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18BA57F-3257-4048-BB2C-E327F035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1DF5-C52D-4538-A6AC-55669D3ED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69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DD05302-EF5A-477E-A8DF-39FF2097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C7D7EB-6E03-4966-8F80-4D0F14A7F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5BD80D-4CC5-4D1D-94DE-86A810B2F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1299E-F0AD-4775-B029-4E1388042E4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1AADF2-930A-4015-90E2-C1C90E8E1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4BF0AB-BAD0-4783-B1C6-44A14D014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1DF5-C52D-4538-A6AC-55669D3ED2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8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AA47EF-5CB9-4D23-98BE-7659408043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Suomen kalalajeja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6CC096-C7F3-4E67-A7B2-CE79CB0BF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Suomessa elää luonnonvaraisena noin 50 kalalajia.</a:t>
            </a:r>
          </a:p>
          <a:p>
            <a:r>
              <a:rPr lang="fi-FI" dirty="0"/>
              <a:t>Kaikkiaan Suomen aluevesiltä on havaittu yli sata kalalajia.</a:t>
            </a:r>
          </a:p>
        </p:txBody>
      </p:sp>
    </p:spTree>
    <p:extLst>
      <p:ext uri="{BB962C8B-B14F-4D97-AF65-F5344CB8AC3E}">
        <p14:creationId xmlns:p14="http://schemas.microsoft.com/office/powerpoint/2010/main" val="276310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1D38D-B720-4E57-98DC-8C29348C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 err="1"/>
              <a:t>Lahna</a:t>
            </a:r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FA4BC9E-71DB-48CC-8135-3C81AC9CA8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7" r="1" b="4012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05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D4AF71B-9754-4D66-A8C7-9E36DC69AE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68" y="1242071"/>
            <a:ext cx="8538691" cy="561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B2303B-0EE4-4F4D-85DA-ED00BCCA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78" y="563587"/>
            <a:ext cx="10515600" cy="1325563"/>
          </a:xfrm>
        </p:spPr>
        <p:txBody>
          <a:bodyPr/>
          <a:lstStyle/>
          <a:p>
            <a:r>
              <a:rPr lang="fi-FI" dirty="0"/>
              <a:t>Lahna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26C53E5-BB9F-4632-9367-40D879683E11}"/>
              </a:ext>
            </a:extLst>
          </p:cNvPr>
          <p:cNvSpPr txBox="1"/>
          <p:nvPr/>
        </p:nvSpPr>
        <p:spPr>
          <a:xfrm>
            <a:off x="4752965" y="437351"/>
            <a:ext cx="1656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hopeanvärinen</a:t>
            </a:r>
          </a:p>
          <a:p>
            <a:r>
              <a:rPr lang="fi-FI" dirty="0"/>
              <a:t>tai kellertävä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B4F590-1822-49BD-BA31-AB29F1DBAB39}"/>
              </a:ext>
            </a:extLst>
          </p:cNvPr>
          <p:cNvSpPr txBox="1"/>
          <p:nvPr/>
        </p:nvSpPr>
        <p:spPr>
          <a:xfrm>
            <a:off x="233027" y="3344033"/>
            <a:ext cx="276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hyvin korkea ruumiinrakenne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1C17593-A066-4851-8A18-536CA4027DAE}"/>
              </a:ext>
            </a:extLst>
          </p:cNvPr>
          <p:cNvSpPr txBox="1"/>
          <p:nvPr/>
        </p:nvSpPr>
        <p:spPr>
          <a:xfrm>
            <a:off x="9422296" y="315976"/>
            <a:ext cx="193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V-kirjaimen mallinen pyrstö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8AA8028-34B2-49E8-909A-75296A4380CE}"/>
              </a:ext>
            </a:extLst>
          </p:cNvPr>
          <p:cNvSpPr txBox="1"/>
          <p:nvPr/>
        </p:nvSpPr>
        <p:spPr>
          <a:xfrm>
            <a:off x="4164496" y="805974"/>
            <a:ext cx="1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6DE25897-0C43-46D3-95A5-50BC27D2E907}"/>
              </a:ext>
            </a:extLst>
          </p:cNvPr>
          <p:cNvCxnSpPr>
            <a:cxnSpLocks/>
          </p:cNvCxnSpPr>
          <p:nvPr/>
        </p:nvCxnSpPr>
        <p:spPr>
          <a:xfrm>
            <a:off x="5596326" y="886399"/>
            <a:ext cx="1825896" cy="32437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BF24258A-3233-41D0-A0F4-B29D9A172EDF}"/>
              </a:ext>
            </a:extLst>
          </p:cNvPr>
          <p:cNvCxnSpPr>
            <a:cxnSpLocks/>
          </p:cNvCxnSpPr>
          <p:nvPr/>
        </p:nvCxnSpPr>
        <p:spPr>
          <a:xfrm>
            <a:off x="10106189" y="1314026"/>
            <a:ext cx="1101379" cy="2114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31DB6AA0-4583-45A0-A976-F0DA399ACE6E}"/>
              </a:ext>
            </a:extLst>
          </p:cNvPr>
          <p:cNvCxnSpPr>
            <a:cxnSpLocks/>
          </p:cNvCxnSpPr>
          <p:nvPr/>
        </p:nvCxnSpPr>
        <p:spPr>
          <a:xfrm>
            <a:off x="2169128" y="3667198"/>
            <a:ext cx="4278683" cy="3231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kstiruutu 23">
            <a:extLst>
              <a:ext uri="{FF2B5EF4-FFF2-40B4-BE49-F238E27FC236}">
                <a16:creationId xmlns:a16="http://schemas.microsoft.com/office/drawing/2014/main" id="{C92F2B6C-D419-461E-89A7-18188C9A4409}"/>
              </a:ext>
            </a:extLst>
          </p:cNvPr>
          <p:cNvSpPr txBox="1"/>
          <p:nvPr/>
        </p:nvSpPr>
        <p:spPr>
          <a:xfrm>
            <a:off x="594879" y="1810614"/>
            <a:ext cx="165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keltaiset silmät</a:t>
            </a:r>
          </a:p>
        </p:txBody>
      </p: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209ACB05-64E3-4A98-A55F-AB3BEA34431D}"/>
              </a:ext>
            </a:extLst>
          </p:cNvPr>
          <p:cNvCxnSpPr>
            <a:cxnSpLocks/>
          </p:cNvCxnSpPr>
          <p:nvPr/>
        </p:nvCxnSpPr>
        <p:spPr>
          <a:xfrm>
            <a:off x="2169128" y="2156883"/>
            <a:ext cx="2424407" cy="1788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4FFED14-7F10-44F6-BC4B-B936A385DCEB}"/>
              </a:ext>
            </a:extLst>
          </p:cNvPr>
          <p:cNvSpPr txBox="1"/>
          <p:nvPr/>
        </p:nvSpPr>
        <p:spPr>
          <a:xfrm>
            <a:off x="569152" y="5338591"/>
            <a:ext cx="27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suuri peräevä</a:t>
            </a:r>
          </a:p>
        </p:txBody>
      </p: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8B86491F-0163-420A-9364-DEFA680A5757}"/>
              </a:ext>
            </a:extLst>
          </p:cNvPr>
          <p:cNvCxnSpPr>
            <a:cxnSpLocks/>
          </p:cNvCxnSpPr>
          <p:nvPr/>
        </p:nvCxnSpPr>
        <p:spPr>
          <a:xfrm flipV="1">
            <a:off x="2209231" y="5377216"/>
            <a:ext cx="6372061" cy="2296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5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1D38D-B720-4E57-98DC-8C29348C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Silakka</a:t>
            </a:r>
          </a:p>
        </p:txBody>
      </p:sp>
      <p:pic>
        <p:nvPicPr>
          <p:cNvPr id="16386" name="Picture 2" descr="Onko silakka turvallinen ruokakala? Varo yli 17-senttistä kalaa">
            <a:extLst>
              <a:ext uri="{FF2B5EF4-FFF2-40B4-BE49-F238E27FC236}">
                <a16:creationId xmlns:a16="http://schemas.microsoft.com/office/drawing/2014/main" id="{F93F6F8B-B330-4BD9-87D6-525E3AF24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9" r="1" b="14486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54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90BFE80F-6F89-4C81-8A88-E78307C0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025358"/>
            <a:ext cx="8877300" cy="584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B2303B-0EE4-4F4D-85DA-ED00BCCA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78" y="563587"/>
            <a:ext cx="10515600" cy="1325563"/>
          </a:xfrm>
        </p:spPr>
        <p:txBody>
          <a:bodyPr/>
          <a:lstStyle/>
          <a:p>
            <a:r>
              <a:rPr lang="fi-FI" dirty="0"/>
              <a:t>Silakka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26C53E5-BB9F-4632-9367-40D879683E11}"/>
              </a:ext>
            </a:extLst>
          </p:cNvPr>
          <p:cNvSpPr txBox="1"/>
          <p:nvPr/>
        </p:nvSpPr>
        <p:spPr>
          <a:xfrm>
            <a:off x="4752965" y="437351"/>
            <a:ext cx="1656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kiiltävän hopeanvärinen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B4F590-1822-49BD-BA31-AB29F1DBAB39}"/>
              </a:ext>
            </a:extLst>
          </p:cNvPr>
          <p:cNvSpPr txBox="1"/>
          <p:nvPr/>
        </p:nvSpPr>
        <p:spPr>
          <a:xfrm>
            <a:off x="233027" y="3344033"/>
            <a:ext cx="276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kapea ja pitkulainen ruumiinrakenne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1C17593-A066-4851-8A18-536CA4027DAE}"/>
              </a:ext>
            </a:extLst>
          </p:cNvPr>
          <p:cNvSpPr txBox="1"/>
          <p:nvPr/>
        </p:nvSpPr>
        <p:spPr>
          <a:xfrm>
            <a:off x="9422296" y="315976"/>
            <a:ext cx="193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V-kirjaimen mallinen pyrstö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8AA8028-34B2-49E8-909A-75296A4380CE}"/>
              </a:ext>
            </a:extLst>
          </p:cNvPr>
          <p:cNvSpPr txBox="1"/>
          <p:nvPr/>
        </p:nvSpPr>
        <p:spPr>
          <a:xfrm>
            <a:off x="4164496" y="805974"/>
            <a:ext cx="1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6DE25897-0C43-46D3-95A5-50BC27D2E907}"/>
              </a:ext>
            </a:extLst>
          </p:cNvPr>
          <p:cNvCxnSpPr>
            <a:cxnSpLocks/>
          </p:cNvCxnSpPr>
          <p:nvPr/>
        </p:nvCxnSpPr>
        <p:spPr>
          <a:xfrm>
            <a:off x="5596326" y="1059430"/>
            <a:ext cx="2289750" cy="28860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BF24258A-3233-41D0-A0F4-B29D9A172EDF}"/>
              </a:ext>
            </a:extLst>
          </p:cNvPr>
          <p:cNvCxnSpPr>
            <a:cxnSpLocks/>
          </p:cNvCxnSpPr>
          <p:nvPr/>
        </p:nvCxnSpPr>
        <p:spPr>
          <a:xfrm>
            <a:off x="10106189" y="1314026"/>
            <a:ext cx="1101379" cy="2114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31DB6AA0-4583-45A0-A976-F0DA399ACE6E}"/>
              </a:ext>
            </a:extLst>
          </p:cNvPr>
          <p:cNvCxnSpPr>
            <a:cxnSpLocks/>
          </p:cNvCxnSpPr>
          <p:nvPr/>
        </p:nvCxnSpPr>
        <p:spPr>
          <a:xfrm>
            <a:off x="2169128" y="3667198"/>
            <a:ext cx="4240286" cy="2090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kstiruutu 23">
            <a:extLst>
              <a:ext uri="{FF2B5EF4-FFF2-40B4-BE49-F238E27FC236}">
                <a16:creationId xmlns:a16="http://schemas.microsoft.com/office/drawing/2014/main" id="{C92F2B6C-D419-461E-89A7-18188C9A4409}"/>
              </a:ext>
            </a:extLst>
          </p:cNvPr>
          <p:cNvSpPr txBox="1"/>
          <p:nvPr/>
        </p:nvSpPr>
        <p:spPr>
          <a:xfrm>
            <a:off x="594879" y="1810614"/>
            <a:ext cx="1650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Valtavan suuri silmä suhteessa pään kokoon</a:t>
            </a:r>
          </a:p>
        </p:txBody>
      </p: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209ACB05-64E3-4A98-A55F-AB3BEA34431D}"/>
              </a:ext>
            </a:extLst>
          </p:cNvPr>
          <p:cNvCxnSpPr>
            <a:cxnSpLocks/>
          </p:cNvCxnSpPr>
          <p:nvPr/>
        </p:nvCxnSpPr>
        <p:spPr>
          <a:xfrm>
            <a:off x="2169128" y="2156883"/>
            <a:ext cx="2760521" cy="13262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4FFED14-7F10-44F6-BC4B-B936A385DCEB}"/>
              </a:ext>
            </a:extLst>
          </p:cNvPr>
          <p:cNvSpPr txBox="1"/>
          <p:nvPr/>
        </p:nvSpPr>
        <p:spPr>
          <a:xfrm>
            <a:off x="569152" y="5338591"/>
            <a:ext cx="27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vaaleat evät</a:t>
            </a:r>
          </a:p>
        </p:txBody>
      </p: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8B86491F-0163-420A-9364-DEFA680A5757}"/>
              </a:ext>
            </a:extLst>
          </p:cNvPr>
          <p:cNvCxnSpPr>
            <a:cxnSpLocks/>
          </p:cNvCxnSpPr>
          <p:nvPr/>
        </p:nvCxnSpPr>
        <p:spPr>
          <a:xfrm flipV="1">
            <a:off x="2169128" y="4779285"/>
            <a:ext cx="5819155" cy="743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2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1D38D-B720-4E57-98DC-8C29348C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 err="1"/>
              <a:t>Kampela</a:t>
            </a:r>
            <a:endParaRPr lang="en-US" dirty="0"/>
          </a:p>
        </p:txBody>
      </p:sp>
      <p:pic>
        <p:nvPicPr>
          <p:cNvPr id="3" name="Picture 2" descr="Pohjaan muniva kampela Suomen Tvärminnessä.">
            <a:extLst>
              <a:ext uri="{FF2B5EF4-FFF2-40B4-BE49-F238E27FC236}">
                <a16:creationId xmlns:a16="http://schemas.microsoft.com/office/drawing/2014/main" id="{2D08511B-7899-4D34-BBA3-6775F0A14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1" r="1" b="17069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56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348DFFE-4099-44EB-88CB-F6D1BBE1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70" y="1132058"/>
            <a:ext cx="8786191" cy="578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B2303B-0EE4-4F4D-85DA-ED00BCCA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78" y="563587"/>
            <a:ext cx="10515600" cy="1325563"/>
          </a:xfrm>
        </p:spPr>
        <p:txBody>
          <a:bodyPr/>
          <a:lstStyle/>
          <a:p>
            <a:r>
              <a:rPr lang="fi-FI" dirty="0"/>
              <a:t>Kampela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26C53E5-BB9F-4632-9367-40D879683E11}"/>
              </a:ext>
            </a:extLst>
          </p:cNvPr>
          <p:cNvSpPr txBox="1"/>
          <p:nvPr/>
        </p:nvSpPr>
        <p:spPr>
          <a:xfrm>
            <a:off x="7865165" y="271195"/>
            <a:ext cx="1656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ruskea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B4F590-1822-49BD-BA31-AB29F1DBAB39}"/>
              </a:ext>
            </a:extLst>
          </p:cNvPr>
          <p:cNvSpPr txBox="1"/>
          <p:nvPr/>
        </p:nvSpPr>
        <p:spPr>
          <a:xfrm>
            <a:off x="5327332" y="404943"/>
            <a:ext cx="27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litteä ruumis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1C17593-A066-4851-8A18-536CA4027DAE}"/>
              </a:ext>
            </a:extLst>
          </p:cNvPr>
          <p:cNvSpPr txBox="1"/>
          <p:nvPr/>
        </p:nvSpPr>
        <p:spPr>
          <a:xfrm>
            <a:off x="9401887" y="295854"/>
            <a:ext cx="193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molemmat silmät samalla puolella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8AA8028-34B2-49E8-909A-75296A4380CE}"/>
              </a:ext>
            </a:extLst>
          </p:cNvPr>
          <p:cNvSpPr txBox="1"/>
          <p:nvPr/>
        </p:nvSpPr>
        <p:spPr>
          <a:xfrm>
            <a:off x="4164496" y="805974"/>
            <a:ext cx="1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6DE25897-0C43-46D3-95A5-50BC27D2E907}"/>
              </a:ext>
            </a:extLst>
          </p:cNvPr>
          <p:cNvCxnSpPr>
            <a:cxnSpLocks/>
          </p:cNvCxnSpPr>
          <p:nvPr/>
        </p:nvCxnSpPr>
        <p:spPr>
          <a:xfrm>
            <a:off x="8447585" y="803026"/>
            <a:ext cx="484171" cy="2471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BF24258A-3233-41D0-A0F4-B29D9A172EDF}"/>
              </a:ext>
            </a:extLst>
          </p:cNvPr>
          <p:cNvCxnSpPr>
            <a:cxnSpLocks/>
          </p:cNvCxnSpPr>
          <p:nvPr/>
        </p:nvCxnSpPr>
        <p:spPr>
          <a:xfrm>
            <a:off x="10243930" y="1034935"/>
            <a:ext cx="617510" cy="26108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31DB6AA0-4583-45A0-A976-F0DA399ACE6E}"/>
              </a:ext>
            </a:extLst>
          </p:cNvPr>
          <p:cNvCxnSpPr>
            <a:cxnSpLocks/>
          </p:cNvCxnSpPr>
          <p:nvPr/>
        </p:nvCxnSpPr>
        <p:spPr>
          <a:xfrm>
            <a:off x="6249714" y="866937"/>
            <a:ext cx="1607545" cy="2562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209ACB05-64E3-4A98-A55F-AB3BEA34431D}"/>
              </a:ext>
            </a:extLst>
          </p:cNvPr>
          <p:cNvCxnSpPr>
            <a:cxnSpLocks/>
          </p:cNvCxnSpPr>
          <p:nvPr/>
        </p:nvCxnSpPr>
        <p:spPr>
          <a:xfrm>
            <a:off x="2355329" y="3691294"/>
            <a:ext cx="4575558" cy="15462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4FFED14-7F10-44F6-BC4B-B936A385DCEB}"/>
              </a:ext>
            </a:extLst>
          </p:cNvPr>
          <p:cNvSpPr txBox="1"/>
          <p:nvPr/>
        </p:nvSpPr>
        <p:spPr>
          <a:xfrm>
            <a:off x="62447" y="3274406"/>
            <a:ext cx="276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koko ruumiin mittaiset selkä- ja peräevät</a:t>
            </a:r>
          </a:p>
        </p:txBody>
      </p: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8B86491F-0163-420A-9364-DEFA680A5757}"/>
              </a:ext>
            </a:extLst>
          </p:cNvPr>
          <p:cNvCxnSpPr>
            <a:cxnSpLocks/>
          </p:cNvCxnSpPr>
          <p:nvPr/>
        </p:nvCxnSpPr>
        <p:spPr>
          <a:xfrm flipV="1">
            <a:off x="2355329" y="2679997"/>
            <a:ext cx="4467725" cy="8214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ade | Maretarium">
            <a:extLst>
              <a:ext uri="{FF2B5EF4-FFF2-40B4-BE49-F238E27FC236}">
                <a16:creationId xmlns:a16="http://schemas.microsoft.com/office/drawing/2014/main" id="{9B8D6941-6DAB-4D41-8B7D-A3A0A91AA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5" b="92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01D38D-B720-4E57-98DC-8C29348C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Made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6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D6048A1-9906-47E0-ABF6-6D853E83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09" y="1048555"/>
            <a:ext cx="8856891" cy="58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B2303B-0EE4-4F4D-85DA-ED00BCCA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78" y="563587"/>
            <a:ext cx="10515600" cy="1325563"/>
          </a:xfrm>
        </p:spPr>
        <p:txBody>
          <a:bodyPr/>
          <a:lstStyle/>
          <a:p>
            <a:r>
              <a:rPr lang="fi-FI" dirty="0"/>
              <a:t>Made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26C53E5-BB9F-4632-9367-40D879683E11}"/>
              </a:ext>
            </a:extLst>
          </p:cNvPr>
          <p:cNvSpPr txBox="1"/>
          <p:nvPr/>
        </p:nvSpPr>
        <p:spPr>
          <a:xfrm>
            <a:off x="5774046" y="276474"/>
            <a:ext cx="1656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ruskea ja mustia läiskiä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B4F590-1822-49BD-BA31-AB29F1DBAB39}"/>
              </a:ext>
            </a:extLst>
          </p:cNvPr>
          <p:cNvSpPr txBox="1"/>
          <p:nvPr/>
        </p:nvSpPr>
        <p:spPr>
          <a:xfrm>
            <a:off x="441448" y="4868201"/>
            <a:ext cx="276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pyrstöä kohti kapeneva ruumis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1C17593-A066-4851-8A18-536CA4027DAE}"/>
              </a:ext>
            </a:extLst>
          </p:cNvPr>
          <p:cNvSpPr txBox="1"/>
          <p:nvPr/>
        </p:nvSpPr>
        <p:spPr>
          <a:xfrm>
            <a:off x="9401887" y="295854"/>
            <a:ext cx="193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suuret viuhkamaiset evät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8AA8028-34B2-49E8-909A-75296A4380CE}"/>
              </a:ext>
            </a:extLst>
          </p:cNvPr>
          <p:cNvSpPr txBox="1"/>
          <p:nvPr/>
        </p:nvSpPr>
        <p:spPr>
          <a:xfrm>
            <a:off x="4164496" y="805974"/>
            <a:ext cx="1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6DE25897-0C43-46D3-95A5-50BC27D2E907}"/>
              </a:ext>
            </a:extLst>
          </p:cNvPr>
          <p:cNvCxnSpPr>
            <a:cxnSpLocks/>
          </p:cNvCxnSpPr>
          <p:nvPr/>
        </p:nvCxnSpPr>
        <p:spPr>
          <a:xfrm>
            <a:off x="6476903" y="990640"/>
            <a:ext cx="1633427" cy="29300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BF24258A-3233-41D0-A0F4-B29D9A172EDF}"/>
              </a:ext>
            </a:extLst>
          </p:cNvPr>
          <p:cNvCxnSpPr>
            <a:cxnSpLocks/>
          </p:cNvCxnSpPr>
          <p:nvPr/>
        </p:nvCxnSpPr>
        <p:spPr>
          <a:xfrm>
            <a:off x="10102868" y="1080477"/>
            <a:ext cx="0" cy="25170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209ACB05-64E3-4A98-A55F-AB3BEA34431D}"/>
              </a:ext>
            </a:extLst>
          </p:cNvPr>
          <p:cNvCxnSpPr>
            <a:cxnSpLocks/>
          </p:cNvCxnSpPr>
          <p:nvPr/>
        </p:nvCxnSpPr>
        <p:spPr>
          <a:xfrm flipV="1">
            <a:off x="2358642" y="3962006"/>
            <a:ext cx="4464412" cy="13672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4FFED14-7F10-44F6-BC4B-B936A385DCEB}"/>
              </a:ext>
            </a:extLst>
          </p:cNvPr>
          <p:cNvSpPr txBox="1"/>
          <p:nvPr/>
        </p:nvSpPr>
        <p:spPr>
          <a:xfrm>
            <a:off x="62447" y="3274406"/>
            <a:ext cx="27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leuassa ”viiksi”</a:t>
            </a:r>
          </a:p>
        </p:txBody>
      </p: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8B86491F-0163-420A-9364-DEFA680A5757}"/>
              </a:ext>
            </a:extLst>
          </p:cNvPr>
          <p:cNvCxnSpPr>
            <a:cxnSpLocks/>
          </p:cNvCxnSpPr>
          <p:nvPr/>
        </p:nvCxnSpPr>
        <p:spPr>
          <a:xfrm>
            <a:off x="2355329" y="3501423"/>
            <a:ext cx="1634576" cy="834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60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1D38D-B720-4E57-98DC-8C29348C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 err="1"/>
              <a:t>Kolmipiikki</a:t>
            </a:r>
            <a:endParaRPr lang="en-US" dirty="0"/>
          </a:p>
        </p:txBody>
      </p:sp>
      <p:pic>
        <p:nvPicPr>
          <p:cNvPr id="6146" name="Picture 2" descr="Piikkikalat (heimo) – Wikipedia">
            <a:extLst>
              <a:ext uri="{FF2B5EF4-FFF2-40B4-BE49-F238E27FC236}">
                <a16:creationId xmlns:a16="http://schemas.microsoft.com/office/drawing/2014/main" id="{871719F3-A569-4683-9E5E-1D8FAFB05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0" r="1" b="28270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86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8B52FCC-2287-4BCB-BF44-1E8B1CD4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09" y="1066776"/>
            <a:ext cx="8856891" cy="58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B2303B-0EE4-4F4D-85DA-ED00BCCA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78" y="563587"/>
            <a:ext cx="10515600" cy="1325563"/>
          </a:xfrm>
        </p:spPr>
        <p:txBody>
          <a:bodyPr/>
          <a:lstStyle/>
          <a:p>
            <a:r>
              <a:rPr lang="fi-FI" dirty="0"/>
              <a:t>Kolmipiikki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26C53E5-BB9F-4632-9367-40D879683E11}"/>
              </a:ext>
            </a:extLst>
          </p:cNvPr>
          <p:cNvSpPr txBox="1"/>
          <p:nvPr/>
        </p:nvSpPr>
        <p:spPr>
          <a:xfrm>
            <a:off x="5774046" y="276474"/>
            <a:ext cx="1656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selässä kolme piikkiä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B4F590-1822-49BD-BA31-AB29F1DBAB39}"/>
              </a:ext>
            </a:extLst>
          </p:cNvPr>
          <p:cNvSpPr txBox="1"/>
          <p:nvPr/>
        </p:nvSpPr>
        <p:spPr>
          <a:xfrm>
            <a:off x="441448" y="4868201"/>
            <a:ext cx="27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vaaleat evät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8AA8028-34B2-49E8-909A-75296A4380CE}"/>
              </a:ext>
            </a:extLst>
          </p:cNvPr>
          <p:cNvSpPr txBox="1"/>
          <p:nvPr/>
        </p:nvSpPr>
        <p:spPr>
          <a:xfrm>
            <a:off x="4164496" y="805974"/>
            <a:ext cx="1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6DE25897-0C43-46D3-95A5-50BC27D2E907}"/>
              </a:ext>
            </a:extLst>
          </p:cNvPr>
          <p:cNvCxnSpPr>
            <a:cxnSpLocks/>
          </p:cNvCxnSpPr>
          <p:nvPr/>
        </p:nvCxnSpPr>
        <p:spPr>
          <a:xfrm>
            <a:off x="6427304" y="990640"/>
            <a:ext cx="1179720" cy="22159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209ACB05-64E3-4A98-A55F-AB3BEA34431D}"/>
              </a:ext>
            </a:extLst>
          </p:cNvPr>
          <p:cNvCxnSpPr>
            <a:cxnSpLocks/>
          </p:cNvCxnSpPr>
          <p:nvPr/>
        </p:nvCxnSpPr>
        <p:spPr>
          <a:xfrm flipV="1">
            <a:off x="2133600" y="4689389"/>
            <a:ext cx="7115770" cy="3634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4FFED14-7F10-44F6-BC4B-B936A385DCEB}"/>
              </a:ext>
            </a:extLst>
          </p:cNvPr>
          <p:cNvSpPr txBox="1"/>
          <p:nvPr/>
        </p:nvSpPr>
        <p:spPr>
          <a:xfrm>
            <a:off x="354806" y="3142007"/>
            <a:ext cx="27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hyvin pieni kala</a:t>
            </a:r>
          </a:p>
        </p:txBody>
      </p: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8B86491F-0163-420A-9364-DEFA680A5757}"/>
              </a:ext>
            </a:extLst>
          </p:cNvPr>
          <p:cNvCxnSpPr>
            <a:cxnSpLocks/>
          </p:cNvCxnSpPr>
          <p:nvPr/>
        </p:nvCxnSpPr>
        <p:spPr>
          <a:xfrm>
            <a:off x="2355329" y="3501423"/>
            <a:ext cx="2123906" cy="3747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45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1D38D-B720-4E57-98DC-8C29348C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 err="1"/>
              <a:t>Ahven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11E23D-D530-4E97-AE19-73F5F0969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9" r="1" b="1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79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1D38D-B720-4E57-98DC-8C29348C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 err="1"/>
              <a:t>Siika</a:t>
            </a:r>
            <a:endParaRPr lang="en-US" dirty="0"/>
          </a:p>
        </p:txBody>
      </p:sp>
      <p:pic>
        <p:nvPicPr>
          <p:cNvPr id="8196" name="Picture 4" descr="Siika | Maretarium">
            <a:extLst>
              <a:ext uri="{FF2B5EF4-FFF2-40B4-BE49-F238E27FC236}">
                <a16:creationId xmlns:a16="http://schemas.microsoft.com/office/drawing/2014/main" id="{DAA777F9-AFA6-4319-8E4D-9E89A5630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" r="1" b="1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64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iika, Coregonus lavaretus - Kalat - LuontoPortti">
            <a:extLst>
              <a:ext uri="{FF2B5EF4-FFF2-40B4-BE49-F238E27FC236}">
                <a16:creationId xmlns:a16="http://schemas.microsoft.com/office/drawing/2014/main" id="{C9910CF1-AB59-47E9-9781-B609E557F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13" y="816014"/>
            <a:ext cx="9163987" cy="60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B2303B-0EE4-4F4D-85DA-ED00BCCA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78" y="563587"/>
            <a:ext cx="10515600" cy="1325563"/>
          </a:xfrm>
        </p:spPr>
        <p:txBody>
          <a:bodyPr/>
          <a:lstStyle/>
          <a:p>
            <a:r>
              <a:rPr lang="fi-FI" dirty="0"/>
              <a:t>Siika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26C53E5-BB9F-4632-9367-40D879683E11}"/>
              </a:ext>
            </a:extLst>
          </p:cNvPr>
          <p:cNvSpPr txBox="1"/>
          <p:nvPr/>
        </p:nvSpPr>
        <p:spPr>
          <a:xfrm>
            <a:off x="5714659" y="133519"/>
            <a:ext cx="1656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hopeanvärinen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B4F590-1822-49BD-BA31-AB29F1DBAB39}"/>
              </a:ext>
            </a:extLst>
          </p:cNvPr>
          <p:cNvSpPr txBox="1"/>
          <p:nvPr/>
        </p:nvSpPr>
        <p:spPr>
          <a:xfrm>
            <a:off x="441448" y="4868201"/>
            <a:ext cx="27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pitkulainen ruumis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1C17593-A066-4851-8A18-536CA4027DAE}"/>
              </a:ext>
            </a:extLst>
          </p:cNvPr>
          <p:cNvSpPr txBox="1"/>
          <p:nvPr/>
        </p:nvSpPr>
        <p:spPr>
          <a:xfrm>
            <a:off x="9281965" y="37451"/>
            <a:ext cx="1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rasvaevä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8AA8028-34B2-49E8-909A-75296A4380CE}"/>
              </a:ext>
            </a:extLst>
          </p:cNvPr>
          <p:cNvSpPr txBox="1"/>
          <p:nvPr/>
        </p:nvSpPr>
        <p:spPr>
          <a:xfrm>
            <a:off x="4164496" y="805974"/>
            <a:ext cx="1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6DE25897-0C43-46D3-95A5-50BC27D2E907}"/>
              </a:ext>
            </a:extLst>
          </p:cNvPr>
          <p:cNvCxnSpPr>
            <a:cxnSpLocks/>
          </p:cNvCxnSpPr>
          <p:nvPr/>
        </p:nvCxnSpPr>
        <p:spPr>
          <a:xfrm>
            <a:off x="5919224" y="942185"/>
            <a:ext cx="1633427" cy="29300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BF24258A-3233-41D0-A0F4-B29D9A172EDF}"/>
              </a:ext>
            </a:extLst>
          </p:cNvPr>
          <p:cNvCxnSpPr>
            <a:cxnSpLocks/>
          </p:cNvCxnSpPr>
          <p:nvPr/>
        </p:nvCxnSpPr>
        <p:spPr>
          <a:xfrm flipH="1">
            <a:off x="9593202" y="816014"/>
            <a:ext cx="540149" cy="25170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209ACB05-64E3-4A98-A55F-AB3BEA34431D}"/>
              </a:ext>
            </a:extLst>
          </p:cNvPr>
          <p:cNvCxnSpPr>
            <a:cxnSpLocks/>
          </p:cNvCxnSpPr>
          <p:nvPr/>
        </p:nvCxnSpPr>
        <p:spPr>
          <a:xfrm flipV="1">
            <a:off x="2828838" y="4336199"/>
            <a:ext cx="4411411" cy="8551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4FFED14-7F10-44F6-BC4B-B936A385DCEB}"/>
              </a:ext>
            </a:extLst>
          </p:cNvPr>
          <p:cNvSpPr txBox="1"/>
          <p:nvPr/>
        </p:nvSpPr>
        <p:spPr>
          <a:xfrm>
            <a:off x="62447" y="3274406"/>
            <a:ext cx="27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pieni suu</a:t>
            </a:r>
          </a:p>
        </p:txBody>
      </p: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8B86491F-0163-420A-9364-DEFA680A5757}"/>
              </a:ext>
            </a:extLst>
          </p:cNvPr>
          <p:cNvCxnSpPr>
            <a:cxnSpLocks/>
          </p:cNvCxnSpPr>
          <p:nvPr/>
        </p:nvCxnSpPr>
        <p:spPr>
          <a:xfrm>
            <a:off x="1279875" y="3455257"/>
            <a:ext cx="2257804" cy="3766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0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13413-ACA1-441D-A4E4-0A9956DE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B80E09-CE20-4AA1-900A-3356EFAF6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82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B2303B-0EE4-4F4D-85DA-ED00BCCA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Ahven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FEE6E1-E961-4910-B269-957F35E1EF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97" y="1139339"/>
            <a:ext cx="8536120" cy="56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26C53E5-BB9F-4632-9367-40D879683E11}"/>
              </a:ext>
            </a:extLst>
          </p:cNvPr>
          <p:cNvSpPr txBox="1"/>
          <p:nvPr/>
        </p:nvSpPr>
        <p:spPr>
          <a:xfrm>
            <a:off x="827878" y="2501997"/>
            <a:ext cx="3241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tummanvihreä</a:t>
            </a:r>
          </a:p>
          <a:p>
            <a:r>
              <a:rPr lang="fi-FI" dirty="0"/>
              <a:t>mustat pystyraidat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B4F590-1822-49BD-BA31-AB29F1DBAB39}"/>
              </a:ext>
            </a:extLst>
          </p:cNvPr>
          <p:cNvSpPr txBox="1"/>
          <p:nvPr/>
        </p:nvSpPr>
        <p:spPr>
          <a:xfrm>
            <a:off x="6096000" y="511850"/>
            <a:ext cx="27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korkea ja piikikäs selkäevä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1C17593-A066-4851-8A18-536CA4027DAE}"/>
              </a:ext>
            </a:extLst>
          </p:cNvPr>
          <p:cNvSpPr txBox="1"/>
          <p:nvPr/>
        </p:nvSpPr>
        <p:spPr>
          <a:xfrm>
            <a:off x="838200" y="4191115"/>
            <a:ext cx="193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punaiset vatsaevät, peräevät ja pyrstö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8AA8028-34B2-49E8-909A-75296A4380CE}"/>
              </a:ext>
            </a:extLst>
          </p:cNvPr>
          <p:cNvSpPr txBox="1"/>
          <p:nvPr/>
        </p:nvSpPr>
        <p:spPr>
          <a:xfrm>
            <a:off x="3661579" y="501625"/>
            <a:ext cx="1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korkea niska 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49F79D29-20D6-4838-A78F-A137835DD02F}"/>
              </a:ext>
            </a:extLst>
          </p:cNvPr>
          <p:cNvCxnSpPr/>
          <p:nvPr/>
        </p:nvCxnSpPr>
        <p:spPr>
          <a:xfrm flipV="1">
            <a:off x="2875722" y="5367130"/>
            <a:ext cx="3220278" cy="1060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73DDB461-EED2-4C9B-9FD3-58981956B590}"/>
              </a:ext>
            </a:extLst>
          </p:cNvPr>
          <p:cNvCxnSpPr>
            <a:cxnSpLocks/>
          </p:cNvCxnSpPr>
          <p:nvPr/>
        </p:nvCxnSpPr>
        <p:spPr>
          <a:xfrm flipH="1">
            <a:off x="7287065" y="992615"/>
            <a:ext cx="450166" cy="123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071152B9-3E6E-4C98-B6D3-E3566D3207EA}"/>
              </a:ext>
            </a:extLst>
          </p:cNvPr>
          <p:cNvCxnSpPr>
            <a:cxnSpLocks/>
          </p:cNvCxnSpPr>
          <p:nvPr/>
        </p:nvCxnSpPr>
        <p:spPr>
          <a:xfrm>
            <a:off x="2734617" y="2865769"/>
            <a:ext cx="3827411" cy="10431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6FBB31B2-9783-403B-AE6E-1DB92F213F4A}"/>
              </a:ext>
            </a:extLst>
          </p:cNvPr>
          <p:cNvCxnSpPr>
            <a:cxnSpLocks/>
          </p:cNvCxnSpPr>
          <p:nvPr/>
        </p:nvCxnSpPr>
        <p:spPr>
          <a:xfrm>
            <a:off x="4344756" y="1027906"/>
            <a:ext cx="1113509" cy="19631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4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1D38D-B720-4E57-98DC-8C29348C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 err="1"/>
              <a:t>Hauki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C814926-17ED-44B1-BE10-CD6DFAA21E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9" r="1" b="15771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B2303B-0EE4-4F4D-85DA-ED00BCCA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78" y="563587"/>
            <a:ext cx="10515600" cy="1325563"/>
          </a:xfrm>
        </p:spPr>
        <p:txBody>
          <a:bodyPr/>
          <a:lstStyle/>
          <a:p>
            <a:r>
              <a:rPr lang="fi-FI" dirty="0"/>
              <a:t>Hauki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26C53E5-BB9F-4632-9367-40D879683E11}"/>
              </a:ext>
            </a:extLst>
          </p:cNvPr>
          <p:cNvSpPr txBox="1"/>
          <p:nvPr/>
        </p:nvSpPr>
        <p:spPr>
          <a:xfrm>
            <a:off x="4818643" y="487213"/>
            <a:ext cx="3241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vihreä</a:t>
            </a:r>
          </a:p>
          <a:p>
            <a:r>
              <a:rPr lang="fi-FI" dirty="0"/>
              <a:t>vaaleita pilkkuja 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B4F590-1822-49BD-BA31-AB29F1DBAB39}"/>
              </a:ext>
            </a:extLst>
          </p:cNvPr>
          <p:cNvSpPr txBox="1"/>
          <p:nvPr/>
        </p:nvSpPr>
        <p:spPr>
          <a:xfrm>
            <a:off x="594879" y="5486025"/>
            <a:ext cx="276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matala ja pitkulainen ruumiinrakenne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1C17593-A066-4851-8A18-536CA4027DAE}"/>
              </a:ext>
            </a:extLst>
          </p:cNvPr>
          <p:cNvSpPr txBox="1"/>
          <p:nvPr/>
        </p:nvSpPr>
        <p:spPr>
          <a:xfrm>
            <a:off x="9422296" y="315976"/>
            <a:ext cx="193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kirjavat evät </a:t>
            </a:r>
          </a:p>
          <a:p>
            <a:r>
              <a:rPr lang="fi-FI" dirty="0"/>
              <a:t>peräevä, selkäevä ja pyrstö suuret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8AA8028-34B2-49E8-909A-75296A4380CE}"/>
              </a:ext>
            </a:extLst>
          </p:cNvPr>
          <p:cNvSpPr txBox="1"/>
          <p:nvPr/>
        </p:nvSpPr>
        <p:spPr>
          <a:xfrm>
            <a:off x="3661579" y="501625"/>
            <a:ext cx="1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DA0211C-9B55-49E2-9417-0E46D06B1F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683" y="1607655"/>
            <a:ext cx="7993317" cy="52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6DE25897-0C43-46D3-95A5-50BC27D2E907}"/>
              </a:ext>
            </a:extLst>
          </p:cNvPr>
          <p:cNvCxnSpPr>
            <a:cxnSpLocks/>
          </p:cNvCxnSpPr>
          <p:nvPr/>
        </p:nvCxnSpPr>
        <p:spPr>
          <a:xfrm>
            <a:off x="6096000" y="1410543"/>
            <a:ext cx="2076506" cy="26275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BF24258A-3233-41D0-A0F4-B29D9A172EDF}"/>
              </a:ext>
            </a:extLst>
          </p:cNvPr>
          <p:cNvCxnSpPr>
            <a:cxnSpLocks/>
          </p:cNvCxnSpPr>
          <p:nvPr/>
        </p:nvCxnSpPr>
        <p:spPr>
          <a:xfrm flipH="1">
            <a:off x="10388048" y="1410543"/>
            <a:ext cx="162721" cy="21907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31DB6AA0-4583-45A0-A976-F0DA399ACE6E}"/>
              </a:ext>
            </a:extLst>
          </p:cNvPr>
          <p:cNvCxnSpPr>
            <a:cxnSpLocks/>
          </p:cNvCxnSpPr>
          <p:nvPr/>
        </p:nvCxnSpPr>
        <p:spPr>
          <a:xfrm flipV="1">
            <a:off x="2912012" y="4225544"/>
            <a:ext cx="4291210" cy="14156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kstiruutu 23">
            <a:extLst>
              <a:ext uri="{FF2B5EF4-FFF2-40B4-BE49-F238E27FC236}">
                <a16:creationId xmlns:a16="http://schemas.microsoft.com/office/drawing/2014/main" id="{C92F2B6C-D419-461E-89A7-18188C9A4409}"/>
              </a:ext>
            </a:extLst>
          </p:cNvPr>
          <p:cNvSpPr txBox="1"/>
          <p:nvPr/>
        </p:nvSpPr>
        <p:spPr>
          <a:xfrm>
            <a:off x="594879" y="2503300"/>
            <a:ext cx="148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suuri suu</a:t>
            </a:r>
          </a:p>
        </p:txBody>
      </p: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209ACB05-64E3-4A98-A55F-AB3BEA34431D}"/>
              </a:ext>
            </a:extLst>
          </p:cNvPr>
          <p:cNvCxnSpPr>
            <a:cxnSpLocks/>
          </p:cNvCxnSpPr>
          <p:nvPr/>
        </p:nvCxnSpPr>
        <p:spPr>
          <a:xfrm>
            <a:off x="1734853" y="2902519"/>
            <a:ext cx="2892478" cy="12454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4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01D38D-B720-4E57-98DC-8C29348C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5764" y="5082706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 err="1">
                <a:solidFill>
                  <a:srgbClr val="FFFFFF"/>
                </a:solidFill>
              </a:rPr>
              <a:t>Lohi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9218" name="Picture 2" descr="Kalahavainnot.fi - lajitieto">
            <a:extLst>
              <a:ext uri="{FF2B5EF4-FFF2-40B4-BE49-F238E27FC236}">
                <a16:creationId xmlns:a16="http://schemas.microsoft.com/office/drawing/2014/main" id="{EB0FAD20-6B89-4A11-A599-21AAE10C32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" r="-1" b="-1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22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778D5616-4DB7-4123-93B9-D6FE2635D8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60" y="1253718"/>
            <a:ext cx="8453843" cy="55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B2303B-0EE4-4F4D-85DA-ED00BCCA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78" y="563587"/>
            <a:ext cx="10515600" cy="1325563"/>
          </a:xfrm>
        </p:spPr>
        <p:txBody>
          <a:bodyPr/>
          <a:lstStyle/>
          <a:p>
            <a:r>
              <a:rPr lang="fi-FI" dirty="0"/>
              <a:t>Lohi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26C53E5-BB9F-4632-9367-40D879683E11}"/>
              </a:ext>
            </a:extLst>
          </p:cNvPr>
          <p:cNvSpPr txBox="1"/>
          <p:nvPr/>
        </p:nvSpPr>
        <p:spPr>
          <a:xfrm>
            <a:off x="6254544" y="334833"/>
            <a:ext cx="165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rasvaevä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B4F590-1822-49BD-BA31-AB29F1DBAB39}"/>
              </a:ext>
            </a:extLst>
          </p:cNvPr>
          <p:cNvSpPr txBox="1"/>
          <p:nvPr/>
        </p:nvSpPr>
        <p:spPr>
          <a:xfrm>
            <a:off x="145621" y="5070338"/>
            <a:ext cx="27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pyöreähkö ruumiinrakenne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1C17593-A066-4851-8A18-536CA4027DAE}"/>
              </a:ext>
            </a:extLst>
          </p:cNvPr>
          <p:cNvSpPr txBox="1"/>
          <p:nvPr/>
        </p:nvSpPr>
        <p:spPr>
          <a:xfrm>
            <a:off x="9422296" y="315976"/>
            <a:ext cx="193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suuri ja voimakas pyrstö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8AA8028-34B2-49E8-909A-75296A4380CE}"/>
              </a:ext>
            </a:extLst>
          </p:cNvPr>
          <p:cNvSpPr txBox="1"/>
          <p:nvPr/>
        </p:nvSpPr>
        <p:spPr>
          <a:xfrm>
            <a:off x="4164496" y="805974"/>
            <a:ext cx="1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6DE25897-0C43-46D3-95A5-50BC27D2E907}"/>
              </a:ext>
            </a:extLst>
          </p:cNvPr>
          <p:cNvCxnSpPr>
            <a:cxnSpLocks/>
          </p:cNvCxnSpPr>
          <p:nvPr/>
        </p:nvCxnSpPr>
        <p:spPr>
          <a:xfrm>
            <a:off x="6923048" y="835593"/>
            <a:ext cx="3023270" cy="26744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BF24258A-3233-41D0-A0F4-B29D9A172EDF}"/>
              </a:ext>
            </a:extLst>
          </p:cNvPr>
          <p:cNvCxnSpPr>
            <a:cxnSpLocks/>
          </p:cNvCxnSpPr>
          <p:nvPr/>
        </p:nvCxnSpPr>
        <p:spPr>
          <a:xfrm>
            <a:off x="10106189" y="1314026"/>
            <a:ext cx="1101379" cy="2114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31DB6AA0-4583-45A0-A976-F0DA399ACE6E}"/>
              </a:ext>
            </a:extLst>
          </p:cNvPr>
          <p:cNvCxnSpPr>
            <a:cxnSpLocks/>
          </p:cNvCxnSpPr>
          <p:nvPr/>
        </p:nvCxnSpPr>
        <p:spPr>
          <a:xfrm flipV="1">
            <a:off x="2912012" y="4225544"/>
            <a:ext cx="4291210" cy="14156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kstiruutu 23">
            <a:extLst>
              <a:ext uri="{FF2B5EF4-FFF2-40B4-BE49-F238E27FC236}">
                <a16:creationId xmlns:a16="http://schemas.microsoft.com/office/drawing/2014/main" id="{C92F2B6C-D419-461E-89A7-18188C9A4409}"/>
              </a:ext>
            </a:extLst>
          </p:cNvPr>
          <p:cNvSpPr txBox="1"/>
          <p:nvPr/>
        </p:nvSpPr>
        <p:spPr>
          <a:xfrm>
            <a:off x="594879" y="1810614"/>
            <a:ext cx="1650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hopeanvärinen</a:t>
            </a:r>
          </a:p>
          <a:p>
            <a:r>
              <a:rPr lang="fi-FI" dirty="0"/>
              <a:t>mustia pilkkuja selkäpuolella</a:t>
            </a:r>
          </a:p>
        </p:txBody>
      </p: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209ACB05-64E3-4A98-A55F-AB3BEA34431D}"/>
              </a:ext>
            </a:extLst>
          </p:cNvPr>
          <p:cNvCxnSpPr>
            <a:cxnSpLocks/>
          </p:cNvCxnSpPr>
          <p:nvPr/>
        </p:nvCxnSpPr>
        <p:spPr>
          <a:xfrm>
            <a:off x="1734853" y="2902519"/>
            <a:ext cx="2892478" cy="12454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54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1D38D-B720-4E57-98DC-8C29348C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/>
              <a:t>Särki</a:t>
            </a:r>
            <a:endParaRPr lang="en-US" sz="32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B734AFA-FEBD-4F36-BACF-CC7D6F98D2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6" r="1" b="1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37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0B5A3B9-E638-4F2B-8EDC-5CE8463996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75" y="1676611"/>
            <a:ext cx="9130925" cy="51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B2303B-0EE4-4F4D-85DA-ED00BCCA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78" y="563587"/>
            <a:ext cx="10515600" cy="1325563"/>
          </a:xfrm>
        </p:spPr>
        <p:txBody>
          <a:bodyPr/>
          <a:lstStyle/>
          <a:p>
            <a:r>
              <a:rPr lang="fi-FI" dirty="0"/>
              <a:t>Särki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26C53E5-BB9F-4632-9367-40D879683E11}"/>
              </a:ext>
            </a:extLst>
          </p:cNvPr>
          <p:cNvSpPr txBox="1"/>
          <p:nvPr/>
        </p:nvSpPr>
        <p:spPr>
          <a:xfrm>
            <a:off x="4752965" y="437351"/>
            <a:ext cx="1656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hopeanvärinen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B4F590-1822-49BD-BA31-AB29F1DBAB39}"/>
              </a:ext>
            </a:extLst>
          </p:cNvPr>
          <p:cNvSpPr txBox="1"/>
          <p:nvPr/>
        </p:nvSpPr>
        <p:spPr>
          <a:xfrm>
            <a:off x="183283" y="5472005"/>
            <a:ext cx="27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matalahko ruumiinrakenne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1C17593-A066-4851-8A18-536CA4027DAE}"/>
              </a:ext>
            </a:extLst>
          </p:cNvPr>
          <p:cNvSpPr txBox="1"/>
          <p:nvPr/>
        </p:nvSpPr>
        <p:spPr>
          <a:xfrm>
            <a:off x="9422296" y="315976"/>
            <a:ext cx="193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V-kirjaimen mallinen pyrstö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8AA8028-34B2-49E8-909A-75296A4380CE}"/>
              </a:ext>
            </a:extLst>
          </p:cNvPr>
          <p:cNvSpPr txBox="1"/>
          <p:nvPr/>
        </p:nvSpPr>
        <p:spPr>
          <a:xfrm>
            <a:off x="4164496" y="805974"/>
            <a:ext cx="19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6DE25897-0C43-46D3-95A5-50BC27D2E907}"/>
              </a:ext>
            </a:extLst>
          </p:cNvPr>
          <p:cNvCxnSpPr>
            <a:cxnSpLocks/>
          </p:cNvCxnSpPr>
          <p:nvPr/>
        </p:nvCxnSpPr>
        <p:spPr>
          <a:xfrm>
            <a:off x="5596326" y="886399"/>
            <a:ext cx="1825896" cy="32437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BF24258A-3233-41D0-A0F4-B29D9A172EDF}"/>
              </a:ext>
            </a:extLst>
          </p:cNvPr>
          <p:cNvCxnSpPr>
            <a:cxnSpLocks/>
          </p:cNvCxnSpPr>
          <p:nvPr/>
        </p:nvCxnSpPr>
        <p:spPr>
          <a:xfrm>
            <a:off x="10106189" y="1314026"/>
            <a:ext cx="1101379" cy="2114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31DB6AA0-4583-45A0-A976-F0DA399ACE6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49674" y="4392401"/>
            <a:ext cx="3948896" cy="12642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kstiruutu 23">
            <a:extLst>
              <a:ext uri="{FF2B5EF4-FFF2-40B4-BE49-F238E27FC236}">
                <a16:creationId xmlns:a16="http://schemas.microsoft.com/office/drawing/2014/main" id="{C92F2B6C-D419-461E-89A7-18188C9A4409}"/>
              </a:ext>
            </a:extLst>
          </p:cNvPr>
          <p:cNvSpPr txBox="1"/>
          <p:nvPr/>
        </p:nvSpPr>
        <p:spPr>
          <a:xfrm>
            <a:off x="594879" y="1810614"/>
            <a:ext cx="165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punaise</a:t>
            </a:r>
            <a:r>
              <a:rPr lang="fi-FI" dirty="0"/>
              <a:t> silmät</a:t>
            </a:r>
          </a:p>
        </p:txBody>
      </p: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209ACB05-64E3-4A98-A55F-AB3BEA34431D}"/>
              </a:ext>
            </a:extLst>
          </p:cNvPr>
          <p:cNvCxnSpPr>
            <a:cxnSpLocks/>
          </p:cNvCxnSpPr>
          <p:nvPr/>
        </p:nvCxnSpPr>
        <p:spPr>
          <a:xfrm>
            <a:off x="1734853" y="2902519"/>
            <a:ext cx="2429643" cy="9885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EDD7DBD7-84AD-46C7-AD69-89791FAAA4E9}"/>
              </a:ext>
            </a:extLst>
          </p:cNvPr>
          <p:cNvSpPr txBox="1"/>
          <p:nvPr/>
        </p:nvSpPr>
        <p:spPr>
          <a:xfrm>
            <a:off x="247710" y="3945523"/>
            <a:ext cx="27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pieni suu</a:t>
            </a: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9FACD848-FE7E-4430-A10D-A588D4A6B87D}"/>
              </a:ext>
            </a:extLst>
          </p:cNvPr>
          <p:cNvCxnSpPr>
            <a:cxnSpLocks/>
          </p:cNvCxnSpPr>
          <p:nvPr/>
        </p:nvCxnSpPr>
        <p:spPr>
          <a:xfrm>
            <a:off x="1364879" y="4134628"/>
            <a:ext cx="23067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891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172</Words>
  <Application>Microsoft Office PowerPoint</Application>
  <PresentationFormat>Laajakuva</PresentationFormat>
  <Paragraphs>79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Office-teema</vt:lpstr>
      <vt:lpstr>Suomen kalalajeja</vt:lpstr>
      <vt:lpstr>Ahven</vt:lpstr>
      <vt:lpstr>Ahven</vt:lpstr>
      <vt:lpstr>Hauki</vt:lpstr>
      <vt:lpstr>Hauki</vt:lpstr>
      <vt:lpstr>Lohi</vt:lpstr>
      <vt:lpstr>Lohi</vt:lpstr>
      <vt:lpstr>Särki</vt:lpstr>
      <vt:lpstr>Särki</vt:lpstr>
      <vt:lpstr>Lahna</vt:lpstr>
      <vt:lpstr>Lahna</vt:lpstr>
      <vt:lpstr>Silakka</vt:lpstr>
      <vt:lpstr>Silakka</vt:lpstr>
      <vt:lpstr>Kampela</vt:lpstr>
      <vt:lpstr>Kampela</vt:lpstr>
      <vt:lpstr>Made</vt:lpstr>
      <vt:lpstr>Made</vt:lpstr>
      <vt:lpstr>Kolmipiikki</vt:lpstr>
      <vt:lpstr>Kolmipiikki</vt:lpstr>
      <vt:lpstr>Siika</vt:lpstr>
      <vt:lpstr>Siika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kalalajeja</dc:title>
  <dc:creator>Henry</dc:creator>
  <cp:lastModifiedBy>Henry</cp:lastModifiedBy>
  <cp:revision>3</cp:revision>
  <dcterms:created xsi:type="dcterms:W3CDTF">2020-10-26T07:09:51Z</dcterms:created>
  <dcterms:modified xsi:type="dcterms:W3CDTF">2020-10-26T09:33:18Z</dcterms:modified>
</cp:coreProperties>
</file>