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0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E080-FF45-48DB-ABD4-DC47F7AB9A81}" type="datetimeFigureOut">
              <a:rPr lang="fi-FI" smtClean="0"/>
              <a:t>9.12.2016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28FF-0BB4-42D6-AD97-BFBF515D74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8466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E080-FF45-48DB-ABD4-DC47F7AB9A81}" type="datetimeFigureOut">
              <a:rPr lang="fi-FI" smtClean="0"/>
              <a:t>9.12.2016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28FF-0BB4-42D6-AD97-BFBF515D74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0125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E080-FF45-48DB-ABD4-DC47F7AB9A81}" type="datetimeFigureOut">
              <a:rPr lang="fi-FI" smtClean="0"/>
              <a:t>9.12.2016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28FF-0BB4-42D6-AD97-BFBF515D74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1187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E080-FF45-48DB-ABD4-DC47F7AB9A81}" type="datetimeFigureOut">
              <a:rPr lang="fi-FI" smtClean="0"/>
              <a:t>9.12.2016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28FF-0BB4-42D6-AD97-BFBF515D74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7413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E080-FF45-48DB-ABD4-DC47F7AB9A81}" type="datetimeFigureOut">
              <a:rPr lang="fi-FI" smtClean="0"/>
              <a:t>9.12.2016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28FF-0BB4-42D6-AD97-BFBF515D74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2524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E080-FF45-48DB-ABD4-DC47F7AB9A81}" type="datetimeFigureOut">
              <a:rPr lang="fi-FI" smtClean="0"/>
              <a:t>9.12.2016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28FF-0BB4-42D6-AD97-BFBF515D74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0290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E080-FF45-48DB-ABD4-DC47F7AB9A81}" type="datetimeFigureOut">
              <a:rPr lang="fi-FI" smtClean="0"/>
              <a:t>9.12.2016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28FF-0BB4-42D6-AD97-BFBF515D74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813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E080-FF45-48DB-ABD4-DC47F7AB9A81}" type="datetimeFigureOut">
              <a:rPr lang="fi-FI" smtClean="0"/>
              <a:t>9.12.2016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28FF-0BB4-42D6-AD97-BFBF515D74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3745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E080-FF45-48DB-ABD4-DC47F7AB9A81}" type="datetimeFigureOut">
              <a:rPr lang="fi-FI" smtClean="0"/>
              <a:t>9.12.2016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28FF-0BB4-42D6-AD97-BFBF515D74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7956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E080-FF45-48DB-ABD4-DC47F7AB9A81}" type="datetimeFigureOut">
              <a:rPr lang="fi-FI" smtClean="0"/>
              <a:t>9.12.2016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28FF-0BB4-42D6-AD97-BFBF515D74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269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E080-FF45-48DB-ABD4-DC47F7AB9A81}" type="datetimeFigureOut">
              <a:rPr lang="fi-FI" smtClean="0"/>
              <a:t>9.12.2016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28FF-0BB4-42D6-AD97-BFBF515D74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3985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BE080-FF45-48DB-ABD4-DC47F7AB9A81}" type="datetimeFigureOut">
              <a:rPr lang="fi-FI" smtClean="0"/>
              <a:t>9.12.2016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728FF-0BB4-42D6-AD97-BFBF515D74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116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>4 </a:t>
            </a:r>
            <a:r>
              <a:rPr lang="fi-FI" b="1" dirty="0" smtClean="0"/>
              <a:t>AINEIDEN OMINAISUUDET JA KEMIALLISET SIDOKSET</a:t>
            </a:r>
            <a:r>
              <a:rPr lang="fi-FI" dirty="0" smtClean="0">
                <a:effectLst/>
              </a:rPr>
              <a:t/>
            </a:r>
            <a:br>
              <a:rPr lang="fi-FI" dirty="0" smtClean="0">
                <a:effectLst/>
              </a:rPr>
            </a:b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>
                <a:effectLst/>
              </a:rPr>
              <a:t>Tässä luvussa aineen havaittavia (makroskooppiset ilmiöt) ominaisuuksia mallinnetaan ja selitetään erilaisten kemiallisten sidoksien avulla (aineen mikromaailma).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93620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Kemiallisten sidosten vertailua</a:t>
            </a:r>
            <a:br>
              <a:rPr lang="fi-FI" dirty="0"/>
            </a:br>
            <a:r>
              <a:rPr lang="fi-FI" dirty="0" smtClean="0"/>
              <a:t>Sidostyypin </a:t>
            </a:r>
            <a:r>
              <a:rPr lang="fi-FI" dirty="0"/>
              <a:t>arviointi ioniluonteen avulla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Raja ionisidoksen ja </a:t>
            </a:r>
            <a:r>
              <a:rPr lang="fi-FI" dirty="0" err="1"/>
              <a:t>kovalenttisen</a:t>
            </a:r>
            <a:r>
              <a:rPr lang="fi-FI" dirty="0"/>
              <a:t> sidoksen välillä ei ole </a:t>
            </a:r>
            <a:r>
              <a:rPr lang="fi-FI" dirty="0" err="1"/>
              <a:t>terävä,vaan</a:t>
            </a:r>
            <a:r>
              <a:rPr lang="fi-FI" dirty="0"/>
              <a:t> jokainen kemiallinen sidos on näiden ääritapauksien välillä ja jokaisessa sidoksessa on sekä ioni- että </a:t>
            </a:r>
            <a:r>
              <a:rPr lang="fi-FI" dirty="0" err="1"/>
              <a:t>kovalenttista</a:t>
            </a:r>
            <a:r>
              <a:rPr lang="fi-FI" dirty="0"/>
              <a:t> luonnetta.</a:t>
            </a:r>
          </a:p>
          <a:p>
            <a:r>
              <a:rPr lang="fi-FI" dirty="0"/>
              <a:t>Sidoksen </a:t>
            </a:r>
            <a:r>
              <a:rPr lang="fi-FI" b="1" dirty="0"/>
              <a:t>ioniluonne</a:t>
            </a:r>
            <a:r>
              <a:rPr lang="fi-FI" dirty="0"/>
              <a:t> kuvaa sitä, mikä on ionisidoksen osuus kemiallisessa sidoksessa. </a:t>
            </a:r>
          </a:p>
          <a:p>
            <a:r>
              <a:rPr lang="fi-FI" dirty="0"/>
              <a:t>Kemiallisen sidoksen luonnetta voidaan ennustaa sidosatomien </a:t>
            </a:r>
            <a:r>
              <a:rPr lang="fi-FI" b="1" dirty="0" err="1"/>
              <a:t>elektronegatiivisuuseron</a:t>
            </a:r>
            <a:r>
              <a:rPr lang="fi-FI" dirty="0"/>
              <a:t> avulla. (Ks. kuvat)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14848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>Sidoksen vahvuuden vertailu sidosenergian avulla</a:t>
            </a:r>
            <a:br>
              <a:rPr lang="fi-FI" b="1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Sidosenergia</a:t>
            </a:r>
            <a:r>
              <a:rPr lang="fi-FI" dirty="0"/>
              <a:t> on mitta sille, kuinka lujasti atomit ovat sitoutuneet toisiinsa.</a:t>
            </a:r>
          </a:p>
          <a:p>
            <a:r>
              <a:rPr lang="fi-FI" dirty="0"/>
              <a:t>Sidosenergialla tarkoitetaan sitä energiamäärää (kJ), joka tarvitaan katkaisemaan yksi mooli tarkasteltavia sidoksia.</a:t>
            </a:r>
          </a:p>
          <a:p>
            <a:r>
              <a:rPr lang="fi-FI" dirty="0"/>
              <a:t>Atomien väliset sidokset ovat aina vahvempia, kuin molekyylien väliset sidokset.</a:t>
            </a:r>
          </a:p>
          <a:p>
            <a:r>
              <a:rPr lang="fi-FI" dirty="0"/>
              <a:t>Ioniyhdisteiden sidoksen vahvuuteen vaikuttaa </a:t>
            </a:r>
            <a:r>
              <a:rPr lang="fi-FI" dirty="0" err="1"/>
              <a:t>ioinien</a:t>
            </a:r>
            <a:r>
              <a:rPr lang="fi-FI" dirty="0"/>
              <a:t> koko ja varaus.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694276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err="1"/>
              <a:t>Kovalenttisen</a:t>
            </a:r>
            <a:r>
              <a:rPr lang="fi-FI" b="1" dirty="0"/>
              <a:t> sidoksen pituus</a:t>
            </a:r>
            <a:br>
              <a:rPr lang="fi-FI" b="1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Kovalenttisen</a:t>
            </a:r>
            <a:r>
              <a:rPr lang="fi-FI" dirty="0"/>
              <a:t> sidoksen pituudella tarkoitetaan sitoutuneiden atomien keskimääräistä etäisyyttä </a:t>
            </a:r>
            <a:r>
              <a:rPr lang="fi-FI" dirty="0" err="1"/>
              <a:t>toisistaa</a:t>
            </a:r>
            <a:r>
              <a:rPr lang="fi-FI" dirty="0"/>
              <a:t>.</a:t>
            </a:r>
          </a:p>
          <a:p>
            <a:r>
              <a:rPr lang="fi-FI" dirty="0"/>
              <a:t>Mitä enemmän atomeilla on yhteisiä elektronipareja, sitä </a:t>
            </a:r>
            <a:r>
              <a:rPr lang="fi-FI" dirty="0" err="1"/>
              <a:t>lyhyempi</a:t>
            </a:r>
            <a:r>
              <a:rPr lang="fi-FI" dirty="0"/>
              <a:t> sidos on.</a:t>
            </a:r>
          </a:p>
          <a:p>
            <a:r>
              <a:rPr lang="fi-FI" dirty="0"/>
              <a:t>Muuten </a:t>
            </a:r>
            <a:r>
              <a:rPr lang="fi-FI" dirty="0" err="1"/>
              <a:t>kovalenttisen</a:t>
            </a:r>
            <a:r>
              <a:rPr lang="fi-FI" dirty="0"/>
              <a:t> sidoksen pituuteen vaikuttaa lähinnä sidoksen muodostavien atomien koko.</a:t>
            </a:r>
          </a:p>
          <a:p>
            <a:pPr marL="0" indent="0">
              <a:buNone/>
            </a:pPr>
            <a:r>
              <a:rPr lang="fi-FI" dirty="0"/>
              <a:t/>
            </a:r>
            <a:br>
              <a:rPr lang="fi-FI" dirty="0"/>
            </a:br>
            <a:r>
              <a:rPr lang="fi-FI" dirty="0"/>
              <a:t/>
            </a:r>
            <a:br>
              <a:rPr lang="fi-FI" dirty="0"/>
            </a:b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039359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Miten selitetään veden erityisominaisuudet?</a:t>
            </a:r>
            <a:br>
              <a:rPr lang="fi-FI" dirty="0"/>
            </a:br>
            <a:r>
              <a:rPr lang="fi-FI" b="1" dirty="0"/>
              <a:t>Veden erityisominaisuuksia</a:t>
            </a:r>
            <a:br>
              <a:rPr lang="fi-FI" b="1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Veden erityisominaisuudet voidaan selittää poolisten vesimolekyylien ja vesimolekyylien välisten vahvojen vetysidosten avulla.</a:t>
            </a:r>
          </a:p>
          <a:p>
            <a:r>
              <a:rPr lang="fi-FI" dirty="0"/>
              <a:t>Pintajännitys</a:t>
            </a:r>
          </a:p>
          <a:p>
            <a:r>
              <a:rPr lang="fi-FI" dirty="0"/>
              <a:t>Tiheys</a:t>
            </a:r>
          </a:p>
          <a:p>
            <a:r>
              <a:rPr lang="fi-FI" dirty="0"/>
              <a:t>Vedellä on korkea kiehumispiste verrattuna muihin ryhmän 16 vety-yhdisteisiin.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372411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Vesi liuottimena</a:t>
            </a:r>
            <a:br>
              <a:rPr lang="fi-FI" b="1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Poolisena aineena vesi liuottaa hyvin ioniyhdisteitä ja poolisia molekyyliyhdisteitä.</a:t>
            </a:r>
          </a:p>
          <a:p>
            <a:r>
              <a:rPr lang="fi-FI" b="1" dirty="0"/>
              <a:t>Diffuusio</a:t>
            </a:r>
            <a:r>
              <a:rPr lang="fi-FI" dirty="0"/>
              <a:t> on lämpöliikkeen johdosta tapahtuvaa aineiden sekoittumista. (Ks. </a:t>
            </a:r>
            <a:r>
              <a:rPr lang="fi-FI" dirty="0" err="1"/>
              <a:t>phet</a:t>
            </a:r>
            <a:r>
              <a:rPr lang="fi-FI" dirty="0"/>
              <a:t>-simulaatio)</a:t>
            </a:r>
          </a:p>
          <a:p>
            <a:r>
              <a:rPr lang="fi-FI" b="1" dirty="0"/>
              <a:t>Kylläisessä liuoksessa</a:t>
            </a:r>
            <a:r>
              <a:rPr lang="fi-FI" dirty="0"/>
              <a:t> on ainetta suurin mahdollinen määrä.</a:t>
            </a:r>
          </a:p>
          <a:p>
            <a:r>
              <a:rPr lang="fi-FI" dirty="0"/>
              <a:t>Poolisten vesimolekyylien osittaisvaraukset vetävät puoleensa </a:t>
            </a:r>
            <a:r>
              <a:rPr lang="fi-FI" dirty="0" err="1"/>
              <a:t>dipolimolekyylien</a:t>
            </a:r>
            <a:r>
              <a:rPr lang="fi-FI" dirty="0"/>
              <a:t> vastakkaismerkkisiä osia, jolloin liukenevan aineen rakenne hajoaa ja yksittäiset molekyylit liukenevat.</a:t>
            </a:r>
          </a:p>
          <a:p>
            <a:r>
              <a:rPr lang="fi-FI" dirty="0"/>
              <a:t>Poolittomat aineet liukenevat huonosti veteen.</a:t>
            </a:r>
          </a:p>
          <a:p>
            <a:r>
              <a:rPr lang="fi-FI" b="1" dirty="0"/>
              <a:t>Kemiallisesti samanlainen liuottaa samanlaista.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576423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Ioniyhdisteiden liukeneminen veteen</a:t>
            </a:r>
            <a:br>
              <a:rPr lang="fi-FI" b="1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Monet ioniyhdisteet liukenevat hyvin veteen.</a:t>
            </a:r>
          </a:p>
          <a:p>
            <a:r>
              <a:rPr lang="fi-FI" dirty="0"/>
              <a:t>Suolakiteen hajoaminen ja ionien siirtyminen veteen johtuu ionien ja vesimolekyylien välisistä sähköisistä vetovoimista, joita sanotaan ioni-</a:t>
            </a:r>
            <a:r>
              <a:rPr lang="fi-FI" dirty="0" err="1"/>
              <a:t>dipolisidoksiksi</a:t>
            </a:r>
            <a:r>
              <a:rPr lang="fi-FI" dirty="0"/>
              <a:t>.</a:t>
            </a:r>
          </a:p>
          <a:p>
            <a:r>
              <a:rPr lang="fi-FI" dirty="0"/>
              <a:t>Ionien liuetessa veteen vesimolekyylit ympäröivät ne mitä kutsutaan </a:t>
            </a:r>
            <a:r>
              <a:rPr lang="fi-FI" b="1" dirty="0" err="1"/>
              <a:t>hydratoitumiseksi</a:t>
            </a:r>
            <a:r>
              <a:rPr lang="fi-FI" b="1" dirty="0"/>
              <a:t>.</a:t>
            </a:r>
            <a:endParaRPr lang="fi-FI" dirty="0"/>
          </a:p>
          <a:p>
            <a:r>
              <a:rPr lang="fi-FI" dirty="0" err="1"/>
              <a:t>Hydratoituneita</a:t>
            </a:r>
            <a:r>
              <a:rPr lang="fi-FI" dirty="0"/>
              <a:t> ioneja kutsutan </a:t>
            </a:r>
            <a:r>
              <a:rPr lang="fi-FI" b="1" dirty="0" err="1"/>
              <a:t>akvaioneiksi</a:t>
            </a:r>
            <a:r>
              <a:rPr lang="fi-FI" dirty="0"/>
              <a:t> eli </a:t>
            </a:r>
            <a:r>
              <a:rPr lang="fi-FI" b="1" dirty="0"/>
              <a:t>hydraateiksi</a:t>
            </a:r>
            <a:r>
              <a:rPr lang="fi-FI" dirty="0"/>
              <a:t>.</a:t>
            </a:r>
          </a:p>
          <a:p>
            <a:r>
              <a:rPr lang="fi-FI" dirty="0"/>
              <a:t>Veteen liuenneita aineita merkitään lyhenteellä (</a:t>
            </a:r>
            <a:r>
              <a:rPr lang="fi-FI" dirty="0" err="1"/>
              <a:t>aq</a:t>
            </a:r>
            <a:r>
              <a:rPr lang="fi-FI" dirty="0"/>
              <a:t>).</a:t>
            </a:r>
          </a:p>
          <a:p>
            <a:r>
              <a:rPr lang="fi-FI" b="1" dirty="0"/>
              <a:t>Kidevesi</a:t>
            </a:r>
            <a:r>
              <a:rPr lang="fi-FI" dirty="0"/>
              <a:t> on kidehilaan sitoutunutta vettä.</a:t>
            </a:r>
          </a:p>
          <a:p>
            <a:r>
              <a:rPr lang="fi-FI" b="1" dirty="0"/>
              <a:t>Hygroskooppinen</a:t>
            </a:r>
            <a:r>
              <a:rPr lang="fi-FI" dirty="0"/>
              <a:t> aine imee ilmasta vettä itseensä.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638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4.1 ALKUAINEET</a:t>
            </a:r>
            <a:r>
              <a:rPr lang="fi-FI" dirty="0" smtClean="0">
                <a:effectLst/>
              </a:rPr>
              <a:t/>
            </a:r>
            <a:br>
              <a:rPr lang="fi-FI" dirty="0" smtClean="0">
                <a:effectLst/>
              </a:rPr>
            </a:br>
            <a:r>
              <a:rPr lang="fi-FI" b="1" dirty="0" smtClean="0"/>
              <a:t>Metallien ominaisuudet ja metallisidos</a:t>
            </a:r>
            <a:r>
              <a:rPr lang="fi-FI" b="1" dirty="0"/>
              <a:t/>
            </a:r>
            <a:br>
              <a:rPr lang="fi-FI" b="1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>
                <a:effectLst/>
              </a:rPr>
              <a:t>Metalleille tyypilliset ominaisuudet, kuten hyvä lämmönjohtavuus, sähkönjohtavuus, yleensä korkea sulamispiste, muotoiltavuus, jne., voidaan selittää </a:t>
            </a:r>
            <a:r>
              <a:rPr lang="fi-FI" b="1" dirty="0" smtClean="0">
                <a:effectLst/>
              </a:rPr>
              <a:t>metallisidoksen</a:t>
            </a:r>
            <a:r>
              <a:rPr lang="fi-FI" dirty="0" smtClean="0">
                <a:effectLst/>
              </a:rPr>
              <a:t> avulla.</a:t>
            </a:r>
          </a:p>
          <a:p>
            <a:r>
              <a:rPr lang="fi-FI" dirty="0" smtClean="0">
                <a:effectLst/>
              </a:rPr>
              <a:t>Metalliatomeilla on uloimmalla elektronikuorella 1-3 elektronia, jotka ne luovuttavat yhteiseen käyttöön sitoutuessa toisiinsa. Nämä sidoselektronit sitovat yhteen positiivisia metalli-ioneja sähköisen vetovoiman avulla.</a:t>
            </a:r>
          </a:p>
          <a:p>
            <a:r>
              <a:rPr lang="fi-FI" dirty="0" smtClean="0">
                <a:effectLst/>
              </a:rPr>
              <a:t>Vapaat sidoselektronit sitovat positiiviset metalli-ionit tiiviiksi säännölliseksi rakenteeksi, jota kutsutaan </a:t>
            </a:r>
            <a:r>
              <a:rPr lang="fi-FI" b="1" dirty="0" smtClean="0">
                <a:effectLst/>
              </a:rPr>
              <a:t>metallihilaksi.</a:t>
            </a:r>
            <a:endParaRPr lang="fi-FI" dirty="0" smtClean="0">
              <a:effectLst/>
            </a:endParaRPr>
          </a:p>
          <a:p>
            <a:pPr marL="0" indent="0">
              <a:buNone/>
            </a:pPr>
            <a:r>
              <a:rPr lang="fi-FI" b="1" dirty="0"/>
              <a:t/>
            </a:r>
            <a:br>
              <a:rPr lang="fi-FI" b="1" dirty="0"/>
            </a:br>
            <a:r>
              <a:rPr lang="fi-FI" b="1" dirty="0"/>
              <a:t/>
            </a:r>
            <a:br>
              <a:rPr lang="fi-FI" b="1" dirty="0"/>
            </a:br>
            <a:endParaRPr lang="fi-FI" b="1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66449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Metalleissa atomien välillä on metallisidos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0" dirty="0" smtClean="0">
                <a:effectLst/>
              </a:rPr>
              <a:t>Metallien korkea sulamispiste selittyy sillä, että </a:t>
            </a:r>
            <a:r>
              <a:rPr lang="fi-FI" dirty="0" smtClean="0"/>
              <a:t>vahvan metallisidoksen katkaisemiseen tarvitaan runsaasti energiaa</a:t>
            </a:r>
            <a:endParaRPr lang="fi-FI" b="0" dirty="0" smtClean="0">
              <a:effectLst/>
            </a:endParaRPr>
          </a:p>
          <a:p>
            <a:r>
              <a:rPr lang="fi-FI" b="0" dirty="0" smtClean="0">
                <a:effectLst/>
              </a:rPr>
              <a:t>Metallien hyvä sähkön ja lämmönjohto kyky voidaan </a:t>
            </a:r>
            <a:r>
              <a:rPr lang="fi-FI" b="0" dirty="0" smtClean="0">
                <a:effectLst/>
              </a:rPr>
              <a:t>selittää vapaasti liikkuvilla ulkoelektroneilla.</a:t>
            </a:r>
            <a:endParaRPr lang="fi-FI" b="0" dirty="0" smtClean="0">
              <a:effectLst/>
            </a:endParaRPr>
          </a:p>
          <a:p>
            <a:r>
              <a:rPr lang="fi-FI" b="0" dirty="0" smtClean="0">
                <a:effectLst/>
              </a:rPr>
              <a:t>Metallin kiilto </a:t>
            </a:r>
            <a:r>
              <a:rPr lang="fi-FI" b="0" dirty="0" smtClean="0">
                <a:effectLst/>
              </a:rPr>
              <a:t>johtuu metallihilan tasaisella pinnalla olevasta vapaiden ulkoelektronien merestä, joka heijastaa valon takaisin metallin pinnasta.</a:t>
            </a:r>
            <a:endParaRPr lang="fi-FI" b="0" dirty="0" smtClean="0">
              <a:effectLst/>
            </a:endParaRPr>
          </a:p>
          <a:p>
            <a:r>
              <a:rPr lang="fi-FI" b="0" dirty="0" smtClean="0">
                <a:effectLst/>
              </a:rPr>
              <a:t>Metallien venyttäminen ja takominen on mahdollista, </a:t>
            </a:r>
            <a:r>
              <a:rPr lang="fi-FI" b="0" dirty="0" smtClean="0">
                <a:effectLst/>
              </a:rPr>
              <a:t>koska</a:t>
            </a:r>
            <a:r>
              <a:rPr lang="fi-FI" dirty="0"/>
              <a:t> </a:t>
            </a:r>
            <a:r>
              <a:rPr lang="fi-FI" dirty="0" smtClean="0"/>
              <a:t>metalli-ionikerrokset pääsevät liukumaan toistensa ohi vapaiden elektronien ”meressä” rakenteen murtumatta.</a:t>
            </a:r>
            <a:endParaRPr lang="fi-FI" b="0" dirty="0" smtClean="0">
              <a:effectLst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31175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>Alkuainemolekyylissä atomien välillä on </a:t>
            </a:r>
            <a:r>
              <a:rPr lang="fi-FI" b="1" dirty="0" err="1"/>
              <a:t>kovalenttinen</a:t>
            </a:r>
            <a:r>
              <a:rPr lang="fi-FI" b="1" dirty="0"/>
              <a:t> sidos</a:t>
            </a:r>
            <a:br>
              <a:rPr lang="fi-FI" b="1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b="0" dirty="0" smtClean="0">
                <a:effectLst/>
              </a:rPr>
              <a:t>Kaksiatomisessa alkuainemolekyylissä ulkoelektronit jakautuvat tasan alkuaineatomien välille.</a:t>
            </a:r>
          </a:p>
          <a:p>
            <a:r>
              <a:rPr lang="fi-FI" b="0" dirty="0" smtClean="0">
                <a:effectLst/>
              </a:rPr>
              <a:t>Sidoksen muodostavien elektroniparien lukumäärän mukaan puhutaan yksinkertaisesta sidoksesta, </a:t>
            </a:r>
            <a:r>
              <a:rPr lang="fi-FI" b="0" dirty="0" err="1" smtClean="0">
                <a:effectLst/>
              </a:rPr>
              <a:t>kaksois</a:t>
            </a:r>
            <a:r>
              <a:rPr lang="fi-FI" b="0" dirty="0" smtClean="0">
                <a:effectLst/>
              </a:rPr>
              <a:t>- ja kolmoissidoksesta.</a:t>
            </a:r>
          </a:p>
          <a:p>
            <a:r>
              <a:rPr lang="fi-FI" b="0" dirty="0" smtClean="0">
                <a:effectLst/>
              </a:rPr>
              <a:t>Alkuainemolekyylit voivat rakentua myös useammasta kuin kahdesta atomista. Esimerkiksi rikin </a:t>
            </a:r>
            <a:r>
              <a:rPr lang="fi-FI" b="0" dirty="0" err="1" smtClean="0">
                <a:effectLst/>
              </a:rPr>
              <a:t>allotrooppiset</a:t>
            </a:r>
            <a:r>
              <a:rPr lang="fi-FI" b="0" dirty="0" smtClean="0">
                <a:effectLst/>
              </a:rPr>
              <a:t> muodot S</a:t>
            </a:r>
            <a:r>
              <a:rPr lang="fi-FI" b="0" baseline="-25000" dirty="0" smtClean="0">
                <a:effectLst/>
              </a:rPr>
              <a:t>6</a:t>
            </a:r>
            <a:r>
              <a:rPr lang="fi-FI" b="0" dirty="0" smtClean="0">
                <a:effectLst/>
              </a:rPr>
              <a:t> ja S</a:t>
            </a:r>
            <a:r>
              <a:rPr lang="fi-FI" b="0" baseline="-25000" dirty="0" smtClean="0">
                <a:effectLst/>
              </a:rPr>
              <a:t>8</a:t>
            </a:r>
            <a:r>
              <a:rPr lang="fi-FI" b="0" dirty="0" smtClean="0">
                <a:effectLst/>
              </a:rPr>
              <a:t>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87360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Dispersiovoimat molekyylien välillä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Kaikki alkuainemolekyylit ovat poolittomia, joten molekyylien välille voi muodostua vain heikkoja </a:t>
            </a:r>
            <a:r>
              <a:rPr lang="fi-FI" b="1" u="sng" dirty="0"/>
              <a:t>dispersiovoimia.</a:t>
            </a:r>
            <a:endParaRPr lang="fi-FI" dirty="0"/>
          </a:p>
          <a:p>
            <a:r>
              <a:rPr lang="fi-FI" dirty="0"/>
              <a:t>Tämän johdosta näillä alkuaineilla on yleensä alhainen </a:t>
            </a:r>
            <a:r>
              <a:rPr lang="fi-FI" dirty="0" err="1"/>
              <a:t>sulamis</a:t>
            </a:r>
            <a:r>
              <a:rPr lang="fi-FI" dirty="0"/>
              <a:t>- ja kiehumispiste.</a:t>
            </a:r>
          </a:p>
          <a:p>
            <a:r>
              <a:rPr lang="fi-FI" dirty="0"/>
              <a:t>Molekyylikoon kasvaessa, elektronien määrä kasvaa, jonka seurauksena hetkellisten </a:t>
            </a:r>
            <a:r>
              <a:rPr lang="fi-FI" dirty="0" err="1"/>
              <a:t>dipolien</a:t>
            </a:r>
            <a:r>
              <a:rPr lang="fi-FI" dirty="0"/>
              <a:t> määrä kasvaa ja dispersiovoimat vahvistuvat.</a:t>
            </a:r>
          </a:p>
          <a:p>
            <a:r>
              <a:rPr lang="fi-FI" dirty="0"/>
              <a:t>Molekyyleistä koostuvien aineiden kiinteää olomuotoa mallinnetaan </a:t>
            </a:r>
            <a:r>
              <a:rPr lang="fi-FI" b="1" dirty="0"/>
              <a:t>molekyylihilalla.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95484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>Alkuainemolekyylissä atomien välillä on </a:t>
            </a:r>
            <a:r>
              <a:rPr lang="fi-FI" b="1" dirty="0" err="1"/>
              <a:t>kovalenttinen</a:t>
            </a:r>
            <a:r>
              <a:rPr lang="fi-FI" b="1" dirty="0"/>
              <a:t> sidos</a:t>
            </a:r>
            <a:br>
              <a:rPr lang="fi-FI" b="1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0" dirty="0" smtClean="0">
                <a:effectLst/>
              </a:rPr>
              <a:t>Alkuaine </a:t>
            </a:r>
            <a:r>
              <a:rPr lang="fi-FI" b="1" dirty="0" smtClean="0">
                <a:effectLst/>
              </a:rPr>
              <a:t>hiili </a:t>
            </a:r>
            <a:r>
              <a:rPr lang="fi-FI" b="0" dirty="0" smtClean="0">
                <a:effectLst/>
              </a:rPr>
              <a:t>esiintyy luonnossa jättiläismolekyyleinä, joissa suuri joukko yksittäisiä hiiliatomeja on liittynyt toisiinsa </a:t>
            </a:r>
            <a:r>
              <a:rPr lang="fi-FI" b="0" dirty="0" err="1" smtClean="0">
                <a:effectLst/>
              </a:rPr>
              <a:t>kovalenttisin</a:t>
            </a:r>
            <a:r>
              <a:rPr lang="fi-FI" b="0" dirty="0" smtClean="0">
                <a:effectLst/>
              </a:rPr>
              <a:t> sidoksin </a:t>
            </a:r>
            <a:r>
              <a:rPr lang="fi-FI" b="1" dirty="0" smtClean="0">
                <a:effectLst/>
              </a:rPr>
              <a:t>atomihilaksi</a:t>
            </a:r>
            <a:r>
              <a:rPr lang="fi-FI" b="0" dirty="0" smtClean="0">
                <a:effectLst/>
              </a:rPr>
              <a:t>. (Ks. grafiitin ja timantin atomihilan mallit)</a:t>
            </a:r>
          </a:p>
          <a:p>
            <a:r>
              <a:rPr lang="fi-FI" b="0" dirty="0" smtClean="0">
                <a:effectLst/>
              </a:rPr>
              <a:t>Hiilellä esiintyy kiinteässä olomuodossa </a:t>
            </a:r>
            <a:r>
              <a:rPr lang="fi-FI" dirty="0" smtClean="0"/>
              <a:t>viisi</a:t>
            </a:r>
            <a:r>
              <a:rPr lang="fi-FI" b="0" dirty="0" smtClean="0">
                <a:effectLst/>
              </a:rPr>
              <a:t> </a:t>
            </a:r>
            <a:r>
              <a:rPr lang="fi-FI" b="0" dirty="0" smtClean="0">
                <a:effectLst/>
              </a:rPr>
              <a:t>eri </a:t>
            </a:r>
            <a:r>
              <a:rPr lang="fi-FI" b="0" dirty="0" err="1" smtClean="0">
                <a:effectLst/>
              </a:rPr>
              <a:t>allotrooppista</a:t>
            </a:r>
            <a:r>
              <a:rPr lang="fi-FI" b="0" dirty="0" smtClean="0">
                <a:effectLst/>
              </a:rPr>
              <a:t> muotoa: timantti, </a:t>
            </a:r>
            <a:r>
              <a:rPr lang="fi-FI" b="0" dirty="0" smtClean="0">
                <a:effectLst/>
              </a:rPr>
              <a:t>grafiitti, </a:t>
            </a:r>
            <a:r>
              <a:rPr lang="fi-FI" b="0" dirty="0" err="1" smtClean="0">
                <a:effectLst/>
              </a:rPr>
              <a:t>fullereeni</a:t>
            </a:r>
            <a:r>
              <a:rPr lang="fi-FI" b="0" dirty="0" smtClean="0">
                <a:effectLst/>
              </a:rPr>
              <a:t>, nanoputki ja </a:t>
            </a:r>
            <a:r>
              <a:rPr lang="fi-FI" b="0" dirty="0" err="1" smtClean="0">
                <a:effectLst/>
              </a:rPr>
              <a:t>grafeeni</a:t>
            </a:r>
            <a:r>
              <a:rPr lang="fi-FI" b="0" dirty="0" smtClean="0">
                <a:effectLst/>
              </a:rPr>
              <a:t>. </a:t>
            </a:r>
            <a:r>
              <a:rPr lang="fi-FI" b="0" dirty="0" smtClean="0">
                <a:effectLst/>
              </a:rPr>
              <a:t>Näiden erilaiset ominaisuudet selittyvät niiden erilaisilla </a:t>
            </a:r>
            <a:r>
              <a:rPr lang="fi-FI" b="0" dirty="0" smtClean="0">
                <a:effectLst/>
              </a:rPr>
              <a:t>atomihiloilla</a:t>
            </a:r>
            <a:r>
              <a:rPr lang="fi-FI" b="0" dirty="0" smtClean="0">
                <a:effectLst/>
              </a:rPr>
              <a:t>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153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>
                <a:latin typeface="Liberation Sans, sans-serif"/>
              </a:rPr>
              <a:t>Alkuaineiden sitoutuminen yhdisteiksi</a:t>
            </a:r>
            <a:r>
              <a:rPr lang="fi-FI" dirty="0"/>
              <a:t/>
            </a:r>
            <a:br>
              <a:rPr lang="fi-FI" dirty="0"/>
            </a:br>
            <a:r>
              <a:rPr lang="fi-FI" b="1" dirty="0"/>
              <a:t>Ioniyhdisteissä eli suoloissa on ionisidos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Kun metalliatomi luovuttaa ulkoelektroninsa epämetalli atomille, metalliatomista muodostuu positiivinen ioni eli </a:t>
            </a:r>
            <a:r>
              <a:rPr lang="fi-FI" b="1" dirty="0"/>
              <a:t>kationi</a:t>
            </a:r>
            <a:r>
              <a:rPr lang="fi-FI" dirty="0"/>
              <a:t> ja epämetalliatomista negatiivinen ioni eli </a:t>
            </a:r>
            <a:r>
              <a:rPr lang="fi-FI" b="1" dirty="0"/>
              <a:t>anioni</a:t>
            </a:r>
            <a:r>
              <a:rPr lang="fi-FI" dirty="0"/>
              <a:t>. Näiden erimerkkisesti varautuneiden ionien välistä vahvaa sähköistä vetovoimaa kutsutaan </a:t>
            </a:r>
            <a:r>
              <a:rPr lang="fi-FI" b="1" dirty="0"/>
              <a:t>ionisidokseksi.</a:t>
            </a:r>
            <a:endParaRPr lang="fi-FI" dirty="0"/>
          </a:p>
          <a:p>
            <a:r>
              <a:rPr lang="fi-FI" dirty="0"/>
              <a:t>Ionisidoksilla suoloille muodostuvaa säännöllistä kiderakennetta kutsutaan </a:t>
            </a:r>
            <a:r>
              <a:rPr lang="fi-FI" b="1" dirty="0"/>
              <a:t>ionihilaksi.</a:t>
            </a:r>
            <a:endParaRPr lang="fi-FI" dirty="0"/>
          </a:p>
          <a:p>
            <a:r>
              <a:rPr lang="fi-FI" dirty="0"/>
              <a:t>Ionihilassa positiiviset ja negatiiviset ionit vuorottelevat ja niiden välinen sähköinen vetovoima pitää kiteen kasassa.</a:t>
            </a:r>
          </a:p>
          <a:p>
            <a:r>
              <a:rPr lang="fi-FI" dirty="0"/>
              <a:t>Suolan vesiliuos johtaa sähköä, koska…</a:t>
            </a:r>
          </a:p>
          <a:p>
            <a:r>
              <a:rPr lang="fi-FI" dirty="0"/>
              <a:t>Ionihila muodostaa kovan, mutta hauraan kiderakenteen.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590773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Poolittomat ja pooliset molekyyliyhdisteet</a:t>
            </a:r>
            <a:br>
              <a:rPr lang="fi-FI" b="1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Poolittomien molekyylien muodostamaa molekyylihilaa pitää koossa molekyylien väliset dispersiovoimat.</a:t>
            </a:r>
            <a:endParaRPr lang="fi-FI" dirty="0"/>
          </a:p>
          <a:p>
            <a:r>
              <a:rPr lang="fi-FI" dirty="0"/>
              <a:t>Dispersiovoimat ovat hyvin heikkoja, minkä johdossa poolittomista molekyyleistä koostuvien yhdisteiden </a:t>
            </a:r>
            <a:r>
              <a:rPr lang="fi-FI" dirty="0" err="1"/>
              <a:t>sulamis</a:t>
            </a:r>
            <a:r>
              <a:rPr lang="fi-FI" dirty="0"/>
              <a:t>- ja kiehumispisteet ovat hyvin alhaiset.</a:t>
            </a:r>
          </a:p>
          <a:p>
            <a:r>
              <a:rPr lang="fi-FI" dirty="0"/>
              <a:t>Molekyyliyhdisteiden olomuotoon huoneen lämpötilassa vaikuttaa myös molekyylin koko ja muoto. Mitä suuremmalle alalle dispersiovoimia muodostuu sen lujempi sidos molekyylien välille muodostuu.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953558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Poolittomat ja pooliset molekyyliyhdisteet</a:t>
            </a:r>
            <a:br>
              <a:rPr lang="fi-FI" b="1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Poolisten </a:t>
            </a:r>
            <a:r>
              <a:rPr lang="fi-FI" b="1" dirty="0" err="1"/>
              <a:t>moolekyylien</a:t>
            </a:r>
            <a:r>
              <a:rPr lang="fi-FI" b="1" dirty="0"/>
              <a:t> muodostamaa molekyylihilaa pitää koossa molekyylien väliset </a:t>
            </a:r>
            <a:r>
              <a:rPr lang="fi-FI" b="1" dirty="0" err="1"/>
              <a:t>dipoli-dipoli</a:t>
            </a:r>
            <a:r>
              <a:rPr lang="fi-FI" b="1" dirty="0"/>
              <a:t>- tai vetysidokset.</a:t>
            </a:r>
            <a:endParaRPr lang="fi-FI" dirty="0"/>
          </a:p>
          <a:p>
            <a:r>
              <a:rPr lang="fi-FI" dirty="0"/>
              <a:t>Dipoli-</a:t>
            </a:r>
            <a:r>
              <a:rPr lang="fi-FI" dirty="0" err="1"/>
              <a:t>dipoli</a:t>
            </a:r>
            <a:r>
              <a:rPr lang="fi-FI" dirty="0"/>
              <a:t>- ja vetysidokset ovat vahvempia kuin dispersiovoimat, minkä johdosta poolisten molekyyliyhdisteiden </a:t>
            </a:r>
            <a:r>
              <a:rPr lang="fi-FI" dirty="0" err="1"/>
              <a:t>sulamis</a:t>
            </a:r>
            <a:r>
              <a:rPr lang="fi-FI" dirty="0"/>
              <a:t>- ja kiehumispisteet ovat korkeampia kuin poolittomien.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81167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780</Words>
  <Application>Microsoft Office PowerPoint</Application>
  <PresentationFormat>Laajakuva</PresentationFormat>
  <Paragraphs>71</Paragraphs>
  <Slides>15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Liberation Sans, sans-serif</vt:lpstr>
      <vt:lpstr>Office-teema</vt:lpstr>
      <vt:lpstr>4 AINEIDEN OMINAISUUDET JA KEMIALLISET SIDOKSET </vt:lpstr>
      <vt:lpstr>4.1 ALKUAINEET Metallien ominaisuudet ja metallisidos </vt:lpstr>
      <vt:lpstr>Metalleissa atomien välillä on metallisidos</vt:lpstr>
      <vt:lpstr>Alkuainemolekyylissä atomien välillä on kovalenttinen sidos </vt:lpstr>
      <vt:lpstr>Dispersiovoimat molekyylien välillä</vt:lpstr>
      <vt:lpstr>Alkuainemolekyylissä atomien välillä on kovalenttinen sidos </vt:lpstr>
      <vt:lpstr>Alkuaineiden sitoutuminen yhdisteiksi Ioniyhdisteissä eli suoloissa on ionisidos</vt:lpstr>
      <vt:lpstr>Poolittomat ja pooliset molekyyliyhdisteet </vt:lpstr>
      <vt:lpstr>Poolittomat ja pooliset molekyyliyhdisteet </vt:lpstr>
      <vt:lpstr>Kemiallisten sidosten vertailua Sidostyypin arviointi ioniluonteen avulla</vt:lpstr>
      <vt:lpstr>Sidoksen vahvuuden vertailu sidosenergian avulla </vt:lpstr>
      <vt:lpstr>Kovalenttisen sidoksen pituus </vt:lpstr>
      <vt:lpstr>Miten selitetään veden erityisominaisuudet? Veden erityisominaisuuksia </vt:lpstr>
      <vt:lpstr>Vesi liuottimena </vt:lpstr>
      <vt:lpstr>Ioniyhdisteiden liukeneminen veteen 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KEMIALLISET SIDOKSET SELITTÄVÄT AINEIDEN OMINAISUUKSIA</dc:title>
  <dc:creator>Asiakas</dc:creator>
  <cp:lastModifiedBy>Asiakas</cp:lastModifiedBy>
  <cp:revision>9</cp:revision>
  <dcterms:created xsi:type="dcterms:W3CDTF">2016-03-22T10:56:51Z</dcterms:created>
  <dcterms:modified xsi:type="dcterms:W3CDTF">2016-12-09T12:34:26Z</dcterms:modified>
</cp:coreProperties>
</file>