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0" r:id="rId4"/>
    <p:sldId id="277" r:id="rId5"/>
    <p:sldId id="275" r:id="rId6"/>
    <p:sldId id="268" r:id="rId7"/>
    <p:sldId id="278" r:id="rId8"/>
    <p:sldId id="270" r:id="rId9"/>
    <p:sldId id="274" r:id="rId10"/>
    <p:sldId id="282" r:id="rId11"/>
    <p:sldId id="266" r:id="rId12"/>
    <p:sldId id="259" r:id="rId13"/>
    <p:sldId id="260" r:id="rId14"/>
    <p:sldId id="265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Degerman" initials="PD" lastIdx="0" clrIdx="0">
    <p:extLst/>
  </p:cmAuthor>
  <p:cmAuthor id="2" name="Paula Degerman" initials="PD [2]" lastIdx="0" clrIdx="1">
    <p:extLst/>
  </p:cmAuthor>
  <p:cmAuthor id="3" name="Paula Degerman" initials="PD [3]" lastIdx="0" clrIdx="2">
    <p:extLst/>
  </p:cmAuthor>
  <p:cmAuthor id="4" name="Paula Degerman" initials="PD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16"/>
    <p:restoredTop sz="94674"/>
  </p:normalViewPr>
  <p:slideViewPr>
    <p:cSldViewPr snapToGrid="0" snapToObjects="1">
      <p:cViewPr>
        <p:scale>
          <a:sx n="42" d="100"/>
          <a:sy n="42" d="100"/>
        </p:scale>
        <p:origin x="-77" y="-6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4809A-3159-4902-98B2-F01A923474BB}" type="doc">
      <dgm:prSet loTypeId="urn:microsoft.com/office/officeart/2008/layout/RadialCluster" loCatId="cycle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fi-FI"/>
        </a:p>
      </dgm:t>
    </dgm:pt>
    <dgm:pt modelId="{16B6B40C-9F08-43B0-AD8D-1DACE8EC81BD}">
      <dgm:prSet phldrT="[Teksti]"/>
      <dgm:spPr/>
      <dgm:t>
        <a:bodyPr/>
        <a:lstStyle/>
        <a:p>
          <a:endParaRPr lang="fi-FI" b="1" dirty="0">
            <a:solidFill>
              <a:schemeClr val="tx1"/>
            </a:solidFill>
          </a:endParaRPr>
        </a:p>
        <a:p>
          <a:r>
            <a:rPr lang="fi-FI" b="1" dirty="0">
              <a:solidFill>
                <a:schemeClr val="tx1"/>
              </a:solidFill>
            </a:rPr>
            <a:t>Psyykkinen toiminta</a:t>
          </a:r>
        </a:p>
        <a:p>
          <a:r>
            <a:rPr lang="fi-FI" dirty="0">
              <a:solidFill>
                <a:schemeClr val="tx1"/>
              </a:solidFill>
            </a:rPr>
            <a:t>= psyyken eli mielen toimintaa</a:t>
          </a:r>
        </a:p>
        <a:p>
          <a:endParaRPr lang="fi-FI" dirty="0">
            <a:solidFill>
              <a:schemeClr val="tx1"/>
            </a:solidFill>
          </a:endParaRPr>
        </a:p>
      </dgm:t>
    </dgm:pt>
    <dgm:pt modelId="{B504DAE9-1F79-471D-83BD-6EDA66FFB7A5}" type="parTrans" cxnId="{A7AAA657-9E95-45F7-AB4B-0AA3A2E3C435}">
      <dgm:prSet/>
      <dgm:spPr/>
      <dgm:t>
        <a:bodyPr/>
        <a:lstStyle/>
        <a:p>
          <a:endParaRPr lang="fi-FI"/>
        </a:p>
      </dgm:t>
    </dgm:pt>
    <dgm:pt modelId="{4AE8425E-A823-4B26-82D0-7F23411325AD}" type="sibTrans" cxnId="{A7AAA657-9E95-45F7-AB4B-0AA3A2E3C435}">
      <dgm:prSet/>
      <dgm:spPr/>
      <dgm:t>
        <a:bodyPr/>
        <a:lstStyle/>
        <a:p>
          <a:endParaRPr lang="fi-FI"/>
        </a:p>
      </dgm:t>
    </dgm:pt>
    <dgm:pt modelId="{3DF4D8FA-3078-4EF2-ACFD-4F019DD19357}">
      <dgm:prSet phldrT="[Teksti]" custT="1"/>
      <dgm:spPr/>
      <dgm:t>
        <a:bodyPr/>
        <a:lstStyle/>
        <a:p>
          <a:r>
            <a:rPr lang="fi-FI" sz="2000" dirty="0" smtClean="0">
              <a:solidFill>
                <a:schemeClr val="tx1"/>
              </a:solidFill>
            </a:rPr>
            <a:t>kognitiivinen toiminta</a:t>
          </a:r>
        </a:p>
        <a:p>
          <a:r>
            <a:rPr lang="fi-FI" sz="2000" dirty="0" smtClean="0">
              <a:solidFill>
                <a:schemeClr val="tx1"/>
              </a:solidFill>
            </a:rPr>
            <a:t>= tiedonkäsittelytoiminta</a:t>
          </a:r>
          <a:endParaRPr lang="fi-FI" sz="2000" dirty="0">
            <a:solidFill>
              <a:schemeClr val="tx1"/>
            </a:solidFill>
          </a:endParaRPr>
        </a:p>
      </dgm:t>
    </dgm:pt>
    <dgm:pt modelId="{8262D07A-51C0-49AE-A6D0-C187457F1E99}" type="parTrans" cxnId="{DAD0084C-E6A1-45F0-936A-68D148175C10}">
      <dgm:prSet/>
      <dgm:spPr/>
      <dgm:t>
        <a:bodyPr/>
        <a:lstStyle/>
        <a:p>
          <a:endParaRPr lang="fi-FI"/>
        </a:p>
      </dgm:t>
    </dgm:pt>
    <dgm:pt modelId="{3C0F1A38-A2F9-4F98-8D76-19DA5A987B96}" type="sibTrans" cxnId="{DAD0084C-E6A1-45F0-936A-68D148175C10}">
      <dgm:prSet/>
      <dgm:spPr/>
      <dgm:t>
        <a:bodyPr/>
        <a:lstStyle/>
        <a:p>
          <a:endParaRPr lang="fi-FI"/>
        </a:p>
      </dgm:t>
    </dgm:pt>
    <dgm:pt modelId="{4FE98AE9-CBE3-484E-AEBA-888FA9BCAABA}">
      <dgm:prSet phldrT="[Teksti]" custT="1"/>
      <dgm:spPr/>
      <dgm:t>
        <a:bodyPr/>
        <a:lstStyle/>
        <a:p>
          <a:r>
            <a:rPr lang="fi-FI" sz="2000" dirty="0" smtClean="0">
              <a:solidFill>
                <a:schemeClr val="tx1"/>
              </a:solidFill>
            </a:rPr>
            <a:t>motivaatio</a:t>
          </a:r>
        </a:p>
        <a:p>
          <a:r>
            <a:rPr lang="fi-FI" sz="2000" dirty="0" smtClean="0">
              <a:solidFill>
                <a:schemeClr val="tx1"/>
              </a:solidFill>
            </a:rPr>
            <a:t>= tila, joka virittää ja ohjaa käyttäytymistä</a:t>
          </a:r>
          <a:endParaRPr lang="fi-FI" sz="2000" dirty="0">
            <a:solidFill>
              <a:schemeClr val="tx1"/>
            </a:solidFill>
          </a:endParaRPr>
        </a:p>
      </dgm:t>
    </dgm:pt>
    <dgm:pt modelId="{4CF850DC-C1D4-4758-899B-1D98521B3A92}" type="parTrans" cxnId="{AA635F11-7FE3-4E02-BA49-C8B897DCF011}">
      <dgm:prSet/>
      <dgm:spPr/>
      <dgm:t>
        <a:bodyPr/>
        <a:lstStyle/>
        <a:p>
          <a:endParaRPr lang="fi-FI"/>
        </a:p>
      </dgm:t>
    </dgm:pt>
    <dgm:pt modelId="{3377F356-88D4-4AAD-8D85-BCB20BD54295}" type="sibTrans" cxnId="{AA635F11-7FE3-4E02-BA49-C8B897DCF011}">
      <dgm:prSet/>
      <dgm:spPr/>
      <dgm:t>
        <a:bodyPr/>
        <a:lstStyle/>
        <a:p>
          <a:endParaRPr lang="fi-FI"/>
        </a:p>
      </dgm:t>
    </dgm:pt>
    <dgm:pt modelId="{7460456B-9C74-497B-ABC4-670DC90BFEA6}">
      <dgm:prSet phldrT="[Teksti]" custT="1"/>
      <dgm:spPr/>
      <dgm:t>
        <a:bodyPr/>
        <a:lstStyle/>
        <a:p>
          <a:r>
            <a:rPr lang="fi-FI" sz="2000" dirty="0">
              <a:solidFill>
                <a:schemeClr val="tx1"/>
              </a:solidFill>
            </a:rPr>
            <a:t>emootiot </a:t>
          </a:r>
        </a:p>
        <a:p>
          <a:r>
            <a:rPr lang="fi-FI" sz="2000" dirty="0">
              <a:solidFill>
                <a:schemeClr val="tx1"/>
              </a:solidFill>
            </a:rPr>
            <a:t>= tunteet</a:t>
          </a:r>
        </a:p>
      </dgm:t>
    </dgm:pt>
    <dgm:pt modelId="{381DAFC6-0957-4EA4-B135-A0E47F39F78C}" type="parTrans" cxnId="{549C773A-8DF7-474A-84D2-1434A057D18E}">
      <dgm:prSet/>
      <dgm:spPr/>
      <dgm:t>
        <a:bodyPr/>
        <a:lstStyle/>
        <a:p>
          <a:endParaRPr lang="fi-FI"/>
        </a:p>
      </dgm:t>
    </dgm:pt>
    <dgm:pt modelId="{6DD17A0A-FD67-41B4-A86D-513B21CAE9B3}" type="sibTrans" cxnId="{549C773A-8DF7-474A-84D2-1434A057D18E}">
      <dgm:prSet/>
      <dgm:spPr/>
      <dgm:t>
        <a:bodyPr/>
        <a:lstStyle/>
        <a:p>
          <a:endParaRPr lang="fi-FI"/>
        </a:p>
      </dgm:t>
    </dgm:pt>
    <dgm:pt modelId="{1B5D4A0F-7517-4796-8715-975D2EB8F2C6}" type="pres">
      <dgm:prSet presAssocID="{9A64809A-3159-4902-98B2-F01A923474B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C7F398D3-C5B9-4578-8177-401CF1588036}" type="pres">
      <dgm:prSet presAssocID="{16B6B40C-9F08-43B0-AD8D-1DACE8EC81BD}" presName="singleCycle" presStyleCnt="0"/>
      <dgm:spPr/>
    </dgm:pt>
    <dgm:pt modelId="{814D3989-DAE2-4D32-BCEF-93AA94658A63}" type="pres">
      <dgm:prSet presAssocID="{16B6B40C-9F08-43B0-AD8D-1DACE8EC81BD}" presName="singleCenter" presStyleLbl="node1" presStyleIdx="0" presStyleCnt="4" custScaleX="186074" custScaleY="158096" custLinFactNeighborX="-340" custLinFactNeighborY="-43091">
        <dgm:presLayoutVars>
          <dgm:chMax val="7"/>
          <dgm:chPref val="7"/>
        </dgm:presLayoutVars>
      </dgm:prSet>
      <dgm:spPr/>
      <dgm:t>
        <a:bodyPr/>
        <a:lstStyle/>
        <a:p>
          <a:endParaRPr lang="fi-FI"/>
        </a:p>
      </dgm:t>
    </dgm:pt>
    <dgm:pt modelId="{B07A3B6A-68FF-49E2-84A5-45AF0E64F9DD}" type="pres">
      <dgm:prSet presAssocID="{8262D07A-51C0-49AE-A6D0-C187457F1E99}" presName="Name56" presStyleLbl="parChTrans1D2" presStyleIdx="0" presStyleCnt="3"/>
      <dgm:spPr/>
      <dgm:t>
        <a:bodyPr/>
        <a:lstStyle/>
        <a:p>
          <a:endParaRPr lang="fi-FI"/>
        </a:p>
      </dgm:t>
    </dgm:pt>
    <dgm:pt modelId="{C90477E9-1D64-42BB-A341-A2D9F3C25776}" type="pres">
      <dgm:prSet presAssocID="{3DF4D8FA-3078-4EF2-ACFD-4F019DD19357}" presName="text0" presStyleLbl="node1" presStyleIdx="1" presStyleCnt="4" custScaleX="326895" custScaleY="165165" custRadScaleRad="121681" custRadScaleInc="-17961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35B3355-DA22-4960-95CE-A61046EA67D6}" type="pres">
      <dgm:prSet presAssocID="{4CF850DC-C1D4-4758-899B-1D98521B3A92}" presName="Name56" presStyleLbl="parChTrans1D2" presStyleIdx="1" presStyleCnt="3"/>
      <dgm:spPr/>
      <dgm:t>
        <a:bodyPr/>
        <a:lstStyle/>
        <a:p>
          <a:endParaRPr lang="fi-FI"/>
        </a:p>
      </dgm:t>
    </dgm:pt>
    <dgm:pt modelId="{CEDBCA3A-0326-4509-B35E-E8CF8CA51C3D}" type="pres">
      <dgm:prSet presAssocID="{4FE98AE9-CBE3-484E-AEBA-888FA9BCAABA}" presName="text0" presStyleLbl="node1" presStyleIdx="2" presStyleCnt="4" custScaleX="293807" custScaleY="163607" custRadScaleRad="142130" custRadScaleInc="-2540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06E0D71-724C-4ACE-A2FA-069F067DD6D3}" type="pres">
      <dgm:prSet presAssocID="{381DAFC6-0957-4EA4-B135-A0E47F39F78C}" presName="Name56" presStyleLbl="parChTrans1D2" presStyleIdx="2" presStyleCnt="3"/>
      <dgm:spPr/>
      <dgm:t>
        <a:bodyPr/>
        <a:lstStyle/>
        <a:p>
          <a:endParaRPr lang="fi-FI"/>
        </a:p>
      </dgm:t>
    </dgm:pt>
    <dgm:pt modelId="{2387B3E8-CBE1-4EFD-BA95-B0CF4B2747C5}" type="pres">
      <dgm:prSet presAssocID="{7460456B-9C74-497B-ABC4-670DC90BFEA6}" presName="text0" presStyleLbl="node1" presStyleIdx="3" presStyleCnt="4" custScaleX="235273" custScaleY="167394" custRadScaleRad="39536" custRadScaleInc="-13430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7AAA657-9E95-45F7-AB4B-0AA3A2E3C435}" srcId="{9A64809A-3159-4902-98B2-F01A923474BB}" destId="{16B6B40C-9F08-43B0-AD8D-1DACE8EC81BD}" srcOrd="0" destOrd="0" parTransId="{B504DAE9-1F79-471D-83BD-6EDA66FFB7A5}" sibTransId="{4AE8425E-A823-4B26-82D0-7F23411325AD}"/>
    <dgm:cxn modelId="{F9D3F991-7FBF-234E-BDFB-307095D4067C}" type="presOf" srcId="{4CF850DC-C1D4-4758-899B-1D98521B3A92}" destId="{935B3355-DA22-4960-95CE-A61046EA67D6}" srcOrd="0" destOrd="0" presId="urn:microsoft.com/office/officeart/2008/layout/RadialCluster"/>
    <dgm:cxn modelId="{DAD0084C-E6A1-45F0-936A-68D148175C10}" srcId="{16B6B40C-9F08-43B0-AD8D-1DACE8EC81BD}" destId="{3DF4D8FA-3078-4EF2-ACFD-4F019DD19357}" srcOrd="0" destOrd="0" parTransId="{8262D07A-51C0-49AE-A6D0-C187457F1E99}" sibTransId="{3C0F1A38-A2F9-4F98-8D76-19DA5A987B96}"/>
    <dgm:cxn modelId="{78F4A518-F8B8-CF43-AEF4-ECA764F4DA5E}" type="presOf" srcId="{9A64809A-3159-4902-98B2-F01A923474BB}" destId="{1B5D4A0F-7517-4796-8715-975D2EB8F2C6}" srcOrd="0" destOrd="0" presId="urn:microsoft.com/office/officeart/2008/layout/RadialCluster"/>
    <dgm:cxn modelId="{5F4EF17F-D315-864A-B7F5-736293071E2C}" type="presOf" srcId="{8262D07A-51C0-49AE-A6D0-C187457F1E99}" destId="{B07A3B6A-68FF-49E2-84A5-45AF0E64F9DD}" srcOrd="0" destOrd="0" presId="urn:microsoft.com/office/officeart/2008/layout/RadialCluster"/>
    <dgm:cxn modelId="{37703CD7-CF73-0641-9F91-CA9D8B461972}" type="presOf" srcId="{381DAFC6-0957-4EA4-B135-A0E47F39F78C}" destId="{A06E0D71-724C-4ACE-A2FA-069F067DD6D3}" srcOrd="0" destOrd="0" presId="urn:microsoft.com/office/officeart/2008/layout/RadialCluster"/>
    <dgm:cxn modelId="{85329314-64D1-2A42-BA6C-05BBD76D871F}" type="presOf" srcId="{4FE98AE9-CBE3-484E-AEBA-888FA9BCAABA}" destId="{CEDBCA3A-0326-4509-B35E-E8CF8CA51C3D}" srcOrd="0" destOrd="0" presId="urn:microsoft.com/office/officeart/2008/layout/RadialCluster"/>
    <dgm:cxn modelId="{AA635F11-7FE3-4E02-BA49-C8B897DCF011}" srcId="{16B6B40C-9F08-43B0-AD8D-1DACE8EC81BD}" destId="{4FE98AE9-CBE3-484E-AEBA-888FA9BCAABA}" srcOrd="1" destOrd="0" parTransId="{4CF850DC-C1D4-4758-899B-1D98521B3A92}" sibTransId="{3377F356-88D4-4AAD-8D85-BCB20BD54295}"/>
    <dgm:cxn modelId="{1FCA1CD2-FCA0-814B-AE75-B8FEFAA65FD7}" type="presOf" srcId="{7460456B-9C74-497B-ABC4-670DC90BFEA6}" destId="{2387B3E8-CBE1-4EFD-BA95-B0CF4B2747C5}" srcOrd="0" destOrd="0" presId="urn:microsoft.com/office/officeart/2008/layout/RadialCluster"/>
    <dgm:cxn modelId="{F9F57EDB-CAA7-F247-827C-08F66F1F4B37}" type="presOf" srcId="{16B6B40C-9F08-43B0-AD8D-1DACE8EC81BD}" destId="{814D3989-DAE2-4D32-BCEF-93AA94658A63}" srcOrd="0" destOrd="0" presId="urn:microsoft.com/office/officeart/2008/layout/RadialCluster"/>
    <dgm:cxn modelId="{549C773A-8DF7-474A-84D2-1434A057D18E}" srcId="{16B6B40C-9F08-43B0-AD8D-1DACE8EC81BD}" destId="{7460456B-9C74-497B-ABC4-670DC90BFEA6}" srcOrd="2" destOrd="0" parTransId="{381DAFC6-0957-4EA4-B135-A0E47F39F78C}" sibTransId="{6DD17A0A-FD67-41B4-A86D-513B21CAE9B3}"/>
    <dgm:cxn modelId="{6FF09224-902E-5345-947F-45A49AD8472A}" type="presOf" srcId="{3DF4D8FA-3078-4EF2-ACFD-4F019DD19357}" destId="{C90477E9-1D64-42BB-A341-A2D9F3C25776}" srcOrd="0" destOrd="0" presId="urn:microsoft.com/office/officeart/2008/layout/RadialCluster"/>
    <dgm:cxn modelId="{CA0DD680-9680-B14C-9D4D-B2E137956F12}" type="presParOf" srcId="{1B5D4A0F-7517-4796-8715-975D2EB8F2C6}" destId="{C7F398D3-C5B9-4578-8177-401CF1588036}" srcOrd="0" destOrd="0" presId="urn:microsoft.com/office/officeart/2008/layout/RadialCluster"/>
    <dgm:cxn modelId="{CF76F764-8349-D644-B842-70CDF841EED4}" type="presParOf" srcId="{C7F398D3-C5B9-4578-8177-401CF1588036}" destId="{814D3989-DAE2-4D32-BCEF-93AA94658A63}" srcOrd="0" destOrd="0" presId="urn:microsoft.com/office/officeart/2008/layout/RadialCluster"/>
    <dgm:cxn modelId="{3B57B3D6-0DCC-5244-8B59-ACF5BEC728B3}" type="presParOf" srcId="{C7F398D3-C5B9-4578-8177-401CF1588036}" destId="{B07A3B6A-68FF-49E2-84A5-45AF0E64F9DD}" srcOrd="1" destOrd="0" presId="urn:microsoft.com/office/officeart/2008/layout/RadialCluster"/>
    <dgm:cxn modelId="{3E871E25-0AAB-AA46-855A-59CAF4872A14}" type="presParOf" srcId="{C7F398D3-C5B9-4578-8177-401CF1588036}" destId="{C90477E9-1D64-42BB-A341-A2D9F3C25776}" srcOrd="2" destOrd="0" presId="urn:microsoft.com/office/officeart/2008/layout/RadialCluster"/>
    <dgm:cxn modelId="{EFAD2710-3E02-F94A-AE33-8DD0456975A7}" type="presParOf" srcId="{C7F398D3-C5B9-4578-8177-401CF1588036}" destId="{935B3355-DA22-4960-95CE-A61046EA67D6}" srcOrd="3" destOrd="0" presId="urn:microsoft.com/office/officeart/2008/layout/RadialCluster"/>
    <dgm:cxn modelId="{C224EC17-56E8-6443-A50C-83FEDFCB4F0E}" type="presParOf" srcId="{C7F398D3-C5B9-4578-8177-401CF1588036}" destId="{CEDBCA3A-0326-4509-B35E-E8CF8CA51C3D}" srcOrd="4" destOrd="0" presId="urn:microsoft.com/office/officeart/2008/layout/RadialCluster"/>
    <dgm:cxn modelId="{B9B3C0E5-D07F-1E4B-91A3-7CBF2B98BD07}" type="presParOf" srcId="{C7F398D3-C5B9-4578-8177-401CF1588036}" destId="{A06E0D71-724C-4ACE-A2FA-069F067DD6D3}" srcOrd="5" destOrd="0" presId="urn:microsoft.com/office/officeart/2008/layout/RadialCluster"/>
    <dgm:cxn modelId="{233814E3-851D-074E-BF92-410C89CE5A45}" type="presParOf" srcId="{C7F398D3-C5B9-4578-8177-401CF1588036}" destId="{2387B3E8-CBE1-4EFD-BA95-B0CF4B2747C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B8A6C-EC0C-4C81-B740-08B3BEE16ABF}" type="datetimeFigureOut">
              <a:rPr lang="fi-FI" smtClean="0"/>
              <a:t>31.10.2017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AC65A-A87D-48B5-86C2-BC62061907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0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2F10-7CCD-4C54-A8C2-F2E9E774D78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832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31.10.2017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05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31.10.2017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54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31.10.2017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31.10.2017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365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31.10.2017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278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31.10.2017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422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31.10.2017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74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31.10.2017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76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31.10.2017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96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31.10.2017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99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31.10.2017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32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BDBB-990C-4640-A20A-F8C20DA46A46}" type="datetimeFigureOut">
              <a:rPr lang="fi-FI" smtClean="0"/>
              <a:t>31.10.2017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23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7200" b="1" dirty="0" smtClean="0"/>
              <a:t>6. Psyykkinen toiminta</a:t>
            </a:r>
            <a:endParaRPr lang="fi-FI" sz="72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(s. 58-71)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69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/>
          <a:srcRect t="11024"/>
          <a:stretch/>
        </p:blipFill>
        <p:spPr>
          <a:xfrm>
            <a:off x="1436215" y="1471903"/>
            <a:ext cx="6385816" cy="5350487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1186955" y="154315"/>
            <a:ext cx="67537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/>
              <a:t>Psykoanalyyttinen näkemys: </a:t>
            </a:r>
            <a:endParaRPr lang="fi-FI" sz="3200" b="1" dirty="0" smtClean="0"/>
          </a:p>
          <a:p>
            <a:r>
              <a:rPr lang="fi-FI" sz="3200" b="1" dirty="0" smtClean="0"/>
              <a:t>Freudin </a:t>
            </a:r>
            <a:r>
              <a:rPr lang="fi-FI" sz="3200" b="1" dirty="0"/>
              <a:t>mielen malli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06231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Psykoanalyyttinen näkemys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Freudin mielen rakennemalli: psyykessä kolme erilaista tasoa</a:t>
            </a:r>
          </a:p>
          <a:p>
            <a:pPr marL="514350" lvl="0" indent="-514350">
              <a:buFont typeface="+mj-lt"/>
              <a:buAutoNum type="arabicPeriod"/>
            </a:pPr>
            <a:r>
              <a:rPr lang="fi-FI" dirty="0" smtClean="0"/>
              <a:t>tietoinen</a:t>
            </a:r>
          </a:p>
          <a:p>
            <a:pPr lvl="1"/>
            <a:r>
              <a:rPr lang="fi-FI" dirty="0" smtClean="0"/>
              <a:t>ajattelun </a:t>
            </a:r>
            <a:r>
              <a:rPr lang="fi-FI" dirty="0"/>
              <a:t>ja havaintojen kohteena oleva aines</a:t>
            </a:r>
          </a:p>
          <a:p>
            <a:pPr marL="514350" lvl="0" indent="-514350">
              <a:buFont typeface="+mj-lt"/>
              <a:buAutoNum type="arabicPeriod"/>
            </a:pPr>
            <a:r>
              <a:rPr lang="fi-FI" dirty="0"/>
              <a:t>e</a:t>
            </a:r>
            <a:r>
              <a:rPr lang="fi-FI" dirty="0" smtClean="0"/>
              <a:t>sitietoinen</a:t>
            </a:r>
          </a:p>
          <a:p>
            <a:pPr lvl="1"/>
            <a:r>
              <a:rPr lang="fi-FI" dirty="0" smtClean="0"/>
              <a:t>helposti </a:t>
            </a:r>
            <a:r>
              <a:rPr lang="fi-FI" dirty="0"/>
              <a:t>tiedostettavat psyykkiset asiat</a:t>
            </a:r>
          </a:p>
          <a:p>
            <a:pPr marL="514350" lvl="0" indent="-514350">
              <a:buFont typeface="+mj-lt"/>
              <a:buAutoNum type="arabicPeriod"/>
            </a:pPr>
            <a:r>
              <a:rPr lang="fi-FI" dirty="0"/>
              <a:t>t</a:t>
            </a:r>
            <a:r>
              <a:rPr lang="fi-FI" dirty="0" smtClean="0"/>
              <a:t>iedostamaton</a:t>
            </a:r>
          </a:p>
          <a:p>
            <a:pPr lvl="1"/>
            <a:r>
              <a:rPr lang="fi-FI" dirty="0" smtClean="0"/>
              <a:t>vaikeasti </a:t>
            </a:r>
            <a:r>
              <a:rPr lang="fi-FI" dirty="0"/>
              <a:t>tiedostettavat psyykkiset asiat</a:t>
            </a:r>
          </a:p>
          <a:p>
            <a:pPr marL="0" lv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2393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sz="2400" dirty="0"/>
              <a:t>mielen </a:t>
            </a:r>
            <a:r>
              <a:rPr lang="fi-FI" sz="2400" dirty="0" smtClean="0"/>
              <a:t>alueet:</a:t>
            </a:r>
            <a:endParaRPr lang="fi-FI" sz="2400" dirty="0"/>
          </a:p>
          <a:p>
            <a:pPr lvl="1"/>
            <a:r>
              <a:rPr lang="fi-FI" dirty="0"/>
              <a:t>i</a:t>
            </a:r>
            <a:r>
              <a:rPr lang="fi-FI" dirty="0" smtClean="0"/>
              <a:t>d</a:t>
            </a:r>
          </a:p>
          <a:p>
            <a:pPr lvl="2"/>
            <a:r>
              <a:rPr lang="fi-FI" sz="2400" dirty="0" smtClean="0"/>
              <a:t>mielen </a:t>
            </a:r>
            <a:r>
              <a:rPr lang="fi-FI" sz="2400" dirty="0"/>
              <a:t>pimeä puoli, toimii </a:t>
            </a:r>
            <a:r>
              <a:rPr lang="fi-FI" sz="2400" dirty="0" smtClean="0"/>
              <a:t>mielihyväperiaatteella</a:t>
            </a:r>
          </a:p>
          <a:p>
            <a:pPr lvl="2"/>
            <a:r>
              <a:rPr lang="fi-FI" sz="2400" dirty="0" smtClean="0"/>
              <a:t>tiedostamaton</a:t>
            </a:r>
            <a:endParaRPr lang="fi-FI" sz="2400" dirty="0"/>
          </a:p>
          <a:p>
            <a:pPr lvl="1"/>
            <a:r>
              <a:rPr lang="fi-FI" dirty="0"/>
              <a:t>e</a:t>
            </a:r>
            <a:r>
              <a:rPr lang="fi-FI" dirty="0" smtClean="0"/>
              <a:t>go</a:t>
            </a:r>
          </a:p>
          <a:p>
            <a:pPr lvl="2"/>
            <a:r>
              <a:rPr lang="fi-FI" sz="2400" dirty="0" smtClean="0"/>
              <a:t>järjen </a:t>
            </a:r>
            <a:r>
              <a:rPr lang="fi-FI" sz="2400" dirty="0"/>
              <a:t>ääni, toimii </a:t>
            </a:r>
            <a:r>
              <a:rPr lang="fi-FI" sz="2400" dirty="0" smtClean="0"/>
              <a:t>realiteettiperiaatteella</a:t>
            </a:r>
          </a:p>
          <a:p>
            <a:pPr lvl="2"/>
            <a:r>
              <a:rPr lang="fi-FI" sz="2400" dirty="0" smtClean="0"/>
              <a:t>toimii </a:t>
            </a:r>
            <a:r>
              <a:rPr lang="fi-FI" sz="2400" dirty="0"/>
              <a:t>tietoisella, esitietoisella ja tiedostamattomalla </a:t>
            </a:r>
            <a:r>
              <a:rPr lang="fi-FI" sz="2400" dirty="0" smtClean="0"/>
              <a:t>tasolla</a:t>
            </a:r>
            <a:endParaRPr lang="fi-FI" sz="2400" dirty="0"/>
          </a:p>
          <a:p>
            <a:pPr lvl="1"/>
            <a:r>
              <a:rPr lang="fi-FI" dirty="0"/>
              <a:t>s</a:t>
            </a:r>
            <a:r>
              <a:rPr lang="fi-FI" dirty="0" smtClean="0"/>
              <a:t>uperego</a:t>
            </a:r>
          </a:p>
          <a:p>
            <a:pPr lvl="2"/>
            <a:r>
              <a:rPr lang="fi-FI" sz="2400" dirty="0" smtClean="0"/>
              <a:t>mielen </a:t>
            </a:r>
            <a:r>
              <a:rPr lang="fi-FI" sz="2400" dirty="0"/>
              <a:t>moraalivartija, toimii </a:t>
            </a:r>
            <a:r>
              <a:rPr lang="fi-FI" sz="2400" dirty="0" smtClean="0"/>
              <a:t>moraaliperiaatteella</a:t>
            </a:r>
          </a:p>
          <a:p>
            <a:pPr lvl="2"/>
            <a:r>
              <a:rPr lang="fi-FI" sz="2400" dirty="0"/>
              <a:t>toimii tietoisella, esitietoisella ja tiedostamattomalla tasolla</a:t>
            </a:r>
          </a:p>
          <a:p>
            <a:pPr marL="914400" lvl="2" indent="0">
              <a:buNone/>
            </a:pPr>
            <a:endParaRPr lang="fi-FI" sz="2400" dirty="0"/>
          </a:p>
          <a:p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6958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vietit</a:t>
            </a:r>
            <a:endParaRPr lang="fi-FI" sz="2400" dirty="0"/>
          </a:p>
          <a:p>
            <a:pPr lvl="1"/>
            <a:r>
              <a:rPr lang="fi-FI" dirty="0"/>
              <a:t>tiedostamattomia toiminnan syitä</a:t>
            </a:r>
            <a:endParaRPr lang="fi-FI" sz="2000" dirty="0"/>
          </a:p>
          <a:p>
            <a:pPr lvl="1"/>
            <a:r>
              <a:rPr lang="fi-FI" dirty="0"/>
              <a:t>e</a:t>
            </a:r>
            <a:r>
              <a:rPr lang="fi-FI" dirty="0" smtClean="0"/>
              <a:t>sim. elämänvietti </a:t>
            </a:r>
            <a:r>
              <a:rPr lang="fi-FI" dirty="0"/>
              <a:t>ja kuolemanvietti </a:t>
            </a:r>
            <a:endParaRPr lang="fi-FI" sz="2000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64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Kognitiivisen psykologian näkemys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b="1" dirty="0"/>
              <a:t>tietoinen</a:t>
            </a:r>
            <a:endParaRPr lang="fi-FI" sz="2400" b="1" dirty="0"/>
          </a:p>
          <a:p>
            <a:pPr lvl="1"/>
            <a:r>
              <a:rPr lang="fi-FI" dirty="0"/>
              <a:t>kokemukset, joita yksilöllä on tiettynä hetkenä, kuten havainnot, ajatukset, tunteet</a:t>
            </a:r>
            <a:endParaRPr lang="fi-FI" sz="2000" dirty="0"/>
          </a:p>
          <a:p>
            <a:pPr lvl="1"/>
            <a:r>
              <a:rPr lang="fi-FI" dirty="0"/>
              <a:t>eksplisiittisistä toimintaa</a:t>
            </a:r>
            <a:endParaRPr lang="fi-FI" sz="2000" dirty="0"/>
          </a:p>
          <a:p>
            <a:pPr lvl="0"/>
            <a:r>
              <a:rPr lang="fi-FI" b="1" dirty="0"/>
              <a:t>tiedostamaton</a:t>
            </a:r>
            <a:endParaRPr lang="fi-FI" sz="2400" b="1" dirty="0"/>
          </a:p>
          <a:p>
            <a:pPr lvl="1"/>
            <a:r>
              <a:rPr lang="fi-FI" dirty="0"/>
              <a:t>tietoisuuden ulkopuolelle </a:t>
            </a:r>
            <a:r>
              <a:rPr lang="fi-FI" dirty="0" smtClean="0"/>
              <a:t>jäänyt </a:t>
            </a:r>
            <a:r>
              <a:rPr lang="fi-FI" dirty="0"/>
              <a:t>aines </a:t>
            </a:r>
            <a:endParaRPr lang="fi-FI" dirty="0" smtClean="0"/>
          </a:p>
          <a:p>
            <a:pPr lvl="2"/>
            <a:r>
              <a:rPr lang="fi-FI" sz="2400" dirty="0"/>
              <a:t>e</a:t>
            </a:r>
            <a:r>
              <a:rPr lang="fi-FI" sz="2400" dirty="0" smtClean="0"/>
              <a:t>sim. rutiininomaiset ja automaattiseksi muuttuneet toiminnot</a:t>
            </a:r>
            <a:endParaRPr lang="fi-FI" sz="2400" dirty="0"/>
          </a:p>
          <a:p>
            <a:pPr lvl="1"/>
            <a:r>
              <a:rPr lang="fi-FI" dirty="0" smtClean="0"/>
              <a:t>implisiittistä </a:t>
            </a:r>
            <a:r>
              <a:rPr lang="fi-FI" dirty="0"/>
              <a:t>toimintaa</a:t>
            </a: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7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Psyykkinen toiminta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psyyken eli mielen toimintaa</a:t>
            </a:r>
          </a:p>
          <a:p>
            <a:pPr lvl="0"/>
            <a:r>
              <a:rPr lang="fi-FI" dirty="0" smtClean="0"/>
              <a:t>esim. kognitiivinen toiminta, tunteet ja motivaatio</a:t>
            </a:r>
          </a:p>
          <a:p>
            <a:pPr lvl="0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b="1" dirty="0"/>
              <a:t>Psyykkinen toiminta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370760"/>
              </p:ext>
            </p:extLst>
          </p:nvPr>
        </p:nvGraphicFramePr>
        <p:xfrm>
          <a:off x="439173" y="1375908"/>
          <a:ext cx="8296811" cy="464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43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0181" t="36185" r="8072" b="15259"/>
          <a:stretch/>
        </p:blipFill>
        <p:spPr>
          <a:xfrm>
            <a:off x="532661" y="282699"/>
            <a:ext cx="7874493" cy="604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3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Kognitiivinen toiminta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620352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fi-FI" dirty="0"/>
              <a:t>tiedonkäsittelyyn liittyvää toimintaa</a:t>
            </a:r>
          </a:p>
          <a:p>
            <a:pPr lvl="0"/>
            <a:r>
              <a:rPr lang="fi-FI" dirty="0"/>
              <a:t>esim. havaitseminen, tarkkaavaisuus, muisti, oppiminen, ajattelu, kielelliset toiminnot, päätöksenteko ja ongelmanratkaisu</a:t>
            </a:r>
          </a:p>
          <a:p>
            <a:pPr lvl="0"/>
            <a:r>
              <a:rPr lang="fi-FI" b="1" dirty="0"/>
              <a:t>skeemat</a:t>
            </a:r>
            <a:r>
              <a:rPr lang="fi-FI" dirty="0"/>
              <a:t> </a:t>
            </a:r>
            <a:r>
              <a:rPr lang="fi-FI" dirty="0" smtClean="0"/>
              <a:t>= sisäiset mallit </a:t>
            </a:r>
          </a:p>
          <a:p>
            <a:pPr lvl="1"/>
            <a:r>
              <a:rPr lang="fi-FI" dirty="0" smtClean="0"/>
              <a:t>muistiin </a:t>
            </a:r>
            <a:r>
              <a:rPr lang="fi-FI" dirty="0"/>
              <a:t>tallentuneita tietorakenteita tai toimintamalleja; tosimaailmasta tehtyjä yksinkertaistuksia</a:t>
            </a:r>
          </a:p>
          <a:p>
            <a:pPr lvl="1"/>
            <a:r>
              <a:rPr lang="fi-FI" dirty="0"/>
              <a:t>perustuvat kokemukseen</a:t>
            </a:r>
          </a:p>
          <a:p>
            <a:pPr lvl="1"/>
            <a:r>
              <a:rPr lang="fi-FI" dirty="0"/>
              <a:t>kulttuurisidonnaisia</a:t>
            </a:r>
          </a:p>
          <a:p>
            <a:pPr lvl="0"/>
            <a:r>
              <a:rPr lang="fi-FI" b="1" dirty="0" err="1"/>
              <a:t>skriptit</a:t>
            </a:r>
            <a:r>
              <a:rPr lang="fi-FI" dirty="0"/>
              <a:t> = toiminnallisia </a:t>
            </a:r>
            <a:r>
              <a:rPr lang="fi-FI" dirty="0" smtClean="0"/>
              <a:t>skeemoja</a:t>
            </a:r>
          </a:p>
          <a:p>
            <a:pPr lvl="1"/>
            <a:r>
              <a:rPr lang="fi-FI" dirty="0" smtClean="0"/>
              <a:t>auttavat </a:t>
            </a:r>
            <a:r>
              <a:rPr lang="fi-FI" dirty="0"/>
              <a:t>ennakoimaan tilanteita ja toimimaan </a:t>
            </a:r>
            <a:r>
              <a:rPr lang="fi-FI" dirty="0" smtClean="0"/>
              <a:t>niissä</a:t>
            </a:r>
          </a:p>
          <a:p>
            <a:pPr lvl="0"/>
            <a:r>
              <a:rPr lang="fi-FI" b="1" dirty="0"/>
              <a:t>h</a:t>
            </a:r>
            <a:r>
              <a:rPr lang="fi-FI" b="1" dirty="0" smtClean="0"/>
              <a:t>avaintokehä:</a:t>
            </a:r>
            <a:r>
              <a:rPr lang="fi-FI" dirty="0" smtClean="0"/>
              <a:t> teoreettinen malli, jonka mukaan skeemat, havainnointi ja ympäristö ovat jatkuvassa vuorovaikutuksessa</a:t>
            </a:r>
          </a:p>
          <a:p>
            <a:pPr lvl="1"/>
            <a:r>
              <a:rPr lang="fi-FI" dirty="0" smtClean="0"/>
              <a:t>havaitsemisessa toistuvat samanlaiset vaiheet  </a:t>
            </a:r>
            <a:endParaRPr lang="fi-FI" dirty="0"/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06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hel05hnasevs11.media.corporatead.net\HomeDir$\yrjanjo1\Desktop\Digit\Motiivi1_Ope+Digi\kuvat\Johannalta\havaintokeha¦ê.pn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-725"/>
          <a:stretch/>
        </p:blipFill>
        <p:spPr bwMode="auto">
          <a:xfrm>
            <a:off x="1606858" y="0"/>
            <a:ext cx="5705475" cy="668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21078"/>
          </a:xfrm>
        </p:spPr>
        <p:txBody>
          <a:bodyPr/>
          <a:lstStyle/>
          <a:p>
            <a:r>
              <a:rPr lang="fi-FI" b="1" dirty="0"/>
              <a:t>Tunteet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489723"/>
            <a:ext cx="7886700" cy="4351338"/>
          </a:xfrm>
        </p:spPr>
        <p:txBody>
          <a:bodyPr>
            <a:normAutofit/>
          </a:bodyPr>
          <a:lstStyle/>
          <a:p>
            <a:r>
              <a:rPr lang="fi-FI" sz="2400" dirty="0"/>
              <a:t>tunne (emootio) = lyhytkestoinen reaktio, johon liittyy muutoksia mielessä ja kehossa</a:t>
            </a:r>
          </a:p>
          <a:p>
            <a:r>
              <a:rPr lang="fi-FI" sz="2400" dirty="0"/>
              <a:t>perustunteet: ilo, suru, pelko, viha (hämmästys ja inho)</a:t>
            </a:r>
          </a:p>
          <a:p>
            <a:pPr lvl="1"/>
            <a:r>
              <a:rPr lang="fi-FI" sz="2000" dirty="0"/>
              <a:t>universaaleja = samanlaisia kaikkialla maailmassa</a:t>
            </a:r>
          </a:p>
          <a:p>
            <a:r>
              <a:rPr lang="fi-FI" sz="2400" dirty="0"/>
              <a:t>tarttuvat helposti ihmisestä toiseen</a:t>
            </a:r>
          </a:p>
          <a:p>
            <a:r>
              <a:rPr lang="fi-FI" sz="2400" dirty="0"/>
              <a:t>tunteet viriävät ulkoisten tekijöiden ja sisäisten ärsykkeiden, esim. muistojen, avulla</a:t>
            </a:r>
          </a:p>
          <a:p>
            <a:r>
              <a:rPr lang="fi-FI" sz="2400" dirty="0"/>
              <a:t>valmistavat toimimaan, ohjaavat käyttäytymistä ja vaikuttavat kognitiiviseen toimintaan, esim. ajatteluun</a:t>
            </a:r>
          </a:p>
          <a:p>
            <a:r>
              <a:rPr lang="fi-FI" sz="2400" dirty="0"/>
              <a:t>tunnekokemukseen vaikuttaa havainnon tietoinen arviointi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1489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Motivaatio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motiivi: toiminnan syy</a:t>
            </a:r>
          </a:p>
          <a:p>
            <a:r>
              <a:rPr lang="fi-FI" dirty="0"/>
              <a:t>m</a:t>
            </a:r>
            <a:r>
              <a:rPr lang="fi-FI" dirty="0" smtClean="0"/>
              <a:t>otivaatio</a:t>
            </a:r>
          </a:p>
          <a:p>
            <a:pPr lvl="1"/>
            <a:r>
              <a:rPr lang="fi-FI" dirty="0"/>
              <a:t>muodostuu motiiveista</a:t>
            </a:r>
          </a:p>
          <a:p>
            <a:pPr lvl="1"/>
            <a:r>
              <a:rPr lang="fi-FI" dirty="0"/>
              <a:t>tarkoittaa kaikkia niitä sisäisiä ja ulkoisia tekijöitä, jotka virittävät ja ohjaavat </a:t>
            </a:r>
            <a:r>
              <a:rPr lang="fi-FI" dirty="0" smtClean="0"/>
              <a:t>käyttäytymistämme</a:t>
            </a:r>
          </a:p>
          <a:p>
            <a:r>
              <a:rPr lang="fi-FI" dirty="0"/>
              <a:t>m</a:t>
            </a:r>
            <a:r>
              <a:rPr lang="fi-FI" dirty="0" smtClean="0"/>
              <a:t>otivaation tarveteoriat</a:t>
            </a:r>
          </a:p>
          <a:p>
            <a:pPr lvl="1"/>
            <a:r>
              <a:rPr lang="fi-FI" dirty="0" smtClean="0"/>
              <a:t>ihmisen </a:t>
            </a:r>
            <a:r>
              <a:rPr lang="fi-FI" dirty="0"/>
              <a:t>käyttäytymistä selitetään tarpeiden tyydyttämisen näkökulmasta</a:t>
            </a:r>
          </a:p>
          <a:p>
            <a:pPr lvl="1"/>
            <a:r>
              <a:rPr lang="fi-FI" dirty="0" smtClean="0"/>
              <a:t>esim</a:t>
            </a:r>
            <a:r>
              <a:rPr lang="fi-FI" dirty="0"/>
              <a:t>. Steven </a:t>
            </a:r>
            <a:r>
              <a:rPr lang="fi-FI" dirty="0" err="1"/>
              <a:t>Reiss</a:t>
            </a:r>
            <a:r>
              <a:rPr lang="fi-FI" dirty="0"/>
              <a:t>, elämän perusmotiivit (16 kpl</a:t>
            </a:r>
            <a:r>
              <a:rPr lang="fi-FI" dirty="0" smtClean="0"/>
              <a:t>)</a:t>
            </a:r>
          </a:p>
          <a:p>
            <a:r>
              <a:rPr lang="fi-FI" dirty="0"/>
              <a:t>m</a:t>
            </a:r>
            <a:r>
              <a:rPr lang="fi-FI" dirty="0" smtClean="0"/>
              <a:t>otivaation prosessiteoriat</a:t>
            </a:r>
          </a:p>
          <a:p>
            <a:pPr lvl="1"/>
            <a:r>
              <a:rPr lang="fi-FI" dirty="0"/>
              <a:t>l</a:t>
            </a:r>
            <a:r>
              <a:rPr lang="fi-FI" dirty="0" smtClean="0"/>
              <a:t>ähtökohdat kognitiivisessa psykologiassa</a:t>
            </a:r>
          </a:p>
          <a:p>
            <a:pPr lvl="1"/>
            <a:r>
              <a:rPr lang="fi-FI" dirty="0"/>
              <a:t>o</a:t>
            </a:r>
            <a:r>
              <a:rPr lang="fi-FI" dirty="0" smtClean="0"/>
              <a:t>letuksena, että yksilöllinen reagointitapa vaikuttaa motivaatioon</a:t>
            </a:r>
          </a:p>
          <a:p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90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/>
              <a:t>Psyykkinen toiminta: </a:t>
            </a:r>
            <a:br>
              <a:rPr lang="fi-FI" sz="4000" b="1" dirty="0" smtClean="0"/>
            </a:br>
            <a:r>
              <a:rPr lang="fi-FI" sz="4000" b="1" dirty="0" smtClean="0"/>
              <a:t>Tietoinen </a:t>
            </a:r>
            <a:r>
              <a:rPr lang="fi-FI" sz="4000" b="1" dirty="0"/>
              <a:t>ja tiedostamaton toiminta</a:t>
            </a: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73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354</Words>
  <Application>Microsoft Office PowerPoint</Application>
  <PresentationFormat>Näytössä katseltava diaesitys (4:3)</PresentationFormat>
  <Paragraphs>80</Paragraphs>
  <Slides>14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Office-teema</vt:lpstr>
      <vt:lpstr>6. Psyykkinen toiminta</vt:lpstr>
      <vt:lpstr>Psyykkinen toiminta</vt:lpstr>
      <vt:lpstr>Psyykkinen toiminta </vt:lpstr>
      <vt:lpstr>PowerPoint-esitys</vt:lpstr>
      <vt:lpstr>Kognitiivinen toiminta</vt:lpstr>
      <vt:lpstr>PowerPoint-esitys</vt:lpstr>
      <vt:lpstr>Tunteet</vt:lpstr>
      <vt:lpstr>Motivaatio</vt:lpstr>
      <vt:lpstr>Psyykkinen toiminta:  Tietoinen ja tiedostamaton toiminta</vt:lpstr>
      <vt:lpstr>PowerPoint-esitys</vt:lpstr>
      <vt:lpstr>Psykoanalyyttinen näkemys</vt:lpstr>
      <vt:lpstr>PowerPoint-esitys</vt:lpstr>
      <vt:lpstr>PowerPoint-esitys</vt:lpstr>
      <vt:lpstr>Kognitiivisen psykologian näkemys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 Degerman</dc:creator>
  <cp:lastModifiedBy>akalpio</cp:lastModifiedBy>
  <cp:revision>73</cp:revision>
  <dcterms:created xsi:type="dcterms:W3CDTF">2016-04-22T12:08:07Z</dcterms:created>
  <dcterms:modified xsi:type="dcterms:W3CDTF">2017-10-31T09:54:58Z</dcterms:modified>
</cp:coreProperties>
</file>