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8" r:id="rId3"/>
    <p:sldId id="284" r:id="rId4"/>
    <p:sldId id="291" r:id="rId5"/>
    <p:sldId id="287" r:id="rId6"/>
    <p:sldId id="285" r:id="rId7"/>
    <p:sldId id="263" r:id="rId8"/>
    <p:sldId id="292" r:id="rId9"/>
    <p:sldId id="274" r:id="rId10"/>
    <p:sldId id="275" r:id="rId11"/>
    <p:sldId id="286" r:id="rId12"/>
    <p:sldId id="271" r:id="rId13"/>
    <p:sldId id="272" r:id="rId14"/>
    <p:sldId id="290" r:id="rId15"/>
    <p:sldId id="273" r:id="rId16"/>
    <p:sldId id="264" r:id="rId17"/>
    <p:sldId id="282" r:id="rId18"/>
    <p:sldId id="267" r:id="rId19"/>
    <p:sldId id="265" r:id="rId20"/>
    <p:sldId id="276" r:id="rId21"/>
    <p:sldId id="277" r:id="rId22"/>
    <p:sldId id="281" r:id="rId23"/>
    <p:sldId id="289" r:id="rId24"/>
  </p:sldIdLst>
  <p:sldSz cx="9144000" cy="6858000" type="screen4x3"/>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8357FF-B68B-40FA-A574-0EC6215EE104}" v="452" dt="2020-03-03T09:13:25.076"/>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Ei tyyliä, taulukon ruudukko">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Normaali tyyl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Normaali tyyli 2 - Korost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Normaali tyyli 2 - Korostu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Normaali tyyli 1 - Korostu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8C8357FF-B68B-40FA-A574-0EC6215EE104}"/>
    <pc:docChg chg="modSld">
      <pc:chgData name="" userId="" providerId="" clId="Web-{8C8357FF-B68B-40FA-A574-0EC6215EE104}" dt="2020-03-03T09:13:25.076" v="450" actId="20577"/>
      <pc:docMkLst>
        <pc:docMk/>
      </pc:docMkLst>
      <pc:sldChg chg="modSp">
        <pc:chgData name="" userId="" providerId="" clId="Web-{8C8357FF-B68B-40FA-A574-0EC6215EE104}" dt="2020-03-03T09:13:21.936" v="448" actId="20577"/>
        <pc:sldMkLst>
          <pc:docMk/>
          <pc:sldMk cId="3413700314" sldId="265"/>
        </pc:sldMkLst>
        <pc:spChg chg="mod">
          <ac:chgData name="" userId="" providerId="" clId="Web-{8C8357FF-B68B-40FA-A574-0EC6215EE104}" dt="2020-03-03T09:13:21.936" v="448" actId="20577"/>
          <ac:spMkLst>
            <pc:docMk/>
            <pc:sldMk cId="3413700314" sldId="265"/>
            <ac:spMk id="2" creationId="{00000000-0000-0000-0000-000000000000}"/>
          </ac:spMkLst>
        </pc:spChg>
      </pc:sldChg>
      <pc:sldChg chg="modSp">
        <pc:chgData name="" userId="" providerId="" clId="Web-{8C8357FF-B68B-40FA-A574-0EC6215EE104}" dt="2020-03-03T09:12:31.982" v="427" actId="20577"/>
        <pc:sldMkLst>
          <pc:docMk/>
          <pc:sldMk cId="1470285647" sldId="282"/>
        </pc:sldMkLst>
        <pc:spChg chg="mod">
          <ac:chgData name="" userId="" providerId="" clId="Web-{8C8357FF-B68B-40FA-A574-0EC6215EE104}" dt="2020-03-03T09:12:31.982" v="427" actId="20577"/>
          <ac:spMkLst>
            <pc:docMk/>
            <pc:sldMk cId="1470285647" sldId="282"/>
            <ac:spMk id="2" creationId="{00000000-0000-0000-0000-000000000000}"/>
          </ac:spMkLst>
        </pc:spChg>
      </pc:sldChg>
      <pc:sldChg chg="modSp">
        <pc:chgData name="" userId="" providerId="" clId="Web-{8C8357FF-B68B-40FA-A574-0EC6215EE104}" dt="2020-03-03T08:53:06.830" v="22" actId="20577"/>
        <pc:sldMkLst>
          <pc:docMk/>
          <pc:sldMk cId="4146044142" sldId="284"/>
        </pc:sldMkLst>
        <pc:spChg chg="mod">
          <ac:chgData name="" userId="" providerId="" clId="Web-{8C8357FF-B68B-40FA-A574-0EC6215EE104}" dt="2020-03-03T08:53:06.830" v="22" actId="20577"/>
          <ac:spMkLst>
            <pc:docMk/>
            <pc:sldMk cId="4146044142" sldId="284"/>
            <ac:spMk id="2" creationId="{00000000-0000-0000-0000-000000000000}"/>
          </ac:spMkLst>
        </pc:spChg>
      </pc:sldChg>
      <pc:sldChg chg="modSp">
        <pc:chgData name="" userId="" providerId="" clId="Web-{8C8357FF-B68B-40FA-A574-0EC6215EE104}" dt="2020-03-03T09:10:28.918" v="407" actId="20577"/>
        <pc:sldMkLst>
          <pc:docMk/>
          <pc:sldMk cId="2048079808" sldId="285"/>
        </pc:sldMkLst>
        <pc:spChg chg="mod">
          <ac:chgData name="" userId="" providerId="" clId="Web-{8C8357FF-B68B-40FA-A574-0EC6215EE104}" dt="2020-03-03T09:10:28.918" v="407" actId="20577"/>
          <ac:spMkLst>
            <pc:docMk/>
            <pc:sldMk cId="2048079808" sldId="285"/>
            <ac:spMk id="2" creationId="{00000000-0000-0000-0000-000000000000}"/>
          </ac:spMkLst>
        </pc:spChg>
      </pc:sldChg>
      <pc:sldChg chg="modSp">
        <pc:chgData name="" userId="" providerId="" clId="Web-{8C8357FF-B68B-40FA-A574-0EC6215EE104}" dt="2020-03-03T09:09:58.949" v="391" actId="20577"/>
        <pc:sldMkLst>
          <pc:docMk/>
          <pc:sldMk cId="1208416368" sldId="287"/>
        </pc:sldMkLst>
        <pc:spChg chg="mod">
          <ac:chgData name="" userId="" providerId="" clId="Web-{8C8357FF-B68B-40FA-A574-0EC6215EE104}" dt="2020-03-03T09:09:58.949" v="391" actId="20577"/>
          <ac:spMkLst>
            <pc:docMk/>
            <pc:sldMk cId="1208416368" sldId="287"/>
            <ac:spMk id="2" creationId="{00000000-0000-0000-0000-000000000000}"/>
          </ac:spMkLst>
        </pc:spChg>
        <pc:spChg chg="mod">
          <ac:chgData name="" userId="" providerId="" clId="Web-{8C8357FF-B68B-40FA-A574-0EC6215EE104}" dt="2020-03-03T08:53:45.112" v="37" actId="20577"/>
          <ac:spMkLst>
            <pc:docMk/>
            <pc:sldMk cId="1208416368" sldId="28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i-FI"/>
              <a:t>Muokkaa perustyyl. napsautt.</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2C240427-8505-4065-AC06-BD0889151267}" type="datetimeFigureOut">
              <a:rPr lang="fi-FI" smtClean="0"/>
              <a:t>11.8.2020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7FBAF526-4E34-4A6E-AB7E-B108719917C2}" type="slidenum">
              <a:rPr lang="fi-FI" smtClean="0"/>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2C240427-8505-4065-AC06-BD0889151267}" type="datetimeFigureOut">
              <a:rPr lang="fi-FI" smtClean="0"/>
              <a:t>11.8.2020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7FBAF526-4E34-4A6E-AB7E-B108719917C2}"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C240427-8505-4065-AC06-BD0889151267}" type="datetimeFigureOut">
              <a:rPr lang="fi-FI" smtClean="0"/>
              <a:t>11.8.2020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7FBAF526-4E34-4A6E-AB7E-B108719917C2}" type="slidenum">
              <a:rPr lang="fi-FI" smtClean="0"/>
              <a:t>‹#›</a:t>
            </a:fld>
            <a:endParaRPr lang="fi-FI"/>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i-FI"/>
              <a:t>Muokkaa perustyyl. napsautt.</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2C240427-8505-4065-AC06-BD0889151267}" type="datetimeFigureOut">
              <a:rPr lang="fi-FI" smtClean="0"/>
              <a:t>11.8.2020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7FBAF526-4E34-4A6E-AB7E-B108719917C2}" type="slidenum">
              <a:rPr lang="fi-FI" smtClean="0"/>
              <a:t>‹#›</a:t>
            </a:fld>
            <a:endParaRPr lang="fi-FI"/>
          </a:p>
        </p:txBody>
      </p:sp>
      <p:sp>
        <p:nvSpPr>
          <p:cNvPr id="7" name="Title 6"/>
          <p:cNvSpPr>
            <a:spLocks noGrp="1"/>
          </p:cNvSpPr>
          <p:nvPr>
            <p:ph type="title"/>
          </p:nvPr>
        </p:nvSpPr>
        <p:spPr/>
        <p:txBody>
          <a:bodyPr/>
          <a:lstStyle/>
          <a:p>
            <a:r>
              <a:rPr lang="fi-FI"/>
              <a:t>Muokkaa perustyyl. napsautt.</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i-FI"/>
              <a:t>Muokkaa perustyyl. napsautt.</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2C240427-8505-4065-AC06-BD0889151267}" type="datetimeFigureOut">
              <a:rPr lang="fi-FI" smtClean="0"/>
              <a:t>11.8.2020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7FBAF526-4E34-4A6E-AB7E-B108719917C2}"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5" name="Date Placeholder 4"/>
          <p:cNvSpPr>
            <a:spLocks noGrp="1"/>
          </p:cNvSpPr>
          <p:nvPr>
            <p:ph type="dt" sz="half" idx="10"/>
          </p:nvPr>
        </p:nvSpPr>
        <p:spPr/>
        <p:txBody>
          <a:bodyPr/>
          <a:lstStyle/>
          <a:p>
            <a:fld id="{2C240427-8505-4065-AC06-BD0889151267}" type="datetimeFigureOut">
              <a:rPr lang="fi-FI" smtClean="0"/>
              <a:t>11.8.2020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7FBAF526-4E34-4A6E-AB7E-B108719917C2}" type="slidenum">
              <a:rPr lang="fi-FI" smtClean="0"/>
              <a:t>‹#›</a:t>
            </a:fld>
            <a:endParaRPr lang="fi-FI"/>
          </a:p>
        </p:txBody>
      </p:sp>
      <p:sp>
        <p:nvSpPr>
          <p:cNvPr id="9" name="Content Placeholder 8"/>
          <p:cNvSpPr>
            <a:spLocks noGrp="1"/>
          </p:cNvSpPr>
          <p:nvPr>
            <p:ph sz="quarter" idx="13"/>
          </p:nvPr>
        </p:nvSpPr>
        <p:spPr>
          <a:xfrm>
            <a:off x="676655" y="2679192"/>
            <a:ext cx="3822192" cy="34472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perustyyl. napsautt.</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2C240427-8505-4065-AC06-BD0889151267}" type="datetimeFigureOut">
              <a:rPr lang="fi-FI" smtClean="0"/>
              <a:t>11.8.2020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7FBAF526-4E34-4A6E-AB7E-B108719917C2}"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Date Placeholder 2"/>
          <p:cNvSpPr>
            <a:spLocks noGrp="1"/>
          </p:cNvSpPr>
          <p:nvPr>
            <p:ph type="dt" sz="half" idx="10"/>
          </p:nvPr>
        </p:nvSpPr>
        <p:spPr/>
        <p:txBody>
          <a:bodyPr/>
          <a:lstStyle/>
          <a:p>
            <a:fld id="{2C240427-8505-4065-AC06-BD0889151267}" type="datetimeFigureOut">
              <a:rPr lang="fi-FI" smtClean="0"/>
              <a:t>11.8.2020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7FBAF526-4E34-4A6E-AB7E-B108719917C2}"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C240427-8505-4065-AC06-BD0889151267}" type="datetimeFigureOut">
              <a:rPr lang="fi-FI" smtClean="0"/>
              <a:t>11.8.2020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7FBAF526-4E34-4A6E-AB7E-B108719917C2}"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C240427-8505-4065-AC06-BD0889151267}" type="datetimeFigureOut">
              <a:rPr lang="fi-FI" smtClean="0"/>
              <a:t>11.8.2020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7FBAF526-4E34-4A6E-AB7E-B108719917C2}" type="slidenum">
              <a:rPr lang="fi-FI" smtClean="0"/>
              <a:t>‹#›</a:t>
            </a:fld>
            <a:endParaRPr lang="fi-FI"/>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i-FI"/>
              <a:t>Muokkaa perustyyl. napsautt.</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i-FI"/>
              <a:t>Muokkaa perustyyl. napsautt.</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2C240427-8505-4065-AC06-BD0889151267}" type="datetimeFigureOut">
              <a:rPr lang="fi-FI" smtClean="0"/>
              <a:t>11.8.2020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7FBAF526-4E34-4A6E-AB7E-B108719917C2}" type="slidenum">
              <a:rPr lang="fi-FI" smtClean="0"/>
              <a:t>‹#›</a:t>
            </a:fld>
            <a:endParaRPr lang="fi-FI"/>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i-FI"/>
              <a:t>Muokkaa perustyyl. napsautt.</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C240427-8505-4065-AC06-BD0889151267}" type="datetimeFigureOut">
              <a:rPr lang="fi-FI" smtClean="0"/>
              <a:t>11.8.2020</a:t>
            </a:fld>
            <a:endParaRPr lang="fi-FI"/>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i-FI"/>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FBAF526-4E34-4A6E-AB7E-B108719917C2}" type="slidenum">
              <a:rPr lang="fi-FI" smtClean="0"/>
              <a:t>‹#›</a:t>
            </a:fld>
            <a:endParaRPr lang="fi-FI"/>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lioppilastutkinto.f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5548940"/>
            <a:ext cx="1266667" cy="1171429"/>
          </a:xfrm>
          <a:prstGeom prst="rect">
            <a:avLst/>
          </a:prstGeom>
        </p:spPr>
      </p:pic>
      <p:sp>
        <p:nvSpPr>
          <p:cNvPr id="5" name="Tekstiruutu 4"/>
          <p:cNvSpPr txBox="1"/>
          <p:nvPr/>
        </p:nvSpPr>
        <p:spPr>
          <a:xfrm>
            <a:off x="1640938" y="5765323"/>
            <a:ext cx="1994958" cy="738664"/>
          </a:xfrm>
          <a:prstGeom prst="rect">
            <a:avLst/>
          </a:prstGeom>
          <a:noFill/>
        </p:spPr>
        <p:txBody>
          <a:bodyPr wrap="square" rtlCol="0">
            <a:spAutoFit/>
          </a:bodyPr>
          <a:lstStyle/>
          <a:p>
            <a:r>
              <a:rPr lang="fi-FI" sz="1400" dirty="0">
                <a:latin typeface="Century Gothic" panose="020B0502020202020204" pitchFamily="34" charset="0"/>
              </a:rPr>
              <a:t>HARJAVALLAN LUKIO</a:t>
            </a:r>
          </a:p>
          <a:p>
            <a:r>
              <a:rPr lang="fi-FI" sz="1400" dirty="0">
                <a:latin typeface="Century Gothic" panose="020B0502020202020204" pitchFamily="34" charset="0"/>
              </a:rPr>
              <a:t>Myllykatu 10</a:t>
            </a:r>
          </a:p>
          <a:p>
            <a:r>
              <a:rPr lang="fi-FI" sz="1400" dirty="0">
                <a:latin typeface="Century Gothic" panose="020B0502020202020204" pitchFamily="34" charset="0"/>
              </a:rPr>
              <a:t>29200 Harjavalta</a:t>
            </a:r>
          </a:p>
        </p:txBody>
      </p:sp>
      <p:sp>
        <p:nvSpPr>
          <p:cNvPr id="8" name="Tekstiruutu 7"/>
          <p:cNvSpPr txBox="1"/>
          <p:nvPr/>
        </p:nvSpPr>
        <p:spPr>
          <a:xfrm>
            <a:off x="467544" y="2111260"/>
            <a:ext cx="8050329" cy="2123658"/>
          </a:xfrm>
          <a:prstGeom prst="rect">
            <a:avLst/>
          </a:prstGeom>
          <a:noFill/>
        </p:spPr>
        <p:txBody>
          <a:bodyPr wrap="square" rtlCol="0">
            <a:spAutoFit/>
          </a:bodyPr>
          <a:lstStyle/>
          <a:p>
            <a:pPr algn="ctr"/>
            <a:r>
              <a:rPr lang="fi-FI" sz="4400" b="1" u="sng" dirty="0">
                <a:solidFill>
                  <a:schemeClr val="bg1"/>
                </a:solidFill>
                <a:latin typeface="Century Gothic" pitchFamily="34" charset="0"/>
              </a:rPr>
              <a:t>Yo-tutkinto:</a:t>
            </a:r>
          </a:p>
          <a:p>
            <a:pPr algn="ctr"/>
            <a:r>
              <a:rPr lang="fi-FI" sz="4400" dirty="0">
                <a:solidFill>
                  <a:schemeClr val="bg1"/>
                </a:solidFill>
                <a:latin typeface="Century Gothic" pitchFamily="34" charset="0"/>
              </a:rPr>
              <a:t>Yleisiä ohjeita ja</a:t>
            </a:r>
          </a:p>
          <a:p>
            <a:pPr algn="ctr"/>
            <a:r>
              <a:rPr lang="fi-FI" sz="4400" dirty="0" err="1">
                <a:solidFill>
                  <a:schemeClr val="bg1"/>
                </a:solidFill>
                <a:latin typeface="Century Gothic" pitchFamily="34" charset="0"/>
              </a:rPr>
              <a:t>YTL:n</a:t>
            </a:r>
            <a:r>
              <a:rPr lang="fi-FI" sz="4400" dirty="0">
                <a:solidFill>
                  <a:schemeClr val="bg1"/>
                </a:solidFill>
                <a:latin typeface="Century Gothic" pitchFamily="34" charset="0"/>
              </a:rPr>
              <a:t> määräyksiä</a:t>
            </a:r>
            <a:endParaRPr lang="fi-FI" sz="2400" dirty="0">
              <a:solidFill>
                <a:schemeClr val="bg1"/>
              </a:solidFill>
              <a:latin typeface="Century Gothic" pitchFamily="34" charset="0"/>
            </a:endParaRPr>
          </a:p>
        </p:txBody>
      </p:sp>
      <p:pic>
        <p:nvPicPr>
          <p:cNvPr id="2" name="Kuva 1"/>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250890" y="5661248"/>
            <a:ext cx="330391" cy="330391"/>
          </a:xfrm>
          <a:prstGeom prst="rect">
            <a:avLst/>
          </a:prstGeom>
          <a:ln>
            <a:solidFill>
              <a:schemeClr val="bg1"/>
            </a:solidFill>
          </a:ln>
        </p:spPr>
      </p:pic>
      <p:sp>
        <p:nvSpPr>
          <p:cNvPr id="3" name="Tekstiruutu 2"/>
          <p:cNvSpPr txBox="1"/>
          <p:nvPr/>
        </p:nvSpPr>
        <p:spPr>
          <a:xfrm>
            <a:off x="539552" y="1556792"/>
            <a:ext cx="4608512" cy="830997"/>
          </a:xfrm>
          <a:prstGeom prst="rect">
            <a:avLst/>
          </a:prstGeom>
          <a:noFill/>
        </p:spPr>
        <p:txBody>
          <a:bodyPr wrap="square" rtlCol="0" anchor="t">
            <a:spAutoFit/>
          </a:bodyPr>
          <a:lstStyle/>
          <a:p>
            <a:endParaRPr lang="fi-FI" sz="1600" dirty="0">
              <a:solidFill>
                <a:schemeClr val="bg1"/>
              </a:solidFill>
              <a:latin typeface="Century Gothic" panose="020B0502020202020204" pitchFamily="34" charset="0"/>
            </a:endParaRPr>
          </a:p>
          <a:p>
            <a:endParaRPr lang="fi-FI" sz="1600" dirty="0">
              <a:solidFill>
                <a:schemeClr val="bg1"/>
              </a:solidFill>
              <a:latin typeface="Century Gothic" panose="020B0502020202020204" pitchFamily="34" charset="0"/>
            </a:endParaRPr>
          </a:p>
          <a:p>
            <a:r>
              <a:rPr lang="fi-FI" sz="1600" dirty="0">
                <a:solidFill>
                  <a:schemeClr val="bg1"/>
                </a:solidFill>
                <a:latin typeface="Century Gothic" panose="020B0502020202020204" pitchFamily="34" charset="0"/>
              </a:rPr>
              <a:t>		</a:t>
            </a:r>
          </a:p>
        </p:txBody>
      </p:sp>
    </p:spTree>
    <p:extLst>
      <p:ext uri="{BB962C8B-B14F-4D97-AF65-F5344CB8AC3E}">
        <p14:creationId xmlns:p14="http://schemas.microsoft.com/office/powerpoint/2010/main" val="3505088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r>
              <a:rPr lang="fi-FI" dirty="0"/>
              <a:t>Kokelaan kustakin hyväksytystä kokeesta saamasta arvosanasta annetaan kompensaatiopisteitä seuraavasti:  laudatur 7, </a:t>
            </a:r>
            <a:r>
              <a:rPr lang="fi-FI" dirty="0" err="1"/>
              <a:t>eximia</a:t>
            </a:r>
            <a:r>
              <a:rPr lang="fi-FI" dirty="0"/>
              <a:t> </a:t>
            </a:r>
            <a:r>
              <a:rPr lang="fi-FI" dirty="0" err="1"/>
              <a:t>cum</a:t>
            </a:r>
            <a:r>
              <a:rPr lang="fi-FI" dirty="0"/>
              <a:t> laude approbatur 6, magna </a:t>
            </a:r>
            <a:r>
              <a:rPr lang="fi-FI" dirty="0" err="1"/>
              <a:t>cum</a:t>
            </a:r>
            <a:r>
              <a:rPr lang="fi-FI" dirty="0"/>
              <a:t> laude approbatur 5, </a:t>
            </a:r>
            <a:r>
              <a:rPr lang="fi-FI" dirty="0" err="1"/>
              <a:t>cum</a:t>
            </a:r>
            <a:r>
              <a:rPr lang="fi-FI" dirty="0"/>
              <a:t> laude approbatur 4, </a:t>
            </a:r>
            <a:r>
              <a:rPr lang="fi-FI" dirty="0" err="1"/>
              <a:t>lubenter</a:t>
            </a:r>
            <a:r>
              <a:rPr lang="fi-FI" dirty="0"/>
              <a:t> approbatur 3 ja approbatur 2.</a:t>
            </a:r>
          </a:p>
          <a:p>
            <a:r>
              <a:rPr lang="fi-FI" dirty="0"/>
              <a:t>Kokelaan saamat kompensaatiopisteet lasketaan yhteen, jolloin 12 kompensaatiopistettä kompensoi hylätyn arvosanan, jos se on i+, 14 i:n, 16 i-:en ja 18 i= </a:t>
            </a:r>
          </a:p>
        </p:txBody>
      </p:sp>
      <p:sp>
        <p:nvSpPr>
          <p:cNvPr id="3" name="Otsikko 2"/>
          <p:cNvSpPr>
            <a:spLocks noGrp="1"/>
          </p:cNvSpPr>
          <p:nvPr>
            <p:ph type="title"/>
          </p:nvPr>
        </p:nvSpPr>
        <p:spPr/>
        <p:txBody>
          <a:bodyPr>
            <a:normAutofit fontScale="90000"/>
          </a:bodyPr>
          <a:lstStyle/>
          <a:p>
            <a:r>
              <a:rPr lang="fi-FI" dirty="0"/>
              <a:t>Kompensaatiopisteiden kertyminen</a:t>
            </a:r>
          </a:p>
        </p:txBody>
      </p:sp>
    </p:spTree>
    <p:extLst>
      <p:ext uri="{BB962C8B-B14F-4D97-AF65-F5344CB8AC3E}">
        <p14:creationId xmlns:p14="http://schemas.microsoft.com/office/powerpoint/2010/main" val="122441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lnSpcReduction="10000"/>
          </a:bodyPr>
          <a:lstStyle/>
          <a:p>
            <a:r>
              <a:rPr lang="fi-FI" b="1" dirty="0" err="1"/>
              <a:t>Huom</a:t>
            </a:r>
            <a:r>
              <a:rPr lang="fi-FI" b="1" dirty="0"/>
              <a:t>!</a:t>
            </a:r>
            <a:r>
              <a:rPr lang="fi-FI" dirty="0"/>
              <a:t> Kokelaan velvollisuus on huolehtia, että hänellä on sähköisessä kokeessa mukanaan päätelaiteohjeen mukainen tietokone ja virtajohto. Kokelaan tulee osata käynnistää päätelaitteensa lautakunnan toimittamalta USB-muistilta. </a:t>
            </a:r>
          </a:p>
          <a:p>
            <a:r>
              <a:rPr lang="fi-FI" dirty="0"/>
              <a:t>Lukiolta saa kuulokkeet.</a:t>
            </a:r>
          </a:p>
          <a:p>
            <a:r>
              <a:rPr lang="fi-FI" dirty="0"/>
              <a:t>Hiiri ei saa olla pelihiiri ja sen pitää olla johdollinen</a:t>
            </a:r>
          </a:p>
          <a:p>
            <a:r>
              <a:rPr lang="fi-FI" dirty="0"/>
              <a:t>Älykellot ym. lisälaitteet ovat kiellettyjä</a:t>
            </a:r>
          </a:p>
          <a:p>
            <a:r>
              <a:rPr lang="fi-FI" b="1" dirty="0"/>
              <a:t>Paikalla on oltava viimeistään klo 8.00</a:t>
            </a:r>
            <a:r>
              <a:rPr lang="fi-FI" dirty="0"/>
              <a:t>!</a:t>
            </a:r>
          </a:p>
          <a:p>
            <a:endParaRPr lang="fi-FI" dirty="0"/>
          </a:p>
        </p:txBody>
      </p:sp>
      <p:sp>
        <p:nvSpPr>
          <p:cNvPr id="3" name="Otsikko 2"/>
          <p:cNvSpPr>
            <a:spLocks noGrp="1"/>
          </p:cNvSpPr>
          <p:nvPr>
            <p:ph type="title"/>
          </p:nvPr>
        </p:nvSpPr>
        <p:spPr/>
        <p:txBody>
          <a:bodyPr>
            <a:normAutofit/>
          </a:bodyPr>
          <a:lstStyle/>
          <a:p>
            <a:r>
              <a:rPr lang="fi-FI" dirty="0"/>
              <a:t>YO-kokeisiin valmistautuminen</a:t>
            </a:r>
          </a:p>
        </p:txBody>
      </p:sp>
    </p:spTree>
    <p:extLst>
      <p:ext uri="{BB962C8B-B14F-4D97-AF65-F5344CB8AC3E}">
        <p14:creationId xmlns:p14="http://schemas.microsoft.com/office/powerpoint/2010/main" val="459278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92500"/>
          </a:bodyPr>
          <a:lstStyle/>
          <a:p>
            <a:r>
              <a:rPr lang="fi-FI" dirty="0"/>
              <a:t>Eduskunta teki muutoksia lakiin ylioppilastutkinnon järjestämisestä kesällä 2018 osana lukiolakiuudistusta. Kokelaiden kannalta näkyvin muutos liittyy kokeiden uusimismahdollisuuksiin. Nämä uudistukset ovat </a:t>
            </a:r>
            <a:r>
              <a:rPr lang="fi-FI" dirty="0" smtClean="0"/>
              <a:t>olleet voimassa </a:t>
            </a:r>
            <a:r>
              <a:rPr lang="fi-FI" dirty="0"/>
              <a:t>jo syksyn 2019 tutkintokerrasta </a:t>
            </a:r>
            <a:r>
              <a:rPr lang="fi-FI" dirty="0" smtClean="0"/>
              <a:t>alkaen</a:t>
            </a:r>
            <a:endParaRPr lang="fi-FI" dirty="0"/>
          </a:p>
          <a:p>
            <a:r>
              <a:rPr lang="fi-FI" b="1" dirty="0"/>
              <a:t>Syksystä 2019 alkaen hyväksyttyjä kokeita saa uusia rajoituksetta.</a:t>
            </a:r>
            <a:r>
              <a:rPr lang="fi-FI" dirty="0"/>
              <a:t> Tämä muutos koskee kaikkia kokelaita riippumatta hyväksytyn kokeen suorittamisajankohdasta tai aiemmista uusimiskerroista.</a:t>
            </a:r>
          </a:p>
        </p:txBody>
      </p:sp>
      <p:sp>
        <p:nvSpPr>
          <p:cNvPr id="3" name="Otsikko 2"/>
          <p:cNvSpPr>
            <a:spLocks noGrp="1"/>
          </p:cNvSpPr>
          <p:nvPr>
            <p:ph type="title"/>
          </p:nvPr>
        </p:nvSpPr>
        <p:spPr/>
        <p:txBody>
          <a:bodyPr>
            <a:normAutofit fontScale="90000"/>
          </a:bodyPr>
          <a:lstStyle/>
          <a:p>
            <a:r>
              <a:rPr lang="fi-FI" dirty="0"/>
              <a:t>Yo-kokeiden uusintamahdollisuudet lisääntyneet: hyväksytyt kokeet</a:t>
            </a:r>
          </a:p>
        </p:txBody>
      </p:sp>
    </p:spTree>
    <p:extLst>
      <p:ext uri="{BB962C8B-B14F-4D97-AF65-F5344CB8AC3E}">
        <p14:creationId xmlns:p14="http://schemas.microsoft.com/office/powerpoint/2010/main" val="2568346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r>
              <a:rPr lang="fi-FI" dirty="0"/>
              <a:t>Syksystä 2019 alkaen yo-tutkinnon suorittanut kokelas voi uusia hylättyä koetta rajoituksetta. </a:t>
            </a:r>
          </a:p>
          <a:p>
            <a:r>
              <a:rPr lang="fi-FI" dirty="0"/>
              <a:t>Tämä tarkoittaa sitä, että ylimääräistä hylättyä koetta ja pakollista kompensoitua hylättyä koetta voi uusia rajoituksetta ylioppilaaksi tulon jälkeen. Tämä muutos koskee kaikkia kokelaita riippumatta siitä, milloin he ovat päässeet ylioppilaaksi.</a:t>
            </a:r>
          </a:p>
        </p:txBody>
      </p:sp>
      <p:sp>
        <p:nvSpPr>
          <p:cNvPr id="3" name="Otsikko 2"/>
          <p:cNvSpPr>
            <a:spLocks noGrp="1"/>
          </p:cNvSpPr>
          <p:nvPr>
            <p:ph type="title"/>
          </p:nvPr>
        </p:nvSpPr>
        <p:spPr/>
        <p:txBody>
          <a:bodyPr>
            <a:normAutofit fontScale="90000"/>
          </a:bodyPr>
          <a:lstStyle/>
          <a:p>
            <a:r>
              <a:rPr lang="fi-FI" dirty="0"/>
              <a:t>Jo ylioppilaaksi valmistuneiden mahdollisuus uusia hylättyjä kokeita</a:t>
            </a:r>
          </a:p>
        </p:txBody>
      </p:sp>
    </p:spTree>
    <p:extLst>
      <p:ext uri="{BB962C8B-B14F-4D97-AF65-F5344CB8AC3E}">
        <p14:creationId xmlns:p14="http://schemas.microsoft.com/office/powerpoint/2010/main" val="3019029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E90C22B8-FBFA-4796-BBCE-3421092A9CA2}"/>
              </a:ext>
            </a:extLst>
          </p:cNvPr>
          <p:cNvSpPr>
            <a:spLocks noGrp="1"/>
          </p:cNvSpPr>
          <p:nvPr>
            <p:ph idx="1"/>
          </p:nvPr>
        </p:nvSpPr>
        <p:spPr/>
        <p:txBody>
          <a:bodyPr>
            <a:normAutofit fontScale="77500" lnSpcReduction="20000"/>
          </a:bodyPr>
          <a:lstStyle/>
          <a:p>
            <a:pPr marL="0" indent="0">
              <a:buNone/>
            </a:pPr>
            <a:endParaRPr lang="fi-FI" dirty="0"/>
          </a:p>
          <a:p>
            <a:r>
              <a:rPr lang="fi-FI" dirty="0"/>
              <a:t>Syksyn 2019 tutkinnosta alkaen </a:t>
            </a:r>
            <a:r>
              <a:rPr lang="fi-FI" b="1" dirty="0"/>
              <a:t>hylätyn kokeen saa uusia kolme kertaa välittömästi seuraavien kolmen tutkintokerran aikana</a:t>
            </a:r>
            <a:r>
              <a:rPr lang="fi-FI" dirty="0"/>
              <a:t>. </a:t>
            </a:r>
          </a:p>
          <a:p>
            <a:r>
              <a:rPr lang="fi-FI" dirty="0"/>
              <a:t>Kun uusit hylätyn pakollisen kokeen, voit halutessasi vaihtaa vaativamman tason kokeen lyhyemmän oppimäärän kokeeseen. Tason vaihtaminen edellyttää, että tutkintosi pakollisiin kokeisiin sisältyy edelleen yksi pitkän oppimäärän koe. </a:t>
            </a:r>
          </a:p>
          <a:p>
            <a:r>
              <a:rPr lang="fi-FI" b="1" dirty="0"/>
              <a:t>Jos määräaika kuluu umpeen tai et selviydy kolmannellakaan uusimiskerralla, sinun on suoritettava koko tutkinto uudelleen</a:t>
            </a:r>
            <a:r>
              <a:rPr lang="fi-FI" dirty="0"/>
              <a:t>.</a:t>
            </a:r>
          </a:p>
          <a:p>
            <a:r>
              <a:rPr lang="fi-FI" dirty="0"/>
              <a:t>Hylätyn ylimääräisen kokeen tasoa ei voi vaihtaa koetta uusittaessa. Voit kuitenkin täydentää tutkintoa suorittamalla eri tason kokeen sen jälkeen, kun olet suorittanut ylioppilastutkinnon hyväksytysti.</a:t>
            </a:r>
          </a:p>
          <a:p>
            <a:endParaRPr lang="fi-FI" dirty="0"/>
          </a:p>
        </p:txBody>
      </p:sp>
      <p:sp>
        <p:nvSpPr>
          <p:cNvPr id="3" name="Otsikko 2">
            <a:extLst>
              <a:ext uri="{FF2B5EF4-FFF2-40B4-BE49-F238E27FC236}">
                <a16:creationId xmlns:a16="http://schemas.microsoft.com/office/drawing/2014/main" id="{68998255-4043-42BE-9CB3-2E796CD6AABE}"/>
              </a:ext>
            </a:extLst>
          </p:cNvPr>
          <p:cNvSpPr>
            <a:spLocks noGrp="1"/>
          </p:cNvSpPr>
          <p:nvPr>
            <p:ph type="title"/>
          </p:nvPr>
        </p:nvSpPr>
        <p:spPr/>
        <p:txBody>
          <a:bodyPr>
            <a:normAutofit fontScale="90000"/>
          </a:bodyPr>
          <a:lstStyle/>
          <a:p>
            <a:r>
              <a:rPr lang="fi-FI" dirty="0"/>
              <a:t>Hylätyn kokeen uusiminen yo-tutkinnon ollessa kesken </a:t>
            </a:r>
          </a:p>
        </p:txBody>
      </p:sp>
    </p:spTree>
    <p:extLst>
      <p:ext uri="{BB962C8B-B14F-4D97-AF65-F5344CB8AC3E}">
        <p14:creationId xmlns:p14="http://schemas.microsoft.com/office/powerpoint/2010/main" val="1793764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92500"/>
          </a:bodyPr>
          <a:lstStyle/>
          <a:p>
            <a:r>
              <a:rPr lang="fi-FI" dirty="0"/>
              <a:t>Syksystä 2019 alkaen yo-tutkinnon ollessa kesken hylätyn kokeen saa uusia kolme kertaa hylätyn arvosanan saamista välittömästi seuraavina kolmena tutkintokertana</a:t>
            </a:r>
          </a:p>
          <a:p>
            <a:r>
              <a:rPr lang="fi-FI" dirty="0"/>
              <a:t>Uusijan kannattaa ilmoittautua omaan vanhaan lukioonsa hyvissä ajoin ennen ilmoittautumisajan päättymistä. Ilmoittautuminen syksyn kokeisiin tapahtuu toukokuun lopussa ja kevään kokeisiin marraskuun puolessa välissä (</a:t>
            </a:r>
            <a:r>
              <a:rPr lang="fi-FI" dirty="0" err="1"/>
              <a:t>Huom</a:t>
            </a:r>
            <a:r>
              <a:rPr lang="fi-FI" dirty="0"/>
              <a:t>! Lukio tiedottaa </a:t>
            </a:r>
            <a:r>
              <a:rPr lang="fi-FI" dirty="0" err="1"/>
              <a:t>wilman</a:t>
            </a:r>
            <a:r>
              <a:rPr lang="fi-FI" dirty="0"/>
              <a:t> kautta tarkat viimeiset ilmoittautumispäivät)</a:t>
            </a:r>
          </a:p>
        </p:txBody>
      </p:sp>
      <p:sp>
        <p:nvSpPr>
          <p:cNvPr id="3" name="Otsikko 2"/>
          <p:cNvSpPr>
            <a:spLocks noGrp="1"/>
          </p:cNvSpPr>
          <p:nvPr>
            <p:ph type="title"/>
          </p:nvPr>
        </p:nvSpPr>
        <p:spPr/>
        <p:txBody>
          <a:bodyPr>
            <a:normAutofit fontScale="90000"/>
          </a:bodyPr>
          <a:lstStyle/>
          <a:p>
            <a:r>
              <a:rPr lang="fi-FI" dirty="0"/>
              <a:t>Jos yo-tutkinnon suorittaminen aloitettu, mutta kesken syksyllä 2019</a:t>
            </a:r>
          </a:p>
        </p:txBody>
      </p:sp>
    </p:spTree>
    <p:extLst>
      <p:ext uri="{BB962C8B-B14F-4D97-AF65-F5344CB8AC3E}">
        <p14:creationId xmlns:p14="http://schemas.microsoft.com/office/powerpoint/2010/main" val="1503573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lnSpcReduction="10000"/>
          </a:bodyPr>
          <a:lstStyle/>
          <a:p>
            <a:r>
              <a:rPr lang="fi-FI" dirty="0"/>
              <a:t>Lukion päättötodistuksen saa, kun on suorittanut vähintään 75 kurssia</a:t>
            </a:r>
          </a:p>
          <a:p>
            <a:r>
              <a:rPr lang="fi-FI" dirty="0"/>
              <a:t>Kokelaalle, joka on hyväksytysti suorittanut yo-tutkinnon pakolliset kokeet, mutta jolla ei vielä ole oikeutta saada lukion päättötodistusta, ei anneta ylioppilastutkintotodistusta</a:t>
            </a:r>
          </a:p>
          <a:p>
            <a:r>
              <a:rPr lang="fi-FI" dirty="0"/>
              <a:t>Arviointiin voi hakea päättötodistuksen saatuaan muutosta kahden kuukauden sisällä kirjallisesti rehtorilta</a:t>
            </a:r>
          </a:p>
          <a:p>
            <a:endParaRPr lang="fi-FI" dirty="0"/>
          </a:p>
          <a:p>
            <a:endParaRPr lang="fi-FI" dirty="0"/>
          </a:p>
          <a:p>
            <a:endParaRPr lang="fi-FI" dirty="0"/>
          </a:p>
        </p:txBody>
      </p:sp>
      <p:sp>
        <p:nvSpPr>
          <p:cNvPr id="3" name="Otsikko 2"/>
          <p:cNvSpPr>
            <a:spLocks noGrp="1"/>
          </p:cNvSpPr>
          <p:nvPr>
            <p:ph type="title"/>
          </p:nvPr>
        </p:nvSpPr>
        <p:spPr/>
        <p:txBody>
          <a:bodyPr>
            <a:normAutofit fontScale="90000"/>
          </a:bodyPr>
          <a:lstStyle/>
          <a:p>
            <a:r>
              <a:rPr lang="fi-FI" dirty="0"/>
              <a:t>Lukion päättötodistus ja ylioppilastutkintotodistus</a:t>
            </a:r>
          </a:p>
        </p:txBody>
      </p:sp>
    </p:spTree>
    <p:extLst>
      <p:ext uri="{BB962C8B-B14F-4D97-AF65-F5344CB8AC3E}">
        <p14:creationId xmlns:p14="http://schemas.microsoft.com/office/powerpoint/2010/main" val="660816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vert="horz" lIns="91440" tIns="45720" rIns="91440" bIns="45720" rtlCol="0" anchor="t">
            <a:normAutofit/>
          </a:bodyPr>
          <a:lstStyle/>
          <a:p>
            <a:r>
              <a:rPr lang="fi-FI" dirty="0"/>
              <a:t>Ylioppilastutkintolautakunnan päätökseen, jolla koesuoritus on arvosteltu, voi hakea lautakunnalta tarkistusarvostelua.</a:t>
            </a:r>
          </a:p>
          <a:p>
            <a:endParaRPr lang="fi-FI" dirty="0"/>
          </a:p>
          <a:p>
            <a:r>
              <a:rPr lang="fi-FI" dirty="0" smtClean="0"/>
              <a:t>Kokelas tai alle 18-vuotiaan huoltaja tekee </a:t>
            </a:r>
            <a:r>
              <a:rPr lang="fi-FI" dirty="0"/>
              <a:t>sähköisenä </a:t>
            </a:r>
            <a:r>
              <a:rPr lang="fi-FI" dirty="0" smtClean="0"/>
              <a:t>lautakunnan asiointipalvelun kautta </a:t>
            </a:r>
            <a:r>
              <a:rPr lang="fi-FI" dirty="0"/>
              <a:t>ja on </a:t>
            </a:r>
            <a:r>
              <a:rPr lang="fi-FI" dirty="0" smtClean="0"/>
              <a:t>maksullinen. Maksu voidaan maksaa vaatimuksen lähettämisen yhteydessä.</a:t>
            </a:r>
            <a:endParaRPr lang="fi-FI" dirty="0"/>
          </a:p>
        </p:txBody>
      </p:sp>
      <p:sp>
        <p:nvSpPr>
          <p:cNvPr id="3" name="Otsikko 2"/>
          <p:cNvSpPr>
            <a:spLocks noGrp="1"/>
          </p:cNvSpPr>
          <p:nvPr>
            <p:ph type="title"/>
          </p:nvPr>
        </p:nvSpPr>
        <p:spPr/>
        <p:txBody>
          <a:bodyPr/>
          <a:lstStyle/>
          <a:p>
            <a:r>
              <a:rPr lang="fi-FI" dirty="0"/>
              <a:t>Tarkistusarvostelu</a:t>
            </a:r>
          </a:p>
        </p:txBody>
      </p:sp>
    </p:spTree>
    <p:extLst>
      <p:ext uri="{BB962C8B-B14F-4D97-AF65-F5344CB8AC3E}">
        <p14:creationId xmlns:p14="http://schemas.microsoft.com/office/powerpoint/2010/main" val="1470285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867833" y="2564905"/>
            <a:ext cx="7408333" cy="3888432"/>
          </a:xfrm>
        </p:spPr>
        <p:txBody>
          <a:bodyPr vert="horz" lIns="91440" tIns="45720" rIns="91440" bIns="45720" rtlCol="0" anchor="t">
            <a:normAutofit fontScale="55000" lnSpcReduction="20000"/>
          </a:bodyPr>
          <a:lstStyle/>
          <a:p>
            <a:r>
              <a:rPr lang="fi-FI" sz="3300" dirty="0"/>
              <a:t>Kokelaat tulevat koetilaan ja tuovat </a:t>
            </a:r>
            <a:r>
              <a:rPr lang="fi-FI" sz="3300" b="1" dirty="0"/>
              <a:t>omat</a:t>
            </a:r>
            <a:r>
              <a:rPr lang="fi-FI" sz="3300" dirty="0"/>
              <a:t> päätelaitteensa. </a:t>
            </a:r>
          </a:p>
          <a:p>
            <a:r>
              <a:rPr lang="fi-FI" sz="3300" dirty="0"/>
              <a:t>Kokelaat liittävät päätelaitteensa sähkö- ja tutkintoverkkoon. </a:t>
            </a:r>
          </a:p>
          <a:p>
            <a:r>
              <a:rPr lang="fi-FI" sz="3300" dirty="0"/>
              <a:t>Kokelaat liittävät kuulokkeensa ja hiiren päätelaitteeseensa. </a:t>
            </a:r>
          </a:p>
          <a:p>
            <a:r>
              <a:rPr lang="fi-FI" sz="3300" dirty="0"/>
              <a:t>Kokelaat käynnistävät päätelaitteensa opiskelijan tikulta. </a:t>
            </a:r>
          </a:p>
          <a:p>
            <a:r>
              <a:rPr lang="fi-FI" sz="3300" b="1" dirty="0"/>
              <a:t>Sähköisessä kokeessa valvojat tunnistavat kokelaat, tarkastavat heidän koejärjestelmään syöttämänsä nimen ja henkilötunnuksen sekä varmistavat, että kokelas on valinnut sen kokeen, johon hän on ilmoittautunut</a:t>
            </a:r>
            <a:endParaRPr lang="fi-FI" sz="3300" dirty="0"/>
          </a:p>
          <a:p>
            <a:r>
              <a:rPr lang="fi-FI" sz="3300" dirty="0"/>
              <a:t>Kokelaat tekevät päätelaitteellaan äänitestin.</a:t>
            </a:r>
          </a:p>
          <a:p>
            <a:r>
              <a:rPr lang="fi-FI" sz="3300" b="1" dirty="0"/>
              <a:t>Valvojat tai muut koetilassa olevat henkilöt eivät saa kokeen aikana neuvoa kokelasta päätelaitteen, varapäätelaitteen tai koejärjestelmän käytössä.</a:t>
            </a:r>
          </a:p>
          <a:p>
            <a:r>
              <a:rPr lang="fi-FI" sz="3300" dirty="0"/>
              <a:t>Kun koe on valmis, kokelas päättää kokeen, jättää paperit ja tikun paikalleen ja viittaa valvojan paikalle</a:t>
            </a:r>
            <a:r>
              <a:rPr lang="fi-FI" dirty="0"/>
              <a:t>.</a:t>
            </a:r>
          </a:p>
        </p:txBody>
      </p:sp>
      <p:sp>
        <p:nvSpPr>
          <p:cNvPr id="3" name="Otsikko 2"/>
          <p:cNvSpPr>
            <a:spLocks noGrp="1"/>
          </p:cNvSpPr>
          <p:nvPr>
            <p:ph type="title"/>
          </p:nvPr>
        </p:nvSpPr>
        <p:spPr/>
        <p:txBody>
          <a:bodyPr/>
          <a:lstStyle/>
          <a:p>
            <a:r>
              <a:rPr lang="fi-FI" dirty="0"/>
              <a:t>Sähköisen kokeen käytäntöjä</a:t>
            </a:r>
          </a:p>
        </p:txBody>
      </p:sp>
    </p:spTree>
    <p:extLst>
      <p:ext uri="{BB962C8B-B14F-4D97-AF65-F5344CB8AC3E}">
        <p14:creationId xmlns:p14="http://schemas.microsoft.com/office/powerpoint/2010/main" val="1404054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vert="horz" lIns="91440" tIns="45720" rIns="91440" bIns="45720" rtlCol="0" anchor="t">
            <a:normAutofit/>
          </a:bodyPr>
          <a:lstStyle/>
          <a:p>
            <a:r>
              <a:rPr lang="fi-FI" sz="2000" dirty="0"/>
              <a:t>Kokeeseen ilmoittautuminen on sitova. </a:t>
            </a:r>
          </a:p>
          <a:p>
            <a:r>
              <a:rPr lang="fi-FI" sz="2000" dirty="0"/>
              <a:t>Ellei kokelas saavu kokeeseen, se katsotaan hylätyksi.</a:t>
            </a:r>
          </a:p>
          <a:p>
            <a:r>
              <a:rPr lang="fi-FI" sz="2000" dirty="0" smtClean="0"/>
              <a:t>Kevään </a:t>
            </a:r>
            <a:r>
              <a:rPr lang="fi-FI" sz="2000" dirty="0"/>
              <a:t>tutkintoon ilmoittaudutaan </a:t>
            </a:r>
            <a:r>
              <a:rPr lang="fi-FI" sz="2000" b="1" dirty="0" smtClean="0">
                <a:solidFill>
                  <a:srgbClr val="C00000"/>
                </a:solidFill>
              </a:rPr>
              <a:t>23.11.2020 </a:t>
            </a:r>
            <a:r>
              <a:rPr lang="fi-FI" sz="2000" dirty="0" smtClean="0"/>
              <a:t>mennessä</a:t>
            </a:r>
            <a:r>
              <a:rPr lang="fi-FI" sz="2000" dirty="0"/>
              <a:t>  </a:t>
            </a:r>
            <a:endParaRPr lang="fi-FI" sz="2000" dirty="0" smtClean="0"/>
          </a:p>
          <a:p>
            <a:pPr lvl="1"/>
            <a:r>
              <a:rPr lang="fi-FI" sz="1800" dirty="0" smtClean="0">
                <a:solidFill>
                  <a:srgbClr val="FF0000"/>
                </a:solidFill>
              </a:rPr>
              <a:t>Lukio ilmoittaa tarkat päivämäärät!!</a:t>
            </a:r>
            <a:endParaRPr lang="fi-FI" sz="1800" dirty="0">
              <a:solidFill>
                <a:srgbClr val="FF0000"/>
              </a:solidFill>
            </a:endParaRPr>
          </a:p>
          <a:p>
            <a:r>
              <a:rPr lang="fi-FI" sz="2000" dirty="0"/>
              <a:t>Muista hoitaa tutkintomaksut ajoissa</a:t>
            </a:r>
            <a:r>
              <a:rPr lang="fi-FI" sz="2000" dirty="0" smtClean="0"/>
              <a:t>!</a:t>
            </a:r>
            <a:endParaRPr lang="fi-FI" sz="2000" dirty="0"/>
          </a:p>
          <a:p>
            <a:endParaRPr lang="fi-FI" sz="2000" dirty="0"/>
          </a:p>
        </p:txBody>
      </p:sp>
      <p:sp>
        <p:nvSpPr>
          <p:cNvPr id="3" name="Otsikko 2"/>
          <p:cNvSpPr>
            <a:spLocks noGrp="1"/>
          </p:cNvSpPr>
          <p:nvPr>
            <p:ph type="title"/>
          </p:nvPr>
        </p:nvSpPr>
        <p:spPr/>
        <p:txBody>
          <a:bodyPr>
            <a:normAutofit fontScale="90000"/>
          </a:bodyPr>
          <a:lstStyle/>
          <a:p>
            <a:r>
              <a:rPr lang="fi-FI" dirty="0"/>
              <a:t>Kokeeseen ilmoittautuminen ja saapumatta jättäminen</a:t>
            </a:r>
          </a:p>
        </p:txBody>
      </p:sp>
    </p:spTree>
    <p:extLst>
      <p:ext uri="{BB962C8B-B14F-4D97-AF65-F5344CB8AC3E}">
        <p14:creationId xmlns:p14="http://schemas.microsoft.com/office/powerpoint/2010/main" val="3413700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r>
              <a:rPr lang="fi-FI" dirty="0"/>
              <a:t>Ylioppilastutkinto tulee suorittaa enintään kolmena peräkkäisenä tutkintokertana</a:t>
            </a:r>
          </a:p>
          <a:p>
            <a:r>
              <a:rPr lang="fi-FI" dirty="0"/>
              <a:t>Tutkinnon suorittaminen katsotaan aloitetuksi, kun opiskelija ilmoittautuu ensimmäisen kerran tutkintoon, pakolliseen tai ylimääräiseen kokeeseen</a:t>
            </a:r>
          </a:p>
        </p:txBody>
      </p:sp>
      <p:sp>
        <p:nvSpPr>
          <p:cNvPr id="3" name="Otsikko 2"/>
          <p:cNvSpPr>
            <a:spLocks noGrp="1"/>
          </p:cNvSpPr>
          <p:nvPr>
            <p:ph type="title"/>
          </p:nvPr>
        </p:nvSpPr>
        <p:spPr/>
        <p:txBody>
          <a:bodyPr/>
          <a:lstStyle/>
          <a:p>
            <a:r>
              <a:rPr lang="fi-FI" dirty="0"/>
              <a:t>Ylioppilastutkinto</a:t>
            </a:r>
          </a:p>
        </p:txBody>
      </p:sp>
    </p:spTree>
    <p:extLst>
      <p:ext uri="{BB962C8B-B14F-4D97-AF65-F5344CB8AC3E}">
        <p14:creationId xmlns:p14="http://schemas.microsoft.com/office/powerpoint/2010/main" val="2349855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vert="horz" lIns="91440" tIns="45720" rIns="91440" bIns="45720" rtlCol="0" anchor="t">
            <a:normAutofit fontScale="92500" lnSpcReduction="20000"/>
          </a:bodyPr>
          <a:lstStyle/>
          <a:p>
            <a:r>
              <a:rPr lang="fi-FI" dirty="0"/>
              <a:t>Mikäli sinulla on asiaa, pyydä valvoja paikalle nostamalla käsi ylös.</a:t>
            </a:r>
          </a:p>
          <a:p>
            <a:r>
              <a:rPr lang="fi-FI" dirty="0"/>
              <a:t>WC-käynnit: valvoja saattaa WC:hen, sähköisissä kokeissa näytönsäästäjä päälle, etteivät muut näe vastauksia</a:t>
            </a:r>
          </a:p>
          <a:p>
            <a:r>
              <a:rPr lang="fi-FI" dirty="0"/>
              <a:t>Salissa liikkuminen on kielletty, ei puhetta eikä muuta häiritsevää ääntä</a:t>
            </a:r>
          </a:p>
          <a:p>
            <a:r>
              <a:rPr lang="fi-FI" dirty="0"/>
              <a:t>Kokeesta poistuminen ennen lautakunnan sallimaa aikaa (ennen klo 12) on lautakunnan määräysten vastaista.</a:t>
            </a:r>
          </a:p>
          <a:p>
            <a:r>
              <a:rPr lang="fi-FI" dirty="0"/>
              <a:t>Koe kestää kuusi tuntia (klo 9-15.00), ellei myönnetty lisäaikaa erityisistä syistä</a:t>
            </a:r>
          </a:p>
          <a:p>
            <a:r>
              <a:rPr lang="fi-FI" dirty="0"/>
              <a:t>Kun olet lopettanut, pyydä valvoja paikalle viittaamalla</a:t>
            </a:r>
          </a:p>
          <a:p>
            <a:endParaRPr lang="fi-FI" dirty="0"/>
          </a:p>
          <a:p>
            <a:endParaRPr lang="fi-FI" dirty="0"/>
          </a:p>
          <a:p>
            <a:endParaRPr lang="fi-FI" dirty="0"/>
          </a:p>
        </p:txBody>
      </p:sp>
      <p:sp>
        <p:nvSpPr>
          <p:cNvPr id="3" name="Otsikko 2"/>
          <p:cNvSpPr>
            <a:spLocks noGrp="1"/>
          </p:cNvSpPr>
          <p:nvPr>
            <p:ph type="title"/>
          </p:nvPr>
        </p:nvSpPr>
        <p:spPr/>
        <p:txBody>
          <a:bodyPr/>
          <a:lstStyle/>
          <a:p>
            <a:r>
              <a:rPr lang="fi-FI" dirty="0"/>
              <a:t>Muuta muistettavaa</a:t>
            </a:r>
          </a:p>
        </p:txBody>
      </p:sp>
    </p:spTree>
    <p:extLst>
      <p:ext uri="{BB962C8B-B14F-4D97-AF65-F5344CB8AC3E}">
        <p14:creationId xmlns:p14="http://schemas.microsoft.com/office/powerpoint/2010/main" val="2160184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vert="horz" lIns="91440" tIns="45720" rIns="91440" bIns="45720" rtlCol="0" anchor="t">
            <a:normAutofit fontScale="92500" lnSpcReduction="20000"/>
          </a:bodyPr>
          <a:lstStyle/>
          <a:p>
            <a:r>
              <a:rPr lang="fi-FI" dirty="0"/>
              <a:t>Ole ajoissa paikalla. </a:t>
            </a:r>
            <a:r>
              <a:rPr lang="fi-FI" b="1" u="sng" dirty="0"/>
              <a:t>YO-kokeiden kirjoittajien on oltava paikalla klo 8.00.</a:t>
            </a:r>
          </a:p>
          <a:p>
            <a:r>
              <a:rPr lang="fi-FI" dirty="0"/>
              <a:t>Mikäli sairastut, ilmoita siitä välittömästi puhelimitse.</a:t>
            </a:r>
          </a:p>
          <a:p>
            <a:r>
              <a:rPr lang="fi-FI" dirty="0"/>
              <a:t>Koetilaisuudesta saa poistua aikaisintaan klo 12</a:t>
            </a:r>
          </a:p>
          <a:p>
            <a:r>
              <a:rPr lang="fi-FI" dirty="0"/>
              <a:t>Mukana saa olla eväitä (kääreet on poistettava, tekstit peitettävä ja läpinäkyvät astiat)</a:t>
            </a:r>
          </a:p>
          <a:p>
            <a:r>
              <a:rPr lang="fi-FI" dirty="0"/>
              <a:t>Ei tekstillisiä vaatteita tai säilytysrasioita</a:t>
            </a:r>
          </a:p>
          <a:p>
            <a:r>
              <a:rPr lang="fi-FI" dirty="0"/>
              <a:t>Kokelailta on matkapuhelimien ja muiden elektronisten laitteiden, kuten älykellojen, pelihiirien, </a:t>
            </a:r>
            <a:r>
              <a:rPr lang="fi-FI" dirty="0" err="1"/>
              <a:t>bluetooth</a:t>
            </a:r>
            <a:r>
              <a:rPr lang="fi-FI" dirty="0"/>
              <a:t>-kuulokkeiden ym. tuominen koesaliin </a:t>
            </a:r>
            <a:r>
              <a:rPr lang="fi-FI" b="1" dirty="0"/>
              <a:t>ehdottomasti</a:t>
            </a:r>
            <a:r>
              <a:rPr lang="fi-FI" dirty="0"/>
              <a:t> kielletty</a:t>
            </a:r>
          </a:p>
          <a:p>
            <a:pPr marL="0" indent="0">
              <a:buNone/>
            </a:pPr>
            <a:endParaRPr lang="fi-FI" dirty="0"/>
          </a:p>
          <a:p>
            <a:endParaRPr lang="fi-FI" dirty="0"/>
          </a:p>
        </p:txBody>
      </p:sp>
      <p:sp>
        <p:nvSpPr>
          <p:cNvPr id="3" name="Otsikko 2"/>
          <p:cNvSpPr>
            <a:spLocks noGrp="1"/>
          </p:cNvSpPr>
          <p:nvPr>
            <p:ph type="title"/>
          </p:nvPr>
        </p:nvSpPr>
        <p:spPr/>
        <p:txBody>
          <a:bodyPr/>
          <a:lstStyle/>
          <a:p>
            <a:r>
              <a:rPr lang="fi-FI" dirty="0"/>
              <a:t>Käytännön asioita yo-kokeista</a:t>
            </a:r>
          </a:p>
        </p:txBody>
      </p:sp>
    </p:spTree>
    <p:extLst>
      <p:ext uri="{BB962C8B-B14F-4D97-AF65-F5344CB8AC3E}">
        <p14:creationId xmlns:p14="http://schemas.microsoft.com/office/powerpoint/2010/main" val="280104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92500"/>
          </a:bodyPr>
          <a:lstStyle/>
          <a:p>
            <a:r>
              <a:rPr lang="fi-FI" dirty="0"/>
              <a:t>Jos kokelas syyllistyy vilppiin, sen yritykseen, auttaa vilpissä tai häiritsee koetilannetta:</a:t>
            </a:r>
          </a:p>
          <a:p>
            <a:pPr lvl="1"/>
            <a:r>
              <a:rPr lang="fi-FI" dirty="0"/>
              <a:t>Kaikki tutkintokerran kokeet hylätään.</a:t>
            </a:r>
          </a:p>
          <a:p>
            <a:pPr lvl="1"/>
            <a:r>
              <a:rPr lang="fi-FI" dirty="0"/>
              <a:t>Kokelasta kuullaan.</a:t>
            </a:r>
          </a:p>
          <a:p>
            <a:pPr lvl="1"/>
            <a:r>
              <a:rPr lang="fi-FI" dirty="0"/>
              <a:t>Asiasta ilmoitetaan aina </a:t>
            </a:r>
            <a:r>
              <a:rPr lang="fi-FI" dirty="0" err="1"/>
              <a:t>YTL:lle</a:t>
            </a:r>
            <a:r>
              <a:rPr lang="fi-FI" dirty="0"/>
              <a:t> ja harkinnan mukaan poliisille. Sähköisen tutkinnon toimeenpanoon kohdistuvat häiritsemiset voivat kohdistua suureenkin kokelasjoukkoon. </a:t>
            </a:r>
          </a:p>
          <a:p>
            <a:pPr lvl="1"/>
            <a:r>
              <a:rPr lang="fi-FI" dirty="0"/>
              <a:t>Sähköisen koetilaisuuden häirinnän yhteydessä tulee siten sovellettavaksi rikoslaki (39/1889) mahdollisine sakon ja vankeuden uhkineen. </a:t>
            </a:r>
          </a:p>
        </p:txBody>
      </p:sp>
      <p:sp>
        <p:nvSpPr>
          <p:cNvPr id="3" name="Otsikko 2"/>
          <p:cNvSpPr>
            <a:spLocks noGrp="1"/>
          </p:cNvSpPr>
          <p:nvPr>
            <p:ph type="title"/>
          </p:nvPr>
        </p:nvSpPr>
        <p:spPr/>
        <p:txBody>
          <a:bodyPr/>
          <a:lstStyle/>
          <a:p>
            <a:r>
              <a:rPr lang="fi-FI" dirty="0"/>
              <a:t>Teko ja tuomio</a:t>
            </a:r>
          </a:p>
        </p:txBody>
      </p:sp>
    </p:spTree>
    <p:extLst>
      <p:ext uri="{BB962C8B-B14F-4D97-AF65-F5344CB8AC3E}">
        <p14:creationId xmlns:p14="http://schemas.microsoft.com/office/powerpoint/2010/main" val="1620353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a:bodyPr>
          <a:lstStyle/>
          <a:p>
            <a:r>
              <a:rPr lang="fi-FI" dirty="0"/>
              <a:t>Mikäli kokelas haluaa, että hänen nimeään ei julkaista uusista ylioppilaista ilmoitettaessa:</a:t>
            </a:r>
          </a:p>
          <a:p>
            <a:pPr marL="301943" lvl="1" indent="0">
              <a:buNone/>
            </a:pPr>
            <a:r>
              <a:rPr lang="fi-FI" sz="1800" dirty="0"/>
              <a:t>Pyydetään kirjallisesti omalta lukiolta ja ilmoitetaan </a:t>
            </a:r>
            <a:r>
              <a:rPr lang="fi-FI" sz="1800" dirty="0" smtClean="0"/>
              <a:t>ylioppilastutkinto-lautakunnalle </a:t>
            </a:r>
            <a:r>
              <a:rPr lang="fi-FI" sz="1800" dirty="0"/>
              <a:t>hyvissä ajoin ennen tulosten julkistamista</a:t>
            </a:r>
          </a:p>
          <a:p>
            <a:pPr marL="0" indent="0">
              <a:buNone/>
            </a:pPr>
            <a:r>
              <a:rPr lang="fi-FI" dirty="0"/>
              <a:t> </a:t>
            </a:r>
          </a:p>
          <a:p>
            <a:pPr marL="0" indent="0">
              <a:buNone/>
            </a:pPr>
            <a:endParaRPr lang="fi-FI" dirty="0"/>
          </a:p>
        </p:txBody>
      </p:sp>
      <p:sp>
        <p:nvSpPr>
          <p:cNvPr id="3" name="Otsikko 2"/>
          <p:cNvSpPr>
            <a:spLocks noGrp="1"/>
          </p:cNvSpPr>
          <p:nvPr>
            <p:ph type="title"/>
          </p:nvPr>
        </p:nvSpPr>
        <p:spPr/>
        <p:txBody>
          <a:bodyPr>
            <a:normAutofit fontScale="90000"/>
          </a:bodyPr>
          <a:lstStyle/>
          <a:p>
            <a:r>
              <a:rPr lang="fi-FI"/>
              <a:t>Ylioppilaiden nimitietojen </a:t>
            </a:r>
            <a:r>
              <a:rPr lang="fi-FI" dirty="0"/>
              <a:t>julkaiseminen</a:t>
            </a:r>
          </a:p>
        </p:txBody>
      </p:sp>
    </p:spTree>
    <p:extLst>
      <p:ext uri="{BB962C8B-B14F-4D97-AF65-F5344CB8AC3E}">
        <p14:creationId xmlns:p14="http://schemas.microsoft.com/office/powerpoint/2010/main" val="3899884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vert="horz" lIns="91440" tIns="45720" rIns="91440" bIns="45720" rtlCol="0" anchor="t">
            <a:normAutofit lnSpcReduction="10000"/>
          </a:bodyPr>
          <a:lstStyle/>
          <a:p>
            <a:r>
              <a:rPr lang="fi-FI" dirty="0"/>
              <a:t> </a:t>
            </a:r>
            <a:r>
              <a:rPr lang="fi-FI" dirty="0" smtClean="0"/>
              <a:t>Marraskuun puolessa välissä, tarkempi aika ilmoitetaan </a:t>
            </a:r>
            <a:r>
              <a:rPr lang="fi-FI" dirty="0" err="1" smtClean="0"/>
              <a:t>wilmassa</a:t>
            </a:r>
            <a:r>
              <a:rPr lang="fi-FI" dirty="0" smtClean="0"/>
              <a:t>, syksyn yo-tulosten jälkeen voi vielä ilmoittautua</a:t>
            </a:r>
            <a:endParaRPr lang="fi-FI" dirty="0"/>
          </a:p>
          <a:p>
            <a:r>
              <a:rPr lang="fi-FI" dirty="0"/>
              <a:t>Ilmoittautuminen tapahtuu Wilman kautta. Lomake tulostetaan, huoltaja allekirjoittaa ja palautus koulusihteerille viimeiseen ilmoittautumispäivään  mennessä.</a:t>
            </a:r>
          </a:p>
          <a:p>
            <a:r>
              <a:rPr lang="fi-FI" dirty="0"/>
              <a:t>Apua saa tarvittaessa ryhmänohjaajalta, opolta tai koulusihteeriltä</a:t>
            </a:r>
          </a:p>
          <a:p>
            <a:endParaRPr lang="fi-FI" dirty="0"/>
          </a:p>
          <a:p>
            <a:pPr marL="0" indent="0">
              <a:buNone/>
            </a:pPr>
            <a:endParaRPr lang="fi-FI" dirty="0"/>
          </a:p>
        </p:txBody>
      </p:sp>
      <p:sp>
        <p:nvSpPr>
          <p:cNvPr id="3" name="Otsikko 2"/>
          <p:cNvSpPr>
            <a:spLocks noGrp="1"/>
          </p:cNvSpPr>
          <p:nvPr>
            <p:ph type="title"/>
          </p:nvPr>
        </p:nvSpPr>
        <p:spPr/>
        <p:txBody>
          <a:bodyPr>
            <a:normAutofit fontScale="90000"/>
          </a:bodyPr>
          <a:lstStyle/>
          <a:p>
            <a:r>
              <a:rPr lang="fi-FI" dirty="0"/>
              <a:t>Ilmoittautuminen </a:t>
            </a:r>
            <a:br>
              <a:rPr lang="fi-FI" dirty="0"/>
            </a:br>
            <a:r>
              <a:rPr lang="fi-FI" dirty="0" smtClean="0"/>
              <a:t>kevään 2020 </a:t>
            </a:r>
            <a:r>
              <a:rPr lang="fi-FI" dirty="0"/>
              <a:t>yo-kokeisiin</a:t>
            </a:r>
          </a:p>
        </p:txBody>
      </p:sp>
    </p:spTree>
    <p:extLst>
      <p:ext uri="{BB962C8B-B14F-4D97-AF65-F5344CB8AC3E}">
        <p14:creationId xmlns:p14="http://schemas.microsoft.com/office/powerpoint/2010/main" val="4146044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18C91A28-3D30-4939-981D-AD342299CF50}"/>
              </a:ext>
            </a:extLst>
          </p:cNvPr>
          <p:cNvSpPr>
            <a:spLocks noGrp="1"/>
          </p:cNvSpPr>
          <p:nvPr>
            <p:ph idx="1"/>
          </p:nvPr>
        </p:nvSpPr>
        <p:spPr/>
        <p:txBody>
          <a:bodyPr/>
          <a:lstStyle/>
          <a:p>
            <a:r>
              <a:rPr lang="fi-FI" b="1" dirty="0"/>
              <a:t>Ilmoittautuminen on sitova.</a:t>
            </a:r>
            <a:r>
              <a:rPr lang="fi-FI" dirty="0"/>
              <a:t> Et voi jälkikäteen muuttaa valintojasi, jotka koskevat aineyhdistelmää, kokeen pakollisuutta tai ylimääräisyyttä tai kokeen tasoa.</a:t>
            </a:r>
          </a:p>
        </p:txBody>
      </p:sp>
      <p:sp>
        <p:nvSpPr>
          <p:cNvPr id="3" name="Otsikko 2">
            <a:extLst>
              <a:ext uri="{FF2B5EF4-FFF2-40B4-BE49-F238E27FC236}">
                <a16:creationId xmlns:a16="http://schemas.microsoft.com/office/drawing/2014/main" id="{C474FFF8-3E33-4230-A21E-3A30B284F4D0}"/>
              </a:ext>
            </a:extLst>
          </p:cNvPr>
          <p:cNvSpPr>
            <a:spLocks noGrp="1"/>
          </p:cNvSpPr>
          <p:nvPr>
            <p:ph type="title"/>
          </p:nvPr>
        </p:nvSpPr>
        <p:spPr/>
        <p:txBody>
          <a:bodyPr/>
          <a:lstStyle/>
          <a:p>
            <a:r>
              <a:rPr lang="fi-FI" dirty="0"/>
              <a:t>Ilmoittautuminen on sitova</a:t>
            </a:r>
          </a:p>
        </p:txBody>
      </p:sp>
    </p:spTree>
    <p:extLst>
      <p:ext uri="{BB962C8B-B14F-4D97-AF65-F5344CB8AC3E}">
        <p14:creationId xmlns:p14="http://schemas.microsoft.com/office/powerpoint/2010/main" val="3060345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vert="horz" lIns="91440" tIns="45720" rIns="91440" bIns="45720" rtlCol="0" anchor="t">
            <a:normAutofit fontScale="85000" lnSpcReduction="20000"/>
          </a:bodyPr>
          <a:lstStyle/>
          <a:p>
            <a:pPr marL="301625" lvl="1" indent="0">
              <a:buNone/>
            </a:pPr>
            <a:r>
              <a:rPr lang="fi-FI" dirty="0" smtClean="0"/>
              <a:t>Ma 14.09.</a:t>
            </a:r>
            <a:r>
              <a:rPr lang="fi-FI" dirty="0"/>
              <a:t>  </a:t>
            </a:r>
            <a:r>
              <a:rPr lang="fi-FI" dirty="0" smtClean="0"/>
              <a:t>	kemia, terveystieto</a:t>
            </a:r>
          </a:p>
          <a:p>
            <a:pPr marL="301625" lvl="1" indent="0">
              <a:buNone/>
            </a:pPr>
            <a:r>
              <a:rPr lang="fi-FI" dirty="0" smtClean="0"/>
              <a:t>Ke 16.09. 	</a:t>
            </a:r>
            <a:r>
              <a:rPr lang="fi-FI" dirty="0"/>
              <a:t>e</a:t>
            </a:r>
            <a:r>
              <a:rPr lang="fi-FI" dirty="0" smtClean="0"/>
              <a:t>nglanti, pitkä </a:t>
            </a:r>
          </a:p>
          <a:p>
            <a:pPr marL="301625" lvl="1" indent="0">
              <a:buNone/>
            </a:pPr>
            <a:r>
              <a:rPr lang="fi-FI" dirty="0" smtClean="0"/>
              <a:t>Pe 18.9. 	äidinkieli ja kirjallisuus, lukutaidon koe</a:t>
            </a:r>
          </a:p>
          <a:p>
            <a:pPr marL="301625" lvl="1" indent="0">
              <a:buNone/>
            </a:pPr>
            <a:r>
              <a:rPr lang="fi-FI" dirty="0" smtClean="0"/>
              <a:t>Ma  21.9. </a:t>
            </a:r>
            <a:r>
              <a:rPr lang="fi-FI" dirty="0"/>
              <a:t> </a:t>
            </a:r>
            <a:r>
              <a:rPr lang="fi-FI" dirty="0" smtClean="0"/>
              <a:t>        </a:t>
            </a:r>
            <a:r>
              <a:rPr lang="fi-FI" dirty="0" smtClean="0"/>
              <a:t>	ruotsi</a:t>
            </a:r>
            <a:r>
              <a:rPr lang="fi-FI" dirty="0" smtClean="0"/>
              <a:t>, keskipitkä oppimäärä</a:t>
            </a:r>
          </a:p>
          <a:p>
            <a:pPr marL="301625" lvl="1" indent="0">
              <a:buNone/>
            </a:pPr>
            <a:r>
              <a:rPr lang="fi-FI" dirty="0" smtClean="0"/>
              <a:t>Ti 22.9.</a:t>
            </a:r>
            <a:r>
              <a:rPr lang="fi-FI" dirty="0"/>
              <a:t>  </a:t>
            </a:r>
            <a:r>
              <a:rPr lang="fi-FI" dirty="0" smtClean="0"/>
              <a:t>	matematiikka, pitkä ja lyhyt oppimäärä</a:t>
            </a:r>
          </a:p>
          <a:p>
            <a:pPr marL="301625" lvl="1" indent="0">
              <a:buNone/>
            </a:pPr>
            <a:r>
              <a:rPr lang="fi-FI" dirty="0" smtClean="0"/>
              <a:t>To 24.9.</a:t>
            </a:r>
            <a:r>
              <a:rPr lang="fi-FI" dirty="0"/>
              <a:t>  </a:t>
            </a:r>
            <a:r>
              <a:rPr lang="fi-FI" dirty="0" smtClean="0"/>
              <a:t>	biologia</a:t>
            </a:r>
          </a:p>
          <a:p>
            <a:pPr marL="301625" lvl="1" indent="0">
              <a:buNone/>
            </a:pPr>
            <a:r>
              <a:rPr lang="fi-FI" dirty="0" smtClean="0"/>
              <a:t>Pe 25.9.             </a:t>
            </a:r>
            <a:r>
              <a:rPr lang="fi-FI" dirty="0" smtClean="0"/>
              <a:t>	äidinkieli </a:t>
            </a:r>
            <a:r>
              <a:rPr lang="fi-FI" dirty="0" smtClean="0"/>
              <a:t>ja kirjallisuus, kirjoitustaidon koe</a:t>
            </a:r>
          </a:p>
          <a:p>
            <a:pPr marL="301625" lvl="1" indent="0">
              <a:buNone/>
            </a:pPr>
            <a:r>
              <a:rPr lang="fi-FI" dirty="0" smtClean="0"/>
              <a:t>Ma 28.9.           </a:t>
            </a:r>
            <a:r>
              <a:rPr lang="fi-FI" dirty="0" smtClean="0"/>
              <a:t>	vieras </a:t>
            </a:r>
            <a:r>
              <a:rPr lang="fi-FI" dirty="0" smtClean="0"/>
              <a:t>kieli, lyhyt oppimäärä</a:t>
            </a:r>
          </a:p>
          <a:p>
            <a:pPr marL="301625" lvl="1" indent="0">
              <a:buNone/>
            </a:pPr>
            <a:r>
              <a:rPr lang="fi-FI" dirty="0" smtClean="0"/>
              <a:t>Ti 29.9.               historia ja yhteiskuntaoppi</a:t>
            </a:r>
            <a:endParaRPr lang="fi-FI" dirty="0"/>
          </a:p>
          <a:p>
            <a:pPr marL="301625" lvl="1" indent="0">
              <a:buNone/>
            </a:pPr>
            <a:endParaRPr lang="fi-FI" dirty="0"/>
          </a:p>
          <a:p>
            <a:pPr marL="644525" lvl="1" indent="-342900"/>
            <a:endParaRPr lang="fi-FI" dirty="0"/>
          </a:p>
          <a:p>
            <a:pPr marL="301943" lvl="1" indent="0">
              <a:buNone/>
            </a:pPr>
            <a:r>
              <a:rPr lang="fi-FI" sz="700" b="1" dirty="0"/>
              <a:t>		</a:t>
            </a:r>
            <a:endParaRPr lang="fi-FI" dirty="0"/>
          </a:p>
        </p:txBody>
      </p:sp>
      <p:sp>
        <p:nvSpPr>
          <p:cNvPr id="3" name="Otsikko 2"/>
          <p:cNvSpPr>
            <a:spLocks noGrp="1"/>
          </p:cNvSpPr>
          <p:nvPr>
            <p:ph type="title"/>
          </p:nvPr>
        </p:nvSpPr>
        <p:spPr/>
        <p:txBody>
          <a:bodyPr/>
          <a:lstStyle/>
          <a:p>
            <a:r>
              <a:rPr lang="fi-FI" dirty="0" smtClean="0"/>
              <a:t>Syksyn </a:t>
            </a:r>
            <a:r>
              <a:rPr lang="fi-FI" dirty="0"/>
              <a:t>2020 TUTKINTO</a:t>
            </a:r>
          </a:p>
        </p:txBody>
      </p:sp>
    </p:spTree>
    <p:extLst>
      <p:ext uri="{BB962C8B-B14F-4D97-AF65-F5344CB8AC3E}">
        <p14:creationId xmlns:p14="http://schemas.microsoft.com/office/powerpoint/2010/main" val="1208416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vert="horz" lIns="91440" tIns="45720" rIns="91440" bIns="45720" rtlCol="0" anchor="t">
            <a:normAutofit fontScale="85000" lnSpcReduction="10000"/>
          </a:bodyPr>
          <a:lstStyle/>
          <a:p>
            <a:r>
              <a:rPr lang="fi-FI" dirty="0"/>
              <a:t>Eduskunta on hyväksynyt 12.2.2019 uuden lain ylioppilastutkinnon järjestämisestä. </a:t>
            </a:r>
          </a:p>
          <a:p>
            <a:r>
              <a:rPr lang="fi-FI" b="1" dirty="0"/>
              <a:t>Esim. Kuulovamman, lukihäiriön, sairauden, vamman ja vieraskielisyyden huomioon ottaminen ylioppilastutkinnossa</a:t>
            </a:r>
          </a:p>
          <a:p>
            <a:r>
              <a:rPr lang="fi-FI" dirty="0"/>
              <a:t>Hakemukset ja lausunnot laaditaan </a:t>
            </a:r>
            <a:r>
              <a:rPr lang="fi-FI" dirty="0" err="1"/>
              <a:t>YTL:n</a:t>
            </a:r>
            <a:r>
              <a:rPr lang="fi-FI" dirty="0"/>
              <a:t> sähköisessä palvelussa ja rehtori lähettää ne lautakuntaan palvelun kautta viimeistään </a:t>
            </a:r>
            <a:r>
              <a:rPr lang="fi-FI" b="1" dirty="0" smtClean="0">
                <a:solidFill>
                  <a:srgbClr val="C00000"/>
                </a:solidFill>
              </a:rPr>
              <a:t>ennen syyslomaa</a:t>
            </a:r>
            <a:endParaRPr lang="fi-FI" dirty="0">
              <a:solidFill>
                <a:srgbClr val="C00000"/>
              </a:solidFill>
            </a:endParaRPr>
          </a:p>
          <a:p>
            <a:r>
              <a:rPr lang="fi-FI" dirty="0"/>
              <a:t>Sähköiset hakemukset on tehtävä hyvissä ajoin </a:t>
            </a:r>
            <a:r>
              <a:rPr lang="fi-FI" dirty="0" smtClean="0"/>
              <a:t>syksyllä kevään </a:t>
            </a:r>
            <a:r>
              <a:rPr lang="fi-FI" dirty="0"/>
              <a:t>kokeita ajatellen (lääkärintodistus/psykologin lausunto) </a:t>
            </a:r>
          </a:p>
          <a:p>
            <a:r>
              <a:rPr lang="fi-FI" b="1" dirty="0"/>
              <a:t>Tähän mennessä tarkoittanut yleisimmin kahden tunnin lisäaikaa kokeeseen</a:t>
            </a:r>
          </a:p>
          <a:p>
            <a:pPr marL="0" indent="0">
              <a:buNone/>
            </a:pPr>
            <a:endParaRPr lang="fi-FI" dirty="0"/>
          </a:p>
          <a:p>
            <a:endParaRPr lang="fi-FI" dirty="0"/>
          </a:p>
        </p:txBody>
      </p:sp>
      <p:sp>
        <p:nvSpPr>
          <p:cNvPr id="3" name="Otsikko 2"/>
          <p:cNvSpPr>
            <a:spLocks noGrp="1"/>
          </p:cNvSpPr>
          <p:nvPr>
            <p:ph type="title"/>
          </p:nvPr>
        </p:nvSpPr>
        <p:spPr/>
        <p:txBody>
          <a:bodyPr>
            <a:normAutofit fontScale="90000"/>
          </a:bodyPr>
          <a:lstStyle/>
          <a:p>
            <a:r>
              <a:rPr lang="fi-FI" dirty="0"/>
              <a:t>Erityisjärjestelyiden hakeminen yo-kokeisiin</a:t>
            </a:r>
          </a:p>
        </p:txBody>
      </p:sp>
    </p:spTree>
    <p:extLst>
      <p:ext uri="{BB962C8B-B14F-4D97-AF65-F5344CB8AC3E}">
        <p14:creationId xmlns:p14="http://schemas.microsoft.com/office/powerpoint/2010/main" val="2048079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971600" y="2780928"/>
            <a:ext cx="7408333" cy="3450696"/>
          </a:xfrm>
        </p:spPr>
        <p:txBody>
          <a:bodyPr vert="horz" lIns="91440" tIns="45720" rIns="91440" bIns="45720" rtlCol="0" anchor="t">
            <a:normAutofit fontScale="62500" lnSpcReduction="20000"/>
          </a:bodyPr>
          <a:lstStyle/>
          <a:p>
            <a:r>
              <a:rPr lang="fi-FI" sz="2900" dirty="0"/>
              <a:t>Kokelas on suorittanut pakolliset kurssit aineissa, joiden yo-kokeisiin osallistuu, ellei aineessa ole pakollisia kursseja, on tietty määrä kursseja oltava kuitenkin suoritettuna (</a:t>
            </a:r>
            <a:r>
              <a:rPr lang="fi-FI" sz="2900" dirty="0">
                <a:hlinkClick r:id="rId2"/>
              </a:rPr>
              <a:t>www.ylioppilastutkinto.fi</a:t>
            </a:r>
            <a:r>
              <a:rPr lang="fi-FI" sz="2900" dirty="0"/>
              <a:t>)</a:t>
            </a:r>
          </a:p>
          <a:p>
            <a:r>
              <a:rPr lang="fi-FI" sz="2900" dirty="0"/>
              <a:t>Kokelaan tutkintoon kuuluu </a:t>
            </a:r>
            <a:r>
              <a:rPr lang="fi-FI" sz="2900" b="1" dirty="0"/>
              <a:t>vähintään neljä </a:t>
            </a:r>
            <a:r>
              <a:rPr lang="fi-FI" sz="2900" b="1" dirty="0" smtClean="0"/>
              <a:t>koetta</a:t>
            </a:r>
            <a:r>
              <a:rPr lang="fi-FI" sz="2900" dirty="0" smtClean="0"/>
              <a:t>, </a:t>
            </a:r>
            <a:r>
              <a:rPr lang="fi-FI" sz="2900" dirty="0"/>
              <a:t>joista </a:t>
            </a:r>
            <a:r>
              <a:rPr lang="fi-FI" sz="2900" b="1" dirty="0"/>
              <a:t>äidinkielen koe on kaikille pakollinen</a:t>
            </a:r>
            <a:r>
              <a:rPr lang="fi-FI" sz="2900" dirty="0"/>
              <a:t>. Kokelas valitsee </a:t>
            </a:r>
            <a:r>
              <a:rPr lang="fi-FI" sz="2900" b="1" dirty="0"/>
              <a:t>kolme muuta </a:t>
            </a:r>
            <a:r>
              <a:rPr lang="fi-FI" sz="2900" dirty="0"/>
              <a:t>tutkintonsa pakollista koetta </a:t>
            </a:r>
            <a:r>
              <a:rPr lang="fi-FI" sz="2900" b="1" dirty="0"/>
              <a:t>seuraavien neljän kokeen joukosta</a:t>
            </a:r>
            <a:r>
              <a:rPr lang="fi-FI" sz="2900" dirty="0"/>
              <a:t>: toisen kotimaisen kielen koe, yksi vieraan kielen koe, matematiikan koe ja reaaliaineissa järjestettävä koe. </a:t>
            </a:r>
          </a:p>
          <a:p>
            <a:r>
              <a:rPr lang="fi-FI" sz="2900" b="1" dirty="0" smtClean="0"/>
              <a:t>Kokelas </a:t>
            </a:r>
            <a:r>
              <a:rPr lang="fi-FI" sz="2900" b="1" dirty="0"/>
              <a:t>voi lisäksi sisällyttää tutkintoonsa yhden tai useamman ylimääräisen kokeen</a:t>
            </a:r>
            <a:r>
              <a:rPr lang="fi-FI" sz="2900" dirty="0" smtClean="0"/>
              <a:t>.</a:t>
            </a:r>
            <a:endParaRPr lang="fi-FI" sz="2900" dirty="0"/>
          </a:p>
          <a:p>
            <a:r>
              <a:rPr lang="fi-FI" sz="2900" b="1" dirty="0"/>
              <a:t>Vähintään yhden pakollisista kokeista tulee olla vaativampi </a:t>
            </a:r>
            <a:r>
              <a:rPr lang="fi-FI" sz="2900" b="1" dirty="0" smtClean="0"/>
              <a:t>koe</a:t>
            </a:r>
          </a:p>
          <a:p>
            <a:r>
              <a:rPr lang="fi-FI" sz="2900" b="1" dirty="0" smtClean="0"/>
              <a:t>Suositeltavaa on, että syksyllä 2020 yo-kokeet aloittavakin suorittaa yo-kokeet viidestä oppiaineesta, keväällä 2021 yo-kokeet aloittavalle pakollista.</a:t>
            </a:r>
            <a:endParaRPr lang="fi-FI" sz="2900" b="1" dirty="0"/>
          </a:p>
          <a:p>
            <a:endParaRPr lang="fi-FI" sz="2900" b="1" dirty="0"/>
          </a:p>
          <a:p>
            <a:endParaRPr lang="fi-FI" dirty="0"/>
          </a:p>
        </p:txBody>
      </p:sp>
      <p:sp>
        <p:nvSpPr>
          <p:cNvPr id="3" name="Otsikko 2"/>
          <p:cNvSpPr>
            <a:spLocks noGrp="1"/>
          </p:cNvSpPr>
          <p:nvPr>
            <p:ph type="title"/>
          </p:nvPr>
        </p:nvSpPr>
        <p:spPr/>
        <p:txBody>
          <a:bodyPr>
            <a:normAutofit fontScale="90000"/>
          </a:bodyPr>
          <a:lstStyle/>
          <a:p>
            <a:r>
              <a:rPr lang="fi-FI" dirty="0" smtClean="0"/>
              <a:t>Syksyllä 2020 yo-kokeet aloittavan  yo-tutkinnon </a:t>
            </a:r>
            <a:r>
              <a:rPr lang="fi-FI" dirty="0"/>
              <a:t>rakenne</a:t>
            </a:r>
          </a:p>
        </p:txBody>
      </p:sp>
    </p:spTree>
    <p:extLst>
      <p:ext uri="{BB962C8B-B14F-4D97-AF65-F5344CB8AC3E}">
        <p14:creationId xmlns:p14="http://schemas.microsoft.com/office/powerpoint/2010/main" val="832072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92500"/>
          </a:bodyPr>
          <a:lstStyle/>
          <a:p>
            <a:r>
              <a:rPr lang="fi-FI" dirty="0" smtClean="0"/>
              <a:t>Ylioppilastutkintoa </a:t>
            </a:r>
            <a:r>
              <a:rPr lang="fi-FI" dirty="0"/>
              <a:t>suorittavan kokelaan on suoritettava viisi koetta, joihin sisältyy äidinkielessä ja kirjallisuudessa järjestettävä koe sekä kokelaan valinnan mukaan vähintään kolme koetta ryhmästä, johon kuuluvat matematiikassa, toisessa kotimaisessa kielessä, vieraassa kielessä ja reaaliaineessa järjestettävä koe. </a:t>
            </a:r>
          </a:p>
          <a:p>
            <a:r>
              <a:rPr lang="fi-FI" dirty="0" smtClean="0"/>
              <a:t>Kokelas </a:t>
            </a:r>
            <a:r>
              <a:rPr lang="fi-FI" dirty="0"/>
              <a:t>voi lisäksi suorittaa yhden tai useamman muun kokeen. Tutkintoon on sisällyttävä </a:t>
            </a:r>
            <a:r>
              <a:rPr lang="fi-FI" dirty="0" smtClean="0"/>
              <a:t>vähintään yksi vaativampi koe.</a:t>
            </a:r>
          </a:p>
          <a:p>
            <a:pPr marL="0" indent="0">
              <a:buNone/>
            </a:pPr>
            <a:endParaRPr lang="fi-FI" dirty="0"/>
          </a:p>
        </p:txBody>
      </p:sp>
      <p:sp>
        <p:nvSpPr>
          <p:cNvPr id="3" name="Otsikko 2"/>
          <p:cNvSpPr>
            <a:spLocks noGrp="1"/>
          </p:cNvSpPr>
          <p:nvPr>
            <p:ph type="title"/>
          </p:nvPr>
        </p:nvSpPr>
        <p:spPr/>
        <p:txBody>
          <a:bodyPr>
            <a:normAutofit fontScale="90000"/>
          </a:bodyPr>
          <a:lstStyle/>
          <a:p>
            <a:r>
              <a:rPr lang="fi-FI" dirty="0" smtClean="0"/>
              <a:t>Mikäli aloitat yo-kokeet  vasta keväällä 2021, rakenne muuttuu</a:t>
            </a:r>
            <a:endParaRPr lang="fi-FI" dirty="0"/>
          </a:p>
        </p:txBody>
      </p:sp>
    </p:spTree>
    <p:extLst>
      <p:ext uri="{BB962C8B-B14F-4D97-AF65-F5344CB8AC3E}">
        <p14:creationId xmlns:p14="http://schemas.microsoft.com/office/powerpoint/2010/main" val="1086891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lnSpcReduction="10000"/>
          </a:bodyPr>
          <a:lstStyle/>
          <a:p>
            <a:r>
              <a:rPr lang="fi-FI" dirty="0"/>
              <a:t>Ylioppilastutkinto tulee suoritetuksi pakollisessa kokeessa annetun hylätyn arvosanan estämättä, jos arvosana ei </a:t>
            </a:r>
            <a:r>
              <a:rPr lang="fi-FI" dirty="0" err="1"/>
              <a:t>YTL:n</a:t>
            </a:r>
            <a:r>
              <a:rPr lang="fi-FI" dirty="0"/>
              <a:t> vahvistamien perusteiden mukaan estä tutkintotodistuksen antamista eikä kokelas ole kirjallisesti kieltänyt hylätyn arvosanan merkitsemistä todistukseen (ilmoitus </a:t>
            </a:r>
            <a:r>
              <a:rPr lang="fi-FI" dirty="0" err="1"/>
              <a:t>YTL:ään</a:t>
            </a:r>
            <a:r>
              <a:rPr lang="fi-FI" dirty="0"/>
              <a:t> </a:t>
            </a:r>
            <a:r>
              <a:rPr lang="fi-FI" dirty="0" smtClean="0"/>
              <a:t>5.5. mennessä</a:t>
            </a:r>
            <a:r>
              <a:rPr lang="fi-FI" dirty="0"/>
              <a:t>), tätä kutsutaan kompensaatioksi </a:t>
            </a:r>
          </a:p>
          <a:p>
            <a:r>
              <a:rPr lang="fi-FI" dirty="0"/>
              <a:t>Hylätyt suoritukset on eri oppiaineissa tason mukaan jaettu neljään luokkaan: i+, i, i-, i=</a:t>
            </a:r>
          </a:p>
        </p:txBody>
      </p:sp>
      <p:sp>
        <p:nvSpPr>
          <p:cNvPr id="3" name="Otsikko 2"/>
          <p:cNvSpPr>
            <a:spLocks noGrp="1"/>
          </p:cNvSpPr>
          <p:nvPr>
            <p:ph type="title"/>
          </p:nvPr>
        </p:nvSpPr>
        <p:spPr/>
        <p:txBody>
          <a:bodyPr/>
          <a:lstStyle/>
          <a:p>
            <a:r>
              <a:rPr lang="fi-FI" dirty="0"/>
              <a:t>Kompensaatio</a:t>
            </a:r>
          </a:p>
        </p:txBody>
      </p:sp>
    </p:spTree>
    <p:extLst>
      <p:ext uri="{BB962C8B-B14F-4D97-AF65-F5344CB8AC3E}">
        <p14:creationId xmlns:p14="http://schemas.microsoft.com/office/powerpoint/2010/main" val="22110848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altomuoto">
  <a:themeElements>
    <a:clrScheme name="Vihreä">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Aaltomuoto">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altomuoto">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2622</TotalTime>
  <Words>1350</Words>
  <Application>Microsoft Office PowerPoint</Application>
  <PresentationFormat>Näytössä katseltava diaesitys (4:3)</PresentationFormat>
  <Paragraphs>122</Paragraphs>
  <Slides>23</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23</vt:i4>
      </vt:variant>
    </vt:vector>
  </HeadingPairs>
  <TitlesOfParts>
    <vt:vector size="27" baseType="lpstr">
      <vt:lpstr>Candara</vt:lpstr>
      <vt:lpstr>Century Gothic</vt:lpstr>
      <vt:lpstr>Symbol</vt:lpstr>
      <vt:lpstr>Aaltomuoto</vt:lpstr>
      <vt:lpstr>PowerPoint-esitys</vt:lpstr>
      <vt:lpstr>Ylioppilastutkinto</vt:lpstr>
      <vt:lpstr>Ilmoittautuminen  kevään 2020 yo-kokeisiin</vt:lpstr>
      <vt:lpstr>Ilmoittautuminen on sitova</vt:lpstr>
      <vt:lpstr>Syksyn 2020 TUTKINTO</vt:lpstr>
      <vt:lpstr>Erityisjärjestelyiden hakeminen yo-kokeisiin</vt:lpstr>
      <vt:lpstr>Syksyllä 2020 yo-kokeet aloittavan  yo-tutkinnon rakenne</vt:lpstr>
      <vt:lpstr>Mikäli aloitat yo-kokeet  vasta keväällä 2021, rakenne muuttuu</vt:lpstr>
      <vt:lpstr>Kompensaatio</vt:lpstr>
      <vt:lpstr>Kompensaatiopisteiden kertyminen</vt:lpstr>
      <vt:lpstr>YO-kokeisiin valmistautuminen</vt:lpstr>
      <vt:lpstr>Yo-kokeiden uusintamahdollisuudet lisääntyneet: hyväksytyt kokeet</vt:lpstr>
      <vt:lpstr>Jo ylioppilaaksi valmistuneiden mahdollisuus uusia hylättyjä kokeita</vt:lpstr>
      <vt:lpstr>Hylätyn kokeen uusiminen yo-tutkinnon ollessa kesken </vt:lpstr>
      <vt:lpstr>Jos yo-tutkinnon suorittaminen aloitettu, mutta kesken syksyllä 2019</vt:lpstr>
      <vt:lpstr>Lukion päättötodistus ja ylioppilastutkintotodistus</vt:lpstr>
      <vt:lpstr>Tarkistusarvostelu</vt:lpstr>
      <vt:lpstr>Sähköisen kokeen käytäntöjä</vt:lpstr>
      <vt:lpstr>Kokeeseen ilmoittautuminen ja saapumatta jättäminen</vt:lpstr>
      <vt:lpstr>Muuta muistettavaa</vt:lpstr>
      <vt:lpstr>Käytännön asioita yo-kokeista</vt:lpstr>
      <vt:lpstr>Teko ja tuomio</vt:lpstr>
      <vt:lpstr>Ylioppilaiden nimitietojen julkaiseminen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Risto Tenhunen</dc:creator>
  <cp:lastModifiedBy>Satu Metso</cp:lastModifiedBy>
  <cp:revision>288</cp:revision>
  <cp:lastPrinted>2015-12-03T07:23:19Z</cp:lastPrinted>
  <dcterms:created xsi:type="dcterms:W3CDTF">2013-08-07T10:50:53Z</dcterms:created>
  <dcterms:modified xsi:type="dcterms:W3CDTF">2020-08-11T05:45:47Z</dcterms:modified>
</cp:coreProperties>
</file>