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fi-FI" dirty="0" smtClean="0"/>
              <a:t>SUBSTANTIIVIN MONIKKO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smtClean="0"/>
              <a:t>…kertausta….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07575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86625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EN-SUKUISET</a:t>
            </a:r>
            <a:br>
              <a:rPr lang="fi-FI" dirty="0" smtClean="0"/>
            </a:br>
            <a:r>
              <a:rPr lang="fi-FI" dirty="0" smtClean="0"/>
              <a:t>orava, arvasi, erinomaisen…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160589"/>
            <a:ext cx="10565922" cy="3880773"/>
          </a:xfrm>
        </p:spPr>
        <p:txBody>
          <a:bodyPr>
            <a:normAutofit fontScale="85000" lnSpcReduction="20000"/>
          </a:bodyPr>
          <a:lstStyle/>
          <a:p>
            <a:r>
              <a:rPr lang="fi-FI" sz="3900" dirty="0" smtClean="0"/>
              <a:t>1. –</a:t>
            </a:r>
            <a:r>
              <a:rPr lang="fi-FI" sz="3900" dirty="0" err="1" smtClean="0"/>
              <a:t>or</a:t>
            </a:r>
            <a:endParaRPr lang="fi-FI" sz="3900" dirty="0" smtClean="0"/>
          </a:p>
          <a:p>
            <a:r>
              <a:rPr lang="fi-FI" sz="3900" dirty="0"/>
              <a:t> </a:t>
            </a:r>
            <a:r>
              <a:rPr lang="fi-FI" sz="3900" dirty="0" smtClean="0"/>
              <a:t>   en </a:t>
            </a:r>
            <a:r>
              <a:rPr lang="fi-FI" sz="3900" dirty="0" err="1" smtClean="0"/>
              <a:t>flicka</a:t>
            </a:r>
            <a:r>
              <a:rPr lang="fi-FI" sz="3900" dirty="0" smtClean="0"/>
              <a:t>, </a:t>
            </a:r>
            <a:r>
              <a:rPr lang="fi-FI" sz="3900" dirty="0" err="1" smtClean="0"/>
              <a:t>flickan</a:t>
            </a:r>
            <a:r>
              <a:rPr lang="fi-FI" sz="3900" dirty="0" smtClean="0"/>
              <a:t>, </a:t>
            </a:r>
            <a:r>
              <a:rPr lang="fi-FI" sz="3900" dirty="0" err="1" smtClean="0"/>
              <a:t>flick</a:t>
            </a:r>
            <a:r>
              <a:rPr lang="fi-FI" sz="3900" u="sng" dirty="0" err="1" smtClean="0"/>
              <a:t>or</a:t>
            </a:r>
            <a:r>
              <a:rPr lang="fi-FI" sz="3900" dirty="0" smtClean="0"/>
              <a:t>, </a:t>
            </a:r>
            <a:r>
              <a:rPr lang="fi-FI" sz="3900" dirty="0" err="1" smtClean="0"/>
              <a:t>flickorna</a:t>
            </a:r>
            <a:r>
              <a:rPr lang="fi-FI" sz="3900" dirty="0" smtClean="0"/>
              <a:t>  A-loppuiset</a:t>
            </a:r>
          </a:p>
          <a:p>
            <a:r>
              <a:rPr lang="fi-FI" sz="3900" dirty="0" smtClean="0"/>
              <a:t>2. –</a:t>
            </a:r>
            <a:r>
              <a:rPr lang="fi-FI" sz="3900" dirty="0" err="1" smtClean="0"/>
              <a:t>ar</a:t>
            </a:r>
            <a:endParaRPr lang="fi-FI" sz="3900" dirty="0" smtClean="0"/>
          </a:p>
          <a:p>
            <a:r>
              <a:rPr lang="fi-FI" sz="3900" dirty="0"/>
              <a:t> </a:t>
            </a:r>
            <a:r>
              <a:rPr lang="fi-FI" sz="3900" dirty="0" smtClean="0"/>
              <a:t>   en </a:t>
            </a:r>
            <a:r>
              <a:rPr lang="fi-FI" sz="3900" dirty="0" err="1" smtClean="0"/>
              <a:t>pojke</a:t>
            </a:r>
            <a:r>
              <a:rPr lang="fi-FI" sz="3900" dirty="0" smtClean="0"/>
              <a:t>, </a:t>
            </a:r>
            <a:r>
              <a:rPr lang="fi-FI" sz="3900" dirty="0" err="1" smtClean="0"/>
              <a:t>pojken</a:t>
            </a:r>
            <a:r>
              <a:rPr lang="fi-FI" sz="3900" dirty="0" smtClean="0"/>
              <a:t>, </a:t>
            </a:r>
            <a:r>
              <a:rPr lang="fi-FI" sz="3900" dirty="0" err="1" smtClean="0"/>
              <a:t>pojk</a:t>
            </a:r>
            <a:r>
              <a:rPr lang="fi-FI" sz="3900" u="sng" dirty="0" err="1" smtClean="0"/>
              <a:t>ar</a:t>
            </a:r>
            <a:r>
              <a:rPr lang="fi-FI" sz="3900" dirty="0" smtClean="0"/>
              <a:t>, </a:t>
            </a:r>
            <a:r>
              <a:rPr lang="fi-FI" sz="3900" dirty="0" err="1" smtClean="0"/>
              <a:t>pojkarna</a:t>
            </a:r>
            <a:r>
              <a:rPr lang="fi-FI" sz="3900" dirty="0" smtClean="0"/>
              <a:t>  E-loppuiset</a:t>
            </a:r>
          </a:p>
          <a:p>
            <a:r>
              <a:rPr lang="fi-FI" sz="3900" dirty="0" smtClean="0"/>
              <a:t>3. –</a:t>
            </a:r>
            <a:r>
              <a:rPr lang="fi-FI" sz="3900" dirty="0" err="1" smtClean="0"/>
              <a:t>er</a:t>
            </a:r>
            <a:endParaRPr lang="fi-FI" sz="3900" dirty="0" smtClean="0"/>
          </a:p>
          <a:p>
            <a:r>
              <a:rPr lang="fi-FI" sz="3900" dirty="0"/>
              <a:t> </a:t>
            </a:r>
            <a:r>
              <a:rPr lang="fi-FI" sz="3900" dirty="0" smtClean="0"/>
              <a:t>   en </a:t>
            </a:r>
            <a:r>
              <a:rPr lang="fi-FI" sz="3900" dirty="0" err="1" smtClean="0"/>
              <a:t>familj</a:t>
            </a:r>
            <a:r>
              <a:rPr lang="fi-FI" sz="3900" dirty="0" smtClean="0"/>
              <a:t>, </a:t>
            </a:r>
            <a:r>
              <a:rPr lang="fi-FI" sz="3900" dirty="0" err="1" smtClean="0"/>
              <a:t>familjen</a:t>
            </a:r>
            <a:r>
              <a:rPr lang="fi-FI" sz="3900" dirty="0" smtClean="0"/>
              <a:t>, </a:t>
            </a:r>
            <a:r>
              <a:rPr lang="fi-FI" sz="3900" dirty="0" err="1" smtClean="0"/>
              <a:t>familj</a:t>
            </a:r>
            <a:r>
              <a:rPr lang="fi-FI" sz="3900" u="sng" dirty="0" err="1" smtClean="0"/>
              <a:t>er</a:t>
            </a:r>
            <a:r>
              <a:rPr lang="fi-FI" sz="3900" dirty="0" smtClean="0"/>
              <a:t>, </a:t>
            </a:r>
            <a:r>
              <a:rPr lang="fi-FI" sz="3900" dirty="0" err="1" smtClean="0"/>
              <a:t>familjerna</a:t>
            </a:r>
            <a:endParaRPr lang="fi-FI" sz="3900" dirty="0" smtClean="0"/>
          </a:p>
          <a:p>
            <a:pPr marL="0" indent="0">
              <a:buNone/>
            </a:pPr>
            <a:r>
              <a:rPr lang="fi-FI" sz="3600" dirty="0"/>
              <a:t> </a:t>
            </a:r>
            <a:r>
              <a:rPr lang="fi-FI" sz="3600" dirty="0" smtClean="0"/>
              <a:t>      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58579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7076"/>
          </a:xfrm>
        </p:spPr>
        <p:txBody>
          <a:bodyPr/>
          <a:lstStyle/>
          <a:p>
            <a:pPr algn="ctr"/>
            <a:r>
              <a:rPr lang="fi-FI" dirty="0" smtClean="0"/>
              <a:t>Ett-sukuiset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4</a:t>
            </a:r>
            <a:r>
              <a:rPr lang="fi-FI" sz="3200" dirty="0" smtClean="0">
                <a:solidFill>
                  <a:schemeClr val="accent1">
                    <a:lumMod val="75000"/>
                  </a:schemeClr>
                </a:solidFill>
              </a:rPr>
              <a:t>. …</a:t>
            </a:r>
            <a:r>
              <a:rPr lang="fi-FI" sz="3200" u="sng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fi-FI" sz="3200" dirty="0" smtClean="0">
                <a:solidFill>
                  <a:schemeClr val="accent1">
                    <a:lumMod val="75000"/>
                  </a:schemeClr>
                </a:solidFill>
              </a:rPr>
              <a:t>äppärästi</a:t>
            </a:r>
          </a:p>
          <a:p>
            <a:pPr marL="0" indent="0">
              <a:buNone/>
            </a:pPr>
            <a:r>
              <a:rPr lang="fi-FI" sz="3200" dirty="0" smtClean="0"/>
              <a:t>Ett </a:t>
            </a:r>
            <a:r>
              <a:rPr lang="fi-FI" sz="3200" dirty="0" err="1" smtClean="0"/>
              <a:t>äpple</a:t>
            </a:r>
            <a:r>
              <a:rPr lang="fi-FI" sz="3200" dirty="0" smtClean="0"/>
              <a:t>, </a:t>
            </a:r>
            <a:r>
              <a:rPr lang="fi-FI" sz="3200" dirty="0" err="1" smtClean="0"/>
              <a:t>äpplet</a:t>
            </a:r>
            <a:r>
              <a:rPr lang="fi-FI" sz="3200" dirty="0" smtClean="0"/>
              <a:t>,</a:t>
            </a:r>
          </a:p>
          <a:p>
            <a:pPr marL="0" indent="0">
              <a:buNone/>
            </a:pPr>
            <a:r>
              <a:rPr lang="fi-FI" sz="3200" dirty="0" err="1"/>
              <a:t>ä</a:t>
            </a:r>
            <a:r>
              <a:rPr lang="fi-FI" sz="3200" dirty="0" err="1" smtClean="0"/>
              <a:t>pple</a:t>
            </a:r>
            <a:r>
              <a:rPr lang="fi-FI" sz="3200" u="sng" dirty="0" err="1" smtClean="0"/>
              <a:t>n</a:t>
            </a:r>
            <a:r>
              <a:rPr lang="fi-FI" sz="3200" dirty="0" smtClean="0"/>
              <a:t>, </a:t>
            </a:r>
            <a:r>
              <a:rPr lang="fi-FI" sz="3200" dirty="0" err="1" smtClean="0"/>
              <a:t>äpplena</a:t>
            </a: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ett-sukuiset </a:t>
            </a:r>
            <a:r>
              <a:rPr lang="fi-FI" sz="3200" u="sng" dirty="0" smtClean="0"/>
              <a:t>vokaali</a:t>
            </a:r>
            <a:r>
              <a:rPr lang="fi-FI" sz="3200" dirty="0" smtClean="0"/>
              <a:t>-loppuiset</a:t>
            </a:r>
          </a:p>
          <a:p>
            <a:pPr marL="0" indent="0">
              <a:buNone/>
            </a:pPr>
            <a:r>
              <a:rPr lang="fi-FI" sz="3200" dirty="0" smtClean="0"/>
              <a:t>(=</a:t>
            </a:r>
            <a:r>
              <a:rPr lang="fi-FI" sz="3200" dirty="0" err="1" smtClean="0"/>
              <a:t>a,e,i,o,u,y,ä,ö</a:t>
            </a:r>
            <a:r>
              <a:rPr lang="fi-FI" sz="3200" dirty="0" smtClean="0"/>
              <a:t>)</a:t>
            </a:r>
          </a:p>
          <a:p>
            <a:pPr marL="0" indent="0">
              <a:buNone/>
            </a:pPr>
            <a:endParaRPr lang="fi-FI" sz="3200" dirty="0" smtClean="0"/>
          </a:p>
          <a:p>
            <a:pPr marL="0" indent="0">
              <a:buNone/>
            </a:pPr>
            <a:endParaRPr lang="fi-FI" sz="320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5. </a:t>
            </a:r>
            <a:r>
              <a:rPr lang="fi-FI" sz="3200" dirty="0" smtClean="0">
                <a:solidFill>
                  <a:schemeClr val="accent1">
                    <a:lumMod val="75000"/>
                  </a:schemeClr>
                </a:solidFill>
              </a:rPr>
              <a:t>…tyhjä</a:t>
            </a:r>
          </a:p>
          <a:p>
            <a:pPr marL="0" indent="0">
              <a:buNone/>
            </a:pPr>
            <a:r>
              <a:rPr lang="fi-FI" sz="3200" dirty="0" smtClean="0"/>
              <a:t>Ett hus, </a:t>
            </a:r>
            <a:r>
              <a:rPr lang="fi-FI" sz="3200" dirty="0" err="1" smtClean="0"/>
              <a:t>huset</a:t>
            </a:r>
            <a:r>
              <a:rPr lang="fi-FI" sz="3200" dirty="0" smtClean="0"/>
              <a:t>,</a:t>
            </a:r>
          </a:p>
          <a:p>
            <a:pPr marL="0" indent="0">
              <a:buNone/>
            </a:pPr>
            <a:r>
              <a:rPr lang="fi-FI" sz="3200" dirty="0"/>
              <a:t>h</a:t>
            </a:r>
            <a:r>
              <a:rPr lang="fi-FI" sz="3200" dirty="0" smtClean="0"/>
              <a:t>us__, </a:t>
            </a:r>
            <a:r>
              <a:rPr lang="fi-FI" sz="3200" dirty="0" err="1" smtClean="0"/>
              <a:t>husen</a:t>
            </a:r>
            <a:endParaRPr lang="fi-FI" sz="3200" dirty="0" smtClean="0"/>
          </a:p>
          <a:p>
            <a:pPr marL="0" indent="0">
              <a:buNone/>
            </a:pPr>
            <a:r>
              <a:rPr lang="fi-FI" sz="3200" dirty="0" smtClean="0"/>
              <a:t>ett-sukuiset</a:t>
            </a:r>
          </a:p>
          <a:p>
            <a:pPr marL="0" indent="0">
              <a:buNone/>
            </a:pPr>
            <a:r>
              <a:rPr lang="fi-FI" sz="3200" u="sng" dirty="0" smtClean="0"/>
              <a:t>konsonantti</a:t>
            </a:r>
            <a:r>
              <a:rPr lang="fi-FI" sz="3200" dirty="0" smtClean="0"/>
              <a:t>loppuiset</a:t>
            </a:r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08146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50989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Päättele monikon pääte yksikön </a:t>
            </a:r>
            <a:r>
              <a:rPr lang="fi-FI" smtClean="0"/>
              <a:t>perusteella </a:t>
            </a:r>
            <a:br>
              <a:rPr lang="fi-FI" smtClean="0"/>
            </a:br>
            <a:r>
              <a:rPr lang="fi-FI" smtClean="0"/>
              <a:t>-&gt; </a:t>
            </a:r>
            <a:r>
              <a:rPr lang="fi-FI" dirty="0" smtClean="0"/>
              <a:t>kirjoita vihkoon, lisää myös taivutusluokan       numero (1-5)!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420515"/>
          </a:xfrm>
        </p:spPr>
        <p:txBody>
          <a:bodyPr>
            <a:normAutofit fontScale="92500" lnSpcReduction="10000"/>
          </a:bodyPr>
          <a:lstStyle/>
          <a:p>
            <a:r>
              <a:rPr lang="fi-FI" sz="3200" dirty="0" smtClean="0"/>
              <a:t>En </a:t>
            </a:r>
            <a:r>
              <a:rPr lang="fi-FI" sz="3200" dirty="0" err="1" smtClean="0"/>
              <a:t>väska</a:t>
            </a:r>
            <a:endParaRPr lang="fi-FI" sz="3200" dirty="0" smtClean="0"/>
          </a:p>
          <a:p>
            <a:r>
              <a:rPr lang="fi-FI" sz="3200" dirty="0" smtClean="0"/>
              <a:t>En </a:t>
            </a:r>
            <a:r>
              <a:rPr lang="fi-FI" sz="3200" dirty="0" err="1" smtClean="0"/>
              <a:t>väska</a:t>
            </a:r>
            <a:r>
              <a:rPr lang="fi-FI" sz="3200" dirty="0" smtClean="0"/>
              <a:t>, </a:t>
            </a:r>
            <a:r>
              <a:rPr lang="fi-FI" sz="3200" dirty="0" err="1" smtClean="0"/>
              <a:t>väskan</a:t>
            </a:r>
            <a:r>
              <a:rPr lang="fi-FI" sz="3200" dirty="0" smtClean="0"/>
              <a:t>, </a:t>
            </a:r>
            <a:r>
              <a:rPr lang="fi-FI" sz="3200" dirty="0" err="1" smtClean="0"/>
              <a:t>väskor</a:t>
            </a:r>
            <a:r>
              <a:rPr lang="fi-FI" sz="3200" dirty="0" smtClean="0"/>
              <a:t>, </a:t>
            </a:r>
            <a:r>
              <a:rPr lang="fi-FI" sz="3200" dirty="0" err="1" smtClean="0"/>
              <a:t>väskorna</a:t>
            </a:r>
            <a:endParaRPr lang="fi-FI" sz="3200" dirty="0" smtClean="0"/>
          </a:p>
          <a:p>
            <a:r>
              <a:rPr lang="fi-FI" sz="3200" dirty="0" smtClean="0"/>
              <a:t>En </a:t>
            </a:r>
            <a:r>
              <a:rPr lang="fi-FI" sz="3200" dirty="0" err="1" smtClean="0"/>
              <a:t>kille</a:t>
            </a:r>
            <a:endParaRPr lang="fi-FI" sz="3200" dirty="0" smtClean="0"/>
          </a:p>
          <a:p>
            <a:r>
              <a:rPr lang="fi-FI" sz="3200" dirty="0" smtClean="0"/>
              <a:t>En </a:t>
            </a:r>
            <a:r>
              <a:rPr lang="fi-FI" sz="3200" dirty="0" err="1" smtClean="0"/>
              <a:t>kille</a:t>
            </a:r>
            <a:r>
              <a:rPr lang="fi-FI" sz="3200" dirty="0" smtClean="0"/>
              <a:t>, </a:t>
            </a:r>
            <a:r>
              <a:rPr lang="fi-FI" sz="3200" dirty="0" err="1" smtClean="0"/>
              <a:t>killen</a:t>
            </a:r>
            <a:r>
              <a:rPr lang="fi-FI" sz="3200" dirty="0" smtClean="0"/>
              <a:t>, </a:t>
            </a:r>
            <a:r>
              <a:rPr lang="fi-FI" sz="3200" dirty="0" err="1" smtClean="0"/>
              <a:t>killar</a:t>
            </a:r>
            <a:r>
              <a:rPr lang="fi-FI" sz="3200" dirty="0" smtClean="0"/>
              <a:t>, </a:t>
            </a:r>
            <a:r>
              <a:rPr lang="fi-FI" sz="3200" smtClean="0"/>
              <a:t>killarna</a:t>
            </a:r>
            <a:endParaRPr lang="fi-FI" sz="3200" dirty="0" smtClean="0"/>
          </a:p>
          <a:p>
            <a:r>
              <a:rPr lang="fi-FI" sz="3200" dirty="0" smtClean="0"/>
              <a:t>Ett </a:t>
            </a:r>
            <a:r>
              <a:rPr lang="fi-FI" sz="3200" dirty="0" err="1" smtClean="0"/>
              <a:t>bälte</a:t>
            </a:r>
            <a:endParaRPr lang="fi-FI" sz="3200" dirty="0" smtClean="0"/>
          </a:p>
          <a:p>
            <a:r>
              <a:rPr lang="fi-FI" sz="3200" dirty="0" smtClean="0"/>
              <a:t>Ett </a:t>
            </a:r>
            <a:r>
              <a:rPr lang="fi-FI" sz="3200" dirty="0" err="1" smtClean="0"/>
              <a:t>bälte</a:t>
            </a:r>
            <a:r>
              <a:rPr lang="fi-FI" sz="3200" dirty="0" smtClean="0"/>
              <a:t>, </a:t>
            </a:r>
            <a:r>
              <a:rPr lang="fi-FI" sz="3200" dirty="0" err="1" smtClean="0"/>
              <a:t>bältet</a:t>
            </a:r>
            <a:r>
              <a:rPr lang="fi-FI" sz="3200" dirty="0" smtClean="0"/>
              <a:t>, </a:t>
            </a:r>
            <a:r>
              <a:rPr lang="fi-FI" sz="3200" dirty="0" err="1" smtClean="0"/>
              <a:t>bälten</a:t>
            </a:r>
            <a:r>
              <a:rPr lang="fi-FI" sz="3200" dirty="0" smtClean="0"/>
              <a:t>, </a:t>
            </a:r>
            <a:r>
              <a:rPr lang="fi-FI" sz="3200" dirty="0" err="1" smtClean="0"/>
              <a:t>bältena</a:t>
            </a:r>
            <a:endParaRPr lang="fi-FI" sz="3200" dirty="0" smtClean="0"/>
          </a:p>
          <a:p>
            <a:r>
              <a:rPr lang="fi-FI" sz="3200" dirty="0" smtClean="0"/>
              <a:t>Ett </a:t>
            </a:r>
            <a:r>
              <a:rPr lang="fi-FI" sz="3200" dirty="0" err="1" smtClean="0"/>
              <a:t>hem</a:t>
            </a:r>
            <a:endParaRPr lang="fi-FI" sz="3200" dirty="0" smtClean="0"/>
          </a:p>
          <a:p>
            <a:r>
              <a:rPr lang="fi-FI" sz="3200" dirty="0" smtClean="0"/>
              <a:t>Ett </a:t>
            </a:r>
            <a:r>
              <a:rPr lang="fi-FI" sz="3200" dirty="0" err="1" smtClean="0"/>
              <a:t>hem</a:t>
            </a:r>
            <a:r>
              <a:rPr lang="fi-FI" sz="3200" dirty="0" smtClean="0"/>
              <a:t>, </a:t>
            </a:r>
            <a:r>
              <a:rPr lang="fi-FI" sz="3200" dirty="0" err="1" smtClean="0"/>
              <a:t>hemmet</a:t>
            </a:r>
            <a:r>
              <a:rPr lang="fi-FI" sz="3200" dirty="0" smtClean="0"/>
              <a:t>, </a:t>
            </a:r>
            <a:r>
              <a:rPr lang="fi-FI" sz="3200" dirty="0" err="1" smtClean="0"/>
              <a:t>hem</a:t>
            </a:r>
            <a:r>
              <a:rPr lang="fi-FI" sz="3200" dirty="0" smtClean="0"/>
              <a:t>, </a:t>
            </a:r>
            <a:r>
              <a:rPr lang="fi-FI" sz="3200" dirty="0" err="1" smtClean="0"/>
              <a:t>hemmen</a:t>
            </a:r>
            <a:endParaRPr lang="fi-FI" sz="3200" dirty="0" smtClean="0"/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00209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Taivuta monikossa numeron perusteella!</a:t>
            </a:r>
            <a:br>
              <a:rPr lang="fi-FI" dirty="0" smtClean="0"/>
            </a:br>
            <a:r>
              <a:rPr lang="fi-FI" dirty="0" smtClean="0"/>
              <a:t>-&gt; kirjoita vihkoon!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65969"/>
          </a:xfrm>
        </p:spPr>
        <p:txBody>
          <a:bodyPr>
            <a:normAutofit lnSpcReduction="10000"/>
          </a:bodyPr>
          <a:lstStyle/>
          <a:p>
            <a:r>
              <a:rPr lang="fi-FI" sz="3600" dirty="0" smtClean="0"/>
              <a:t>En </a:t>
            </a:r>
            <a:r>
              <a:rPr lang="fi-FI" sz="3600" dirty="0" err="1" smtClean="0"/>
              <a:t>karamell</a:t>
            </a:r>
            <a:r>
              <a:rPr lang="fi-FI" sz="3600" dirty="0" smtClean="0"/>
              <a:t> 3</a:t>
            </a:r>
          </a:p>
          <a:p>
            <a:r>
              <a:rPr lang="fi-FI" sz="3600" dirty="0" smtClean="0"/>
              <a:t>En </a:t>
            </a:r>
            <a:r>
              <a:rPr lang="fi-FI" sz="3600" dirty="0" err="1" smtClean="0"/>
              <a:t>karamell</a:t>
            </a:r>
            <a:r>
              <a:rPr lang="fi-FI" sz="3600" dirty="0" smtClean="0"/>
              <a:t>, </a:t>
            </a:r>
            <a:r>
              <a:rPr lang="fi-FI" sz="3600" dirty="0" err="1" smtClean="0"/>
              <a:t>karamellen</a:t>
            </a:r>
            <a:r>
              <a:rPr lang="fi-FI" sz="3600" dirty="0" smtClean="0"/>
              <a:t>, </a:t>
            </a:r>
            <a:r>
              <a:rPr lang="fi-FI" sz="3600" dirty="0" err="1" smtClean="0"/>
              <a:t>karameller</a:t>
            </a:r>
            <a:r>
              <a:rPr lang="fi-FI" sz="3600" dirty="0" smtClean="0"/>
              <a:t>, </a:t>
            </a:r>
            <a:r>
              <a:rPr lang="fi-FI" sz="3600" dirty="0" err="1" smtClean="0"/>
              <a:t>karamellerna</a:t>
            </a:r>
            <a:endParaRPr lang="fi-FI" sz="3600" dirty="0" smtClean="0"/>
          </a:p>
          <a:p>
            <a:r>
              <a:rPr lang="fi-FI" sz="3600" dirty="0" smtClean="0"/>
              <a:t>Ett </a:t>
            </a:r>
            <a:r>
              <a:rPr lang="fi-FI" sz="3600" dirty="0" err="1" smtClean="0"/>
              <a:t>häfte</a:t>
            </a:r>
            <a:r>
              <a:rPr lang="fi-FI" sz="3600" dirty="0" smtClean="0"/>
              <a:t> 4</a:t>
            </a:r>
          </a:p>
          <a:p>
            <a:r>
              <a:rPr lang="fi-FI" sz="3600" dirty="0" smtClean="0"/>
              <a:t>Ett </a:t>
            </a:r>
            <a:r>
              <a:rPr lang="fi-FI" sz="3600" dirty="0" err="1" smtClean="0"/>
              <a:t>häfte</a:t>
            </a:r>
            <a:r>
              <a:rPr lang="fi-FI" sz="3600" dirty="0" smtClean="0"/>
              <a:t>, </a:t>
            </a:r>
            <a:r>
              <a:rPr lang="fi-FI" sz="3600" dirty="0" err="1" smtClean="0"/>
              <a:t>häftet</a:t>
            </a:r>
            <a:r>
              <a:rPr lang="fi-FI" sz="3600" dirty="0" smtClean="0"/>
              <a:t>, </a:t>
            </a:r>
            <a:r>
              <a:rPr lang="fi-FI" sz="3600" dirty="0" err="1" smtClean="0"/>
              <a:t>häften</a:t>
            </a:r>
            <a:r>
              <a:rPr lang="fi-FI" sz="3600" dirty="0" smtClean="0"/>
              <a:t>, </a:t>
            </a:r>
            <a:r>
              <a:rPr lang="fi-FI" sz="3600" dirty="0" err="1" smtClean="0"/>
              <a:t>häftena</a:t>
            </a:r>
            <a:endParaRPr lang="fi-FI" sz="3600" dirty="0" smtClean="0"/>
          </a:p>
          <a:p>
            <a:r>
              <a:rPr lang="fi-FI" sz="3600" dirty="0" smtClean="0"/>
              <a:t>Ett </a:t>
            </a:r>
            <a:r>
              <a:rPr lang="fi-FI" sz="3600" dirty="0" err="1" smtClean="0"/>
              <a:t>skåp</a:t>
            </a:r>
            <a:r>
              <a:rPr lang="fi-FI" sz="3600" dirty="0" smtClean="0"/>
              <a:t> 5</a:t>
            </a:r>
          </a:p>
          <a:p>
            <a:r>
              <a:rPr lang="fi-FI" sz="3600" dirty="0" smtClean="0"/>
              <a:t>Ett </a:t>
            </a:r>
            <a:r>
              <a:rPr lang="fi-FI" sz="3600" dirty="0" err="1" smtClean="0"/>
              <a:t>skåp</a:t>
            </a:r>
            <a:r>
              <a:rPr lang="fi-FI" sz="3600" dirty="0" smtClean="0"/>
              <a:t>, </a:t>
            </a:r>
            <a:r>
              <a:rPr lang="fi-FI" sz="3600" dirty="0" err="1" smtClean="0"/>
              <a:t>skåpet</a:t>
            </a:r>
            <a:r>
              <a:rPr lang="fi-FI" sz="3600" dirty="0" smtClean="0"/>
              <a:t>, </a:t>
            </a:r>
            <a:r>
              <a:rPr lang="fi-FI" sz="3600" dirty="0" err="1" smtClean="0"/>
              <a:t>skåp</a:t>
            </a:r>
            <a:r>
              <a:rPr lang="fi-FI" sz="3600" dirty="0" smtClean="0"/>
              <a:t>, </a:t>
            </a:r>
            <a:r>
              <a:rPr lang="fi-FI" sz="3600" dirty="0" err="1" smtClean="0"/>
              <a:t>skåpen</a:t>
            </a:r>
            <a:endParaRPr lang="fi-FI" sz="3600" dirty="0" smtClean="0"/>
          </a:p>
          <a:p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97936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163</Words>
  <Application>Microsoft Office PowerPoint</Application>
  <PresentationFormat>Laajakuva</PresentationFormat>
  <Paragraphs>37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Pinta</vt:lpstr>
      <vt:lpstr>SUBSTANTIIVIN MONIKKO</vt:lpstr>
      <vt:lpstr>EN-SUKUISET orava, arvasi, erinomaisen…</vt:lpstr>
      <vt:lpstr>Ett-sukuiset</vt:lpstr>
      <vt:lpstr>Päättele monikon pääte yksikön perusteella  -&gt; kirjoita vihkoon, lisää myös taivutusluokan       numero (1-5)!</vt:lpstr>
      <vt:lpstr>Taivuta monikossa numeron perusteella! -&gt; kirjoita vihkoon!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SUBSTANTIIVIN MONIKKO</dc:title>
  <dc:creator>Asiakas</dc:creator>
  <cp:lastModifiedBy>Asiakas</cp:lastModifiedBy>
  <cp:revision>6</cp:revision>
  <dcterms:created xsi:type="dcterms:W3CDTF">2017-02-12T11:44:10Z</dcterms:created>
  <dcterms:modified xsi:type="dcterms:W3CDTF">2017-08-22T11:21:32Z</dcterms:modified>
</cp:coreProperties>
</file>