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3B4E8F-39D6-4D1C-B611-4AE8241508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Adjektiivin taivutus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B1903C6-415C-4776-A22C-D6FA1DD727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SAB34</a:t>
            </a:r>
          </a:p>
        </p:txBody>
      </p:sp>
    </p:spTree>
    <p:extLst>
      <p:ext uri="{BB962C8B-B14F-4D97-AF65-F5344CB8AC3E}">
        <p14:creationId xmlns:p14="http://schemas.microsoft.com/office/powerpoint/2010/main" val="133413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0210CA-8D19-4EE7-A3F6-5FF5674D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ollaan opittu?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605EE2-02CF-4223-BDD8-00643EAC9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Adjektiiveja perusmuodossa, eli taipumattomana</a:t>
            </a:r>
          </a:p>
          <a:p>
            <a:pPr lvl="1"/>
            <a:r>
              <a:rPr lang="fi-FI" sz="2000" dirty="0" err="1"/>
              <a:t>Schön</a:t>
            </a:r>
            <a:r>
              <a:rPr lang="fi-FI" sz="2000" dirty="0"/>
              <a:t>, alt, </a:t>
            </a:r>
            <a:r>
              <a:rPr lang="fi-FI" sz="2000" dirty="0" err="1"/>
              <a:t>gro</a:t>
            </a:r>
            <a:r>
              <a:rPr lang="de-DE" sz="2000" dirty="0"/>
              <a:t>ß</a:t>
            </a:r>
            <a:r>
              <a:rPr lang="fi-FI" sz="2000" dirty="0"/>
              <a:t>…</a:t>
            </a:r>
          </a:p>
          <a:p>
            <a:pPr lvl="1"/>
            <a:r>
              <a:rPr lang="fi-FI" sz="2000" dirty="0" err="1"/>
              <a:t>Sie</a:t>
            </a:r>
            <a:r>
              <a:rPr lang="fi-FI" sz="2000" dirty="0"/>
              <a:t> </a:t>
            </a:r>
            <a:r>
              <a:rPr lang="fi-FI" sz="2000" dirty="0" err="1"/>
              <a:t>ist</a:t>
            </a:r>
            <a:r>
              <a:rPr lang="fi-FI" sz="2000" dirty="0"/>
              <a:t> </a:t>
            </a:r>
            <a:r>
              <a:rPr lang="fi-FI" sz="2000" dirty="0" err="1"/>
              <a:t>schön</a:t>
            </a:r>
            <a:r>
              <a:rPr lang="fi-FI" sz="2000" dirty="0"/>
              <a:t>. </a:t>
            </a:r>
            <a:r>
              <a:rPr lang="fi-FI" sz="2000" dirty="0" err="1"/>
              <a:t>Der</a:t>
            </a:r>
            <a:r>
              <a:rPr lang="fi-FI" sz="2000" dirty="0"/>
              <a:t> </a:t>
            </a:r>
            <a:r>
              <a:rPr lang="fi-FI" sz="2000" dirty="0" err="1"/>
              <a:t>Hund</a:t>
            </a:r>
            <a:r>
              <a:rPr lang="fi-FI" sz="2000" dirty="0"/>
              <a:t> </a:t>
            </a:r>
            <a:r>
              <a:rPr lang="fi-FI" sz="2000" dirty="0" err="1"/>
              <a:t>ist</a:t>
            </a:r>
            <a:r>
              <a:rPr lang="fi-FI" sz="2000" dirty="0"/>
              <a:t> alt.</a:t>
            </a:r>
          </a:p>
          <a:p>
            <a:pPr lvl="2"/>
            <a:r>
              <a:rPr lang="fi-FI" sz="1800" dirty="0"/>
              <a:t>Lauseen lopussa adjektiivi ei taivu.</a:t>
            </a:r>
          </a:p>
          <a:p>
            <a:pPr lvl="1"/>
            <a:endParaRPr lang="fi-FI" sz="2000" dirty="0"/>
          </a:p>
          <a:p>
            <a:r>
              <a:rPr lang="fi-FI" sz="2400" dirty="0"/>
              <a:t>Adjektiivin vertailua</a:t>
            </a:r>
          </a:p>
          <a:p>
            <a:pPr lvl="1"/>
            <a:r>
              <a:rPr lang="fi-FI" sz="2000" dirty="0" err="1"/>
              <a:t>Schön</a:t>
            </a:r>
            <a:r>
              <a:rPr lang="fi-FI" sz="2000" dirty="0"/>
              <a:t>, </a:t>
            </a:r>
            <a:r>
              <a:rPr lang="fi-FI" sz="2000" dirty="0" err="1"/>
              <a:t>schöner</a:t>
            </a:r>
            <a:r>
              <a:rPr lang="fi-FI" sz="2000" dirty="0"/>
              <a:t>, am </a:t>
            </a:r>
            <a:r>
              <a:rPr lang="fi-FI" sz="2000" dirty="0" err="1"/>
              <a:t>schönsten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6722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3ED55C-3BD4-4D7D-8804-BABA17085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heikko taivutus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CE2054-C5E5-4AE9-8C37-1DC98F677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Jos adjektiivi on substantiivin </a:t>
            </a:r>
            <a:r>
              <a:rPr lang="fi-FI" sz="2800" dirty="0">
                <a:solidFill>
                  <a:srgbClr val="FF0000"/>
                </a:solidFill>
              </a:rPr>
              <a:t>edessä</a:t>
            </a:r>
            <a:r>
              <a:rPr lang="fi-FI" sz="2800" dirty="0"/>
              <a:t>, se taipuu </a:t>
            </a:r>
            <a:r>
              <a:rPr lang="fi-FI" sz="2800" b="1" dirty="0"/>
              <a:t>aina!</a:t>
            </a:r>
          </a:p>
          <a:p>
            <a:pPr lvl="1"/>
            <a:r>
              <a:rPr lang="fi-FI" sz="2400" dirty="0"/>
              <a:t>Vanha koira, hieno auto, pienet lapset…</a:t>
            </a:r>
          </a:p>
          <a:p>
            <a:pPr lvl="1"/>
            <a:r>
              <a:rPr lang="fi-FI" sz="2400" dirty="0" err="1"/>
              <a:t>Der</a:t>
            </a:r>
            <a:r>
              <a:rPr lang="fi-FI" sz="2400" dirty="0"/>
              <a:t> </a:t>
            </a:r>
            <a:r>
              <a:rPr lang="fi-FI" sz="2400" dirty="0" err="1"/>
              <a:t>alt</a:t>
            </a:r>
            <a:r>
              <a:rPr lang="fi-FI" sz="2400" b="1" dirty="0" err="1"/>
              <a:t>e</a:t>
            </a:r>
            <a:r>
              <a:rPr lang="fi-FI" sz="2400" dirty="0"/>
              <a:t> </a:t>
            </a:r>
            <a:r>
              <a:rPr lang="fi-FI" sz="2400" dirty="0" err="1"/>
              <a:t>Hund</a:t>
            </a:r>
            <a:r>
              <a:rPr lang="fi-FI" sz="2400" dirty="0"/>
              <a:t>, </a:t>
            </a:r>
            <a:r>
              <a:rPr lang="fi-FI" sz="2400" dirty="0" err="1"/>
              <a:t>das</a:t>
            </a:r>
            <a:r>
              <a:rPr lang="fi-FI" sz="2400" dirty="0"/>
              <a:t> </a:t>
            </a:r>
            <a:r>
              <a:rPr lang="fi-FI" sz="2400" dirty="0" err="1"/>
              <a:t>toll</a:t>
            </a:r>
            <a:r>
              <a:rPr lang="fi-FI" sz="2400" b="1" dirty="0" err="1"/>
              <a:t>e</a:t>
            </a:r>
            <a:r>
              <a:rPr lang="fi-FI" sz="2400" dirty="0"/>
              <a:t> Auto, </a:t>
            </a:r>
            <a:r>
              <a:rPr lang="fi-FI" sz="2400" dirty="0" err="1"/>
              <a:t>die</a:t>
            </a:r>
            <a:r>
              <a:rPr lang="fi-FI" sz="2400" dirty="0"/>
              <a:t> </a:t>
            </a:r>
            <a:r>
              <a:rPr lang="fi-FI" sz="2400" dirty="0" err="1"/>
              <a:t>klein</a:t>
            </a:r>
            <a:r>
              <a:rPr lang="fi-FI" sz="2400" b="1" dirty="0" err="1"/>
              <a:t>en</a:t>
            </a:r>
            <a:r>
              <a:rPr lang="fi-FI" sz="2400" dirty="0"/>
              <a:t> </a:t>
            </a:r>
            <a:r>
              <a:rPr lang="fi-FI" sz="2400" dirty="0" err="1"/>
              <a:t>Kinder</a:t>
            </a:r>
            <a:endParaRPr lang="fi-FI" sz="2400" dirty="0"/>
          </a:p>
          <a:p>
            <a:pPr lvl="1"/>
            <a:endParaRPr lang="fi-FI" sz="2400" dirty="0"/>
          </a:p>
          <a:p>
            <a:r>
              <a:rPr lang="fi-FI" sz="2800" dirty="0"/>
              <a:t>Edeltävistä lauseista huomataan, että heikon taivutuksen päätteet ovat </a:t>
            </a:r>
            <a:r>
              <a:rPr lang="fi-FI" sz="2800" b="1" dirty="0"/>
              <a:t>–e</a:t>
            </a:r>
            <a:r>
              <a:rPr lang="fi-FI" sz="2800" dirty="0"/>
              <a:t> ja </a:t>
            </a:r>
            <a:r>
              <a:rPr lang="fi-FI" sz="2800" b="1" dirty="0"/>
              <a:t>-en</a:t>
            </a:r>
          </a:p>
        </p:txBody>
      </p:sp>
    </p:spTree>
    <p:extLst>
      <p:ext uri="{BB962C8B-B14F-4D97-AF65-F5344CB8AC3E}">
        <p14:creationId xmlns:p14="http://schemas.microsoft.com/office/powerpoint/2010/main" val="358098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DD590D-4434-4B5B-9231-9A9151BA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Milloin heikko taivutus?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564E0C-A486-4ABC-9D64-09ACD76D1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/>
              <a:t>Kun mukana on </a:t>
            </a:r>
            <a:r>
              <a:rPr lang="fi-FI" sz="2400" b="1" dirty="0"/>
              <a:t>määräinen artikkeli</a:t>
            </a:r>
          </a:p>
          <a:p>
            <a:pPr lvl="1"/>
            <a:r>
              <a:rPr lang="fi-FI" sz="2000" b="1" dirty="0" err="1"/>
              <a:t>Der</a:t>
            </a:r>
            <a:r>
              <a:rPr lang="fi-FI" sz="2000" b="1" dirty="0"/>
              <a:t> </a:t>
            </a:r>
            <a:r>
              <a:rPr lang="fi-FI" sz="2000" dirty="0" err="1"/>
              <a:t>alte</a:t>
            </a:r>
            <a:r>
              <a:rPr lang="fi-FI" sz="2000" dirty="0"/>
              <a:t> </a:t>
            </a:r>
            <a:r>
              <a:rPr lang="fi-FI" sz="2000" dirty="0" err="1"/>
              <a:t>Hund</a:t>
            </a:r>
            <a:r>
              <a:rPr lang="fi-FI" sz="2000" dirty="0"/>
              <a:t>, </a:t>
            </a:r>
            <a:r>
              <a:rPr lang="fi-FI" sz="2000" b="1" dirty="0" err="1"/>
              <a:t>die</a:t>
            </a:r>
            <a:r>
              <a:rPr lang="fi-FI" sz="2000" dirty="0"/>
              <a:t> </a:t>
            </a:r>
            <a:r>
              <a:rPr lang="fi-FI" sz="2000" dirty="0" err="1"/>
              <a:t>kleinen</a:t>
            </a:r>
            <a:r>
              <a:rPr lang="fi-FI" sz="2000" dirty="0"/>
              <a:t> </a:t>
            </a:r>
            <a:r>
              <a:rPr lang="fi-FI" sz="2000" dirty="0" err="1"/>
              <a:t>Kinder</a:t>
            </a:r>
            <a:endParaRPr lang="fi-FI" sz="2000" dirty="0"/>
          </a:p>
          <a:p>
            <a:pPr lvl="1"/>
            <a:endParaRPr lang="fi-FI" sz="2000" b="1" dirty="0"/>
          </a:p>
          <a:p>
            <a:r>
              <a:rPr lang="fi-FI" sz="2400" dirty="0"/>
              <a:t>Kun mukana on </a:t>
            </a:r>
            <a:r>
              <a:rPr lang="fi-FI" sz="2400" b="1" dirty="0"/>
              <a:t>epämääräinen artikkeli, tai omistussana taipuneessa muodossa</a:t>
            </a:r>
          </a:p>
          <a:p>
            <a:pPr lvl="1"/>
            <a:r>
              <a:rPr lang="fi-FI" sz="2000" dirty="0" err="1"/>
              <a:t>Ich</a:t>
            </a:r>
            <a:r>
              <a:rPr lang="fi-FI" sz="2000" dirty="0"/>
              <a:t> </a:t>
            </a:r>
            <a:r>
              <a:rPr lang="fi-FI" sz="2000" dirty="0" err="1"/>
              <a:t>sehe</a:t>
            </a:r>
            <a:r>
              <a:rPr lang="fi-FI" sz="2000" dirty="0"/>
              <a:t> </a:t>
            </a:r>
            <a:r>
              <a:rPr lang="fi-FI" sz="2000" b="1" dirty="0" err="1"/>
              <a:t>meinen</a:t>
            </a:r>
            <a:r>
              <a:rPr lang="fi-FI" sz="2000" dirty="0"/>
              <a:t> </a:t>
            </a:r>
            <a:r>
              <a:rPr lang="fi-FI" sz="2000" dirty="0" err="1"/>
              <a:t>alten</a:t>
            </a:r>
            <a:r>
              <a:rPr lang="fi-FI" sz="2000" dirty="0"/>
              <a:t> </a:t>
            </a:r>
            <a:r>
              <a:rPr lang="fi-FI" sz="2000" dirty="0" err="1"/>
              <a:t>Hund</a:t>
            </a:r>
            <a:r>
              <a:rPr lang="fi-FI" sz="2000" dirty="0"/>
              <a:t>.</a:t>
            </a:r>
          </a:p>
          <a:p>
            <a:pPr lvl="1"/>
            <a:r>
              <a:rPr lang="fi-FI" sz="2000" dirty="0" err="1"/>
              <a:t>Ich</a:t>
            </a:r>
            <a:r>
              <a:rPr lang="fi-FI" sz="2000" dirty="0"/>
              <a:t> </a:t>
            </a:r>
            <a:r>
              <a:rPr lang="fi-FI" sz="2000" dirty="0" err="1"/>
              <a:t>sehe</a:t>
            </a:r>
            <a:r>
              <a:rPr lang="fi-FI" sz="2000" dirty="0"/>
              <a:t> </a:t>
            </a:r>
            <a:r>
              <a:rPr lang="fi-FI" sz="2000" b="1" dirty="0" err="1"/>
              <a:t>einen</a:t>
            </a:r>
            <a:r>
              <a:rPr lang="fi-FI" sz="2000" dirty="0"/>
              <a:t> </a:t>
            </a:r>
            <a:r>
              <a:rPr lang="fi-FI" sz="2000" dirty="0" err="1"/>
              <a:t>jungen</a:t>
            </a:r>
            <a:r>
              <a:rPr lang="fi-FI" sz="2000" dirty="0"/>
              <a:t> Mann.</a:t>
            </a:r>
          </a:p>
          <a:p>
            <a:pPr lvl="1"/>
            <a:endParaRPr lang="fi-FI" sz="2000" dirty="0"/>
          </a:p>
          <a:p>
            <a:r>
              <a:rPr lang="fi-FI" sz="2200" dirty="0"/>
              <a:t>Kun mukana on sana </a:t>
            </a:r>
            <a:r>
              <a:rPr lang="fi-FI" sz="2200" b="1" dirty="0" err="1"/>
              <a:t>dieser</a:t>
            </a:r>
            <a:r>
              <a:rPr lang="fi-FI" sz="2200" b="1" dirty="0"/>
              <a:t>, </a:t>
            </a:r>
            <a:r>
              <a:rPr lang="fi-FI" sz="2200" b="1" dirty="0" err="1"/>
              <a:t>welcher</a:t>
            </a:r>
            <a:r>
              <a:rPr lang="fi-FI" sz="2200" b="1" dirty="0"/>
              <a:t>, </a:t>
            </a:r>
            <a:r>
              <a:rPr lang="fi-FI" sz="2200" b="1" dirty="0" err="1"/>
              <a:t>jeder</a:t>
            </a:r>
            <a:r>
              <a:rPr lang="fi-FI" sz="2200" b="1" dirty="0"/>
              <a:t>, alle, </a:t>
            </a:r>
            <a:r>
              <a:rPr lang="fi-FI" sz="2200" b="1" dirty="0" err="1"/>
              <a:t>solche</a:t>
            </a:r>
            <a:r>
              <a:rPr lang="fi-FI" sz="2200" b="1" dirty="0"/>
              <a:t> tai </a:t>
            </a:r>
            <a:r>
              <a:rPr lang="fi-FI" sz="2200" b="1" dirty="0" err="1"/>
              <a:t>beide</a:t>
            </a:r>
            <a:endParaRPr lang="fi-FI" sz="2200" b="1" dirty="0"/>
          </a:p>
        </p:txBody>
      </p:sp>
    </p:spTree>
    <p:extLst>
      <p:ext uri="{BB962C8B-B14F-4D97-AF65-F5344CB8AC3E}">
        <p14:creationId xmlns:p14="http://schemas.microsoft.com/office/powerpoint/2010/main" val="236692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4AA90E-4870-4A0C-AC8D-EC45A2D2B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heikot päätteet</a:t>
            </a:r>
          </a:p>
        </p:txBody>
      </p:sp>
      <p:pic>
        <p:nvPicPr>
          <p:cNvPr id="19" name="Sisällön paikkamerkki 18">
            <a:extLst>
              <a:ext uri="{FF2B5EF4-FFF2-40B4-BE49-F238E27FC236}">
                <a16:creationId xmlns:a16="http://schemas.microsoft.com/office/drawing/2014/main" id="{679EF076-C437-4AE8-8B9A-1CEB3394D4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4372" y="2741834"/>
            <a:ext cx="8915400" cy="149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746111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145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Kuiskaus</vt:lpstr>
      <vt:lpstr>Adjektiivin taivutus</vt:lpstr>
      <vt:lpstr>Mitä ollaan opittu?</vt:lpstr>
      <vt:lpstr>Adjektiivin heikko taivutus </vt:lpstr>
      <vt:lpstr>Milloin heikko taivutus?</vt:lpstr>
      <vt:lpstr>Adjektiivin heikot päätteet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Adjektiivin taivutus</dc:title>
  <dc:creator>Eetu Paananen</dc:creator>
  <cp:lastModifiedBy>Eetu Paananen</cp:lastModifiedBy>
  <cp:revision>4</cp:revision>
  <dcterms:created xsi:type="dcterms:W3CDTF">2025-03-28T07:09:32Z</dcterms:created>
  <dcterms:modified xsi:type="dcterms:W3CDTF">2025-03-28T08:12:55Z</dcterms:modified>
</cp:coreProperties>
</file>