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93" autoAdjust="0"/>
  </p:normalViewPr>
  <p:slideViewPr>
    <p:cSldViewPr snapToGrid="0">
      <p:cViewPr varScale="1">
        <p:scale>
          <a:sx n="78" d="100"/>
          <a:sy n="78" d="100"/>
        </p:scale>
        <p:origin x="18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CC76DD-9E47-4B1E-8978-332F835C5C5C}" type="datetimeFigureOut">
              <a:rPr lang="fi-FI" smtClean="0"/>
              <a:t>14.11.2018</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smtClean="0"/>
              <a:t>Muokkaa tekstin perustyylejä</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06C2FC-D9B1-478D-B73C-89DFDBDC7AA7}" type="slidenum">
              <a:rPr lang="fi-FI" smtClean="0"/>
              <a:t>‹#›</a:t>
            </a:fld>
            <a:endParaRPr lang="fi-FI"/>
          </a:p>
        </p:txBody>
      </p:sp>
    </p:spTree>
    <p:extLst>
      <p:ext uri="{BB962C8B-B14F-4D97-AF65-F5344CB8AC3E}">
        <p14:creationId xmlns:p14="http://schemas.microsoft.com/office/powerpoint/2010/main" val="986411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Saako käyttää kaikkia netissä</a:t>
            </a:r>
            <a:r>
              <a:rPr lang="fi-FI" baseline="0" dirty="0" smtClean="0"/>
              <a:t> olevia kuvia esim. esitelmässä?</a:t>
            </a:r>
          </a:p>
          <a:p>
            <a:r>
              <a:rPr lang="fi-FI" baseline="0" dirty="0" smtClean="0"/>
              <a:t>Saako valokuvata tiettyä kohdetta, esim. henkilöä, jossakin paikassa esim. koulussa?</a:t>
            </a:r>
          </a:p>
          <a:p>
            <a:r>
              <a:rPr lang="fi-FI" baseline="0" dirty="0" smtClean="0"/>
              <a:t>Saako valokuvan julkaista?</a:t>
            </a:r>
          </a:p>
          <a:p>
            <a:r>
              <a:rPr lang="fi-FI" baseline="0" dirty="0" smtClean="0"/>
              <a:t>Videokuvaamiseen pätee melko lailla samat säännöt (paitsi, että videokuvaamiseen sovelletaan myös henkilötietolakia)</a:t>
            </a:r>
            <a:endParaRPr lang="fi-FI" dirty="0"/>
          </a:p>
        </p:txBody>
      </p:sp>
      <p:sp>
        <p:nvSpPr>
          <p:cNvPr id="4" name="Dian numeron paikkamerkki 3"/>
          <p:cNvSpPr>
            <a:spLocks noGrp="1"/>
          </p:cNvSpPr>
          <p:nvPr>
            <p:ph type="sldNum" sz="quarter" idx="10"/>
          </p:nvPr>
        </p:nvSpPr>
        <p:spPr/>
        <p:txBody>
          <a:bodyPr/>
          <a:lstStyle/>
          <a:p>
            <a:fld id="{E606C2FC-D9B1-478D-B73C-89DFDBDC7AA7}" type="slidenum">
              <a:rPr lang="fi-FI" smtClean="0"/>
              <a:t>1</a:t>
            </a:fld>
            <a:endParaRPr lang="fi-FI"/>
          </a:p>
        </p:txBody>
      </p:sp>
    </p:spTree>
    <p:extLst>
      <p:ext uri="{BB962C8B-B14F-4D97-AF65-F5344CB8AC3E}">
        <p14:creationId xmlns:p14="http://schemas.microsoft.com/office/powerpoint/2010/main" val="21544341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smtClean="0">
                <a:solidFill>
                  <a:schemeClr val="tx1"/>
                </a:solidFill>
                <a:effectLst/>
                <a:latin typeface="+mn-lt"/>
                <a:ea typeface="+mn-ea"/>
                <a:cs typeface="+mn-cs"/>
              </a:rPr>
              <a:t>©-merkki ei siis</a:t>
            </a:r>
            <a:r>
              <a:rPr lang="fi-FI" sz="1200" b="0" i="0" kern="1200" baseline="0" dirty="0" smtClean="0">
                <a:solidFill>
                  <a:schemeClr val="tx1"/>
                </a:solidFill>
                <a:effectLst/>
                <a:latin typeface="+mn-lt"/>
                <a:ea typeface="+mn-ea"/>
                <a:cs typeface="+mn-cs"/>
              </a:rPr>
              <a:t> välttämätön</a:t>
            </a:r>
            <a:endParaRPr lang="fi-FI" dirty="0"/>
          </a:p>
        </p:txBody>
      </p:sp>
      <p:sp>
        <p:nvSpPr>
          <p:cNvPr id="4" name="Dian numeron paikkamerkki 3"/>
          <p:cNvSpPr>
            <a:spLocks noGrp="1"/>
          </p:cNvSpPr>
          <p:nvPr>
            <p:ph type="sldNum" sz="quarter" idx="10"/>
          </p:nvPr>
        </p:nvSpPr>
        <p:spPr/>
        <p:txBody>
          <a:bodyPr/>
          <a:lstStyle/>
          <a:p>
            <a:fld id="{E606C2FC-D9B1-478D-B73C-89DFDBDC7AA7}" type="slidenum">
              <a:rPr lang="fi-FI" smtClean="0"/>
              <a:t>2</a:t>
            </a:fld>
            <a:endParaRPr lang="fi-FI"/>
          </a:p>
        </p:txBody>
      </p:sp>
    </p:spTree>
    <p:extLst>
      <p:ext uri="{BB962C8B-B14F-4D97-AF65-F5344CB8AC3E}">
        <p14:creationId xmlns:p14="http://schemas.microsoft.com/office/powerpoint/2010/main" val="3339480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smtClean="0"/>
              <a:t>https://fvl-fi-bin.directo.fi/@Bin/e433ebeb699d3d7ba8a4fcc1510d5a9f/1542099481/application/pdf/175388/Kuvaus%20julkisella%20paikalla.pdf</a:t>
            </a:r>
          </a:p>
          <a:p>
            <a:r>
              <a:rPr lang="fi-FI" dirty="0" smtClean="0"/>
              <a:t>-Kotirauha on ehdoton.</a:t>
            </a:r>
          </a:p>
          <a:p>
            <a:r>
              <a:rPr lang="fi-FI" dirty="0" smtClean="0"/>
              <a:t>-Kotirauhan piiriin kuuluvat asunto pihoineen, hotellihuoneet, asuntoautot, vanhainkodit yms. yöpymiseen tarkoitetut paikat. Erityisessä suojelussa ovat ns. intiimit paikat, kuten vessat, kylpy- tai makuuhuoneet. Sen sijaan tavallinen auto – ei edes oma – ei kuulu kotirauhan piiriin. Kotirauhan piirissä olevaa ihmistä ei saa ilman lupaa katsella edes filmittömän kameran avulla, kiikareista ja varsinaisesta valokuvaamisesta ja kuvien julkaisemisesta puhumattakaan. Lain rikkomusta pidetään salakatseluna. </a:t>
            </a:r>
          </a:p>
          <a:p>
            <a:r>
              <a:rPr lang="fi-FI" dirty="0" smtClean="0"/>
              <a:t>-Murtopuuhissa kuvattu varas haastoi jokunen vuosi sitten valokuvaajan oikeuteen, koska tämä oli voron mukaan kuvannut häntä loukkaavalla tavalla kotirauhan piirissä. Syyte ei johtanut mihinkään, koska kotirauha ei koske kotiin luvatta tunkeutunutta eikä intimiteettisuoja rikosta tekevää. </a:t>
            </a:r>
          </a:p>
          <a:p>
            <a:endParaRPr lang="fi-FI" dirty="0" smtClean="0"/>
          </a:p>
        </p:txBody>
      </p:sp>
      <p:sp>
        <p:nvSpPr>
          <p:cNvPr id="4" name="Dian numeron paikkamerkki 3"/>
          <p:cNvSpPr>
            <a:spLocks noGrp="1"/>
          </p:cNvSpPr>
          <p:nvPr>
            <p:ph type="sldNum" sz="quarter" idx="10"/>
          </p:nvPr>
        </p:nvSpPr>
        <p:spPr/>
        <p:txBody>
          <a:bodyPr/>
          <a:lstStyle/>
          <a:p>
            <a:fld id="{E606C2FC-D9B1-478D-B73C-89DFDBDC7AA7}" type="slidenum">
              <a:rPr lang="fi-FI" smtClean="0"/>
              <a:t>4</a:t>
            </a:fld>
            <a:endParaRPr lang="fi-FI"/>
          </a:p>
        </p:txBody>
      </p:sp>
    </p:spTree>
    <p:extLst>
      <p:ext uri="{BB962C8B-B14F-4D97-AF65-F5344CB8AC3E}">
        <p14:creationId xmlns:p14="http://schemas.microsoft.com/office/powerpoint/2010/main" val="3867587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smtClean="0"/>
              <a:t>Lisätehtävä: Tee Ylen </a:t>
            </a:r>
            <a:r>
              <a:rPr lang="fi-FI" smtClean="0"/>
              <a:t>sivulla oleva</a:t>
            </a:r>
            <a:r>
              <a:rPr lang="fi-FI" baseline="0" smtClean="0"/>
              <a:t> </a:t>
            </a:r>
            <a:r>
              <a:rPr lang="fi-FI" smtClean="0"/>
              <a:t>testi https</a:t>
            </a:r>
            <a:r>
              <a:rPr lang="fi-FI" dirty="0" smtClean="0"/>
              <a:t>://yle.fi/uutiset/3-9457278</a:t>
            </a:r>
          </a:p>
          <a:p>
            <a:endParaRPr lang="fi-FI" dirty="0"/>
          </a:p>
        </p:txBody>
      </p:sp>
      <p:sp>
        <p:nvSpPr>
          <p:cNvPr id="4" name="Dian numeron paikkamerkki 3"/>
          <p:cNvSpPr>
            <a:spLocks noGrp="1"/>
          </p:cNvSpPr>
          <p:nvPr>
            <p:ph type="sldNum" sz="quarter" idx="10"/>
          </p:nvPr>
        </p:nvSpPr>
        <p:spPr/>
        <p:txBody>
          <a:bodyPr/>
          <a:lstStyle/>
          <a:p>
            <a:fld id="{E606C2FC-D9B1-478D-B73C-89DFDBDC7AA7}" type="slidenum">
              <a:rPr lang="fi-FI" smtClean="0"/>
              <a:t>5</a:t>
            </a:fld>
            <a:endParaRPr lang="fi-FI"/>
          </a:p>
        </p:txBody>
      </p:sp>
    </p:spTree>
    <p:extLst>
      <p:ext uri="{BB962C8B-B14F-4D97-AF65-F5344CB8AC3E}">
        <p14:creationId xmlns:p14="http://schemas.microsoft.com/office/powerpoint/2010/main" val="16614229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E606C2FC-D9B1-478D-B73C-89DFDBDC7AA7}" type="slidenum">
              <a:rPr lang="fi-FI" smtClean="0"/>
              <a:t>6</a:t>
            </a:fld>
            <a:endParaRPr lang="fi-FI"/>
          </a:p>
        </p:txBody>
      </p:sp>
    </p:spTree>
    <p:extLst>
      <p:ext uri="{BB962C8B-B14F-4D97-AF65-F5344CB8AC3E}">
        <p14:creationId xmlns:p14="http://schemas.microsoft.com/office/powerpoint/2010/main" val="15804089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fi-FI" smtClean="0"/>
              <a:t>Muokkaa perustyyl. napsautt.</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smtClean="0"/>
              <a:t>Muokkaa alaotsikon perustyyliä napsautt.</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277D51D-6B93-4E3B-A7A1-372D2E9F7D9E}" type="datetimeFigureOut">
              <a:rPr lang="fi-FI" smtClean="0"/>
              <a:t>14.11.2018</a:t>
            </a:fld>
            <a:endParaRPr lang="fi-FI"/>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fi-FI"/>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54F22745-D2C2-4831-87A6-99E11A37E373}" type="slidenum">
              <a:rPr lang="fi-FI" smtClean="0"/>
              <a:t>‹#›</a:t>
            </a:fld>
            <a:endParaRPr lang="fi-FI"/>
          </a:p>
        </p:txBody>
      </p:sp>
      <p:grpSp>
        <p:nvGrpSpPr>
          <p:cNvPr id="9" name="Group 8"/>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44638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277D51D-6B93-4E3B-A7A1-372D2E9F7D9E}" type="datetimeFigureOut">
              <a:rPr lang="fi-FI" smtClean="0"/>
              <a:t>14.11.2018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19785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fi-FI" smtClean="0"/>
              <a:t>Muokkaa perustyyl. napsautt.</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277D51D-6B93-4E3B-A7A1-372D2E9F7D9E}" type="datetimeFigureOut">
              <a:rPr lang="fi-FI" smtClean="0"/>
              <a:t>14.11.2018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412928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10"/>
          </p:nvPr>
        </p:nvSpPr>
        <p:spPr/>
        <p:txBody>
          <a:bodyPr/>
          <a:lstStyle/>
          <a:p>
            <a:fld id="{B277D51D-6B93-4E3B-A7A1-372D2E9F7D9E}" type="datetimeFigureOut">
              <a:rPr lang="fi-FI" smtClean="0"/>
              <a:t>14.11.2018</a:t>
            </a:fld>
            <a:endParaRPr lang="fi-FI"/>
          </a:p>
        </p:txBody>
      </p:sp>
      <p:sp>
        <p:nvSpPr>
          <p:cNvPr id="5" name="Footer Placeholder 4"/>
          <p:cNvSpPr>
            <a:spLocks noGrp="1"/>
          </p:cNvSpPr>
          <p:nvPr>
            <p:ph type="ftr" sz="quarter" idx="11"/>
          </p:nvPr>
        </p:nvSpPr>
        <p:spPr/>
        <p:txBody>
          <a:bodyPr/>
          <a:lstStyle/>
          <a:p>
            <a:endParaRPr lang="fi-FI"/>
          </a:p>
        </p:txBody>
      </p:sp>
      <p:sp>
        <p:nvSpPr>
          <p:cNvPr id="6" name="Slide Number Placeholder 5"/>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1395218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accent1"/>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smtClean="0"/>
              <a:t>Muokkaa tekstin perustyylejä napsauttamalla</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277D51D-6B93-4E3B-A7A1-372D2E9F7D9E}" type="datetimeFigureOut">
              <a:rPr lang="fi-FI" smtClean="0"/>
              <a:t>14.11.2018</a:t>
            </a:fld>
            <a:endParaRPr lang="fi-FI"/>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fi-FI"/>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54F22745-D2C2-4831-87A6-99E11A37E373}" type="slidenum">
              <a:rPr lang="fi-FI" smtClean="0"/>
              <a:t>‹#›</a:t>
            </a:fld>
            <a:endParaRPr lang="fi-FI"/>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accent1"/>
          </a:solidFill>
          <a:ln w="0">
            <a:noFill/>
            <a:prstDash val="solid"/>
            <a:round/>
            <a:headEnd/>
            <a:tailEnd/>
          </a:ln>
        </p:spPr>
      </p:sp>
    </p:spTree>
    <p:extLst>
      <p:ext uri="{BB962C8B-B14F-4D97-AF65-F5344CB8AC3E}">
        <p14:creationId xmlns:p14="http://schemas.microsoft.com/office/powerpoint/2010/main" val="353587150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fi-FI" smtClean="0"/>
              <a:t>Muokkaa perustyyl. napsautt.</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Date Placeholder 4"/>
          <p:cNvSpPr>
            <a:spLocks noGrp="1"/>
          </p:cNvSpPr>
          <p:nvPr>
            <p:ph type="dt" sz="half" idx="10"/>
          </p:nvPr>
        </p:nvSpPr>
        <p:spPr/>
        <p:txBody>
          <a:bodyPr/>
          <a:lstStyle/>
          <a:p>
            <a:fld id="{B277D51D-6B93-4E3B-A7A1-372D2E9F7D9E}" type="datetimeFigureOut">
              <a:rPr lang="fi-FI" smtClean="0"/>
              <a:t>14.11.2018</a:t>
            </a:fld>
            <a:endParaRPr lang="fi-FI"/>
          </a:p>
        </p:txBody>
      </p:sp>
      <p:sp>
        <p:nvSpPr>
          <p:cNvPr id="6" name="Footer Placeholder 5"/>
          <p:cNvSpPr>
            <a:spLocks noGrp="1"/>
          </p:cNvSpPr>
          <p:nvPr>
            <p:ph type="ftr" sz="quarter" idx="11"/>
          </p:nvPr>
        </p:nvSpPr>
        <p:spPr/>
        <p:txBody>
          <a:bodyPr/>
          <a:lstStyle/>
          <a:p>
            <a:endParaRPr lang="fi-FI"/>
          </a:p>
        </p:txBody>
      </p:sp>
      <p:sp>
        <p:nvSpPr>
          <p:cNvPr id="7" name="Slide Number Placeholder 6"/>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3652242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fi-FI" smtClean="0"/>
              <a:t>Muokkaa perustyyl. napsautt.</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7" name="Date Placeholder 6"/>
          <p:cNvSpPr>
            <a:spLocks noGrp="1"/>
          </p:cNvSpPr>
          <p:nvPr>
            <p:ph type="dt" sz="half" idx="10"/>
          </p:nvPr>
        </p:nvSpPr>
        <p:spPr/>
        <p:txBody>
          <a:bodyPr/>
          <a:lstStyle/>
          <a:p>
            <a:fld id="{B277D51D-6B93-4E3B-A7A1-372D2E9F7D9E}" type="datetimeFigureOut">
              <a:rPr lang="fi-FI" smtClean="0"/>
              <a:t>14.11.2018</a:t>
            </a:fld>
            <a:endParaRPr lang="fi-FI"/>
          </a:p>
        </p:txBody>
      </p:sp>
      <p:sp>
        <p:nvSpPr>
          <p:cNvPr id="8" name="Footer Placeholder 7"/>
          <p:cNvSpPr>
            <a:spLocks noGrp="1"/>
          </p:cNvSpPr>
          <p:nvPr>
            <p:ph type="ftr" sz="quarter" idx="11"/>
          </p:nvPr>
        </p:nvSpPr>
        <p:spPr/>
        <p:txBody>
          <a:bodyPr/>
          <a:lstStyle/>
          <a:p>
            <a:endParaRPr lang="fi-FI"/>
          </a:p>
        </p:txBody>
      </p:sp>
      <p:sp>
        <p:nvSpPr>
          <p:cNvPr id="9" name="Slide Number Placeholder 8"/>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1731959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en-US" dirty="0"/>
          </a:p>
        </p:txBody>
      </p:sp>
      <p:sp>
        <p:nvSpPr>
          <p:cNvPr id="3" name="Date Placeholder 2"/>
          <p:cNvSpPr>
            <a:spLocks noGrp="1"/>
          </p:cNvSpPr>
          <p:nvPr>
            <p:ph type="dt" sz="half" idx="10"/>
          </p:nvPr>
        </p:nvSpPr>
        <p:spPr/>
        <p:txBody>
          <a:bodyPr/>
          <a:lstStyle/>
          <a:p>
            <a:fld id="{B277D51D-6B93-4E3B-A7A1-372D2E9F7D9E}" type="datetimeFigureOut">
              <a:rPr lang="fi-FI" smtClean="0"/>
              <a:t>14.11.2018</a:t>
            </a:fld>
            <a:endParaRPr lang="fi-FI"/>
          </a:p>
        </p:txBody>
      </p:sp>
      <p:sp>
        <p:nvSpPr>
          <p:cNvPr id="4" name="Footer Placeholder 3"/>
          <p:cNvSpPr>
            <a:spLocks noGrp="1"/>
          </p:cNvSpPr>
          <p:nvPr>
            <p:ph type="ftr" sz="quarter" idx="11"/>
          </p:nvPr>
        </p:nvSpPr>
        <p:spPr/>
        <p:txBody>
          <a:bodyPr/>
          <a:lstStyle/>
          <a:p>
            <a:endParaRPr lang="fi-FI"/>
          </a:p>
        </p:txBody>
      </p:sp>
      <p:sp>
        <p:nvSpPr>
          <p:cNvPr id="5" name="Slide Number Placeholder 4"/>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3727802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77D51D-6B93-4E3B-A7A1-372D2E9F7D9E}" type="datetimeFigureOut">
              <a:rPr lang="fi-FI" smtClean="0"/>
              <a:t>14.11.2018</a:t>
            </a:fld>
            <a:endParaRPr lang="fi-FI"/>
          </a:p>
        </p:txBody>
      </p:sp>
      <p:sp>
        <p:nvSpPr>
          <p:cNvPr id="3" name="Footer Placeholder 2"/>
          <p:cNvSpPr>
            <a:spLocks noGrp="1"/>
          </p:cNvSpPr>
          <p:nvPr>
            <p:ph type="ftr" sz="quarter" idx="11"/>
          </p:nvPr>
        </p:nvSpPr>
        <p:spPr/>
        <p:txBody>
          <a:bodyPr/>
          <a:lstStyle/>
          <a:p>
            <a:endParaRPr lang="fi-FI"/>
          </a:p>
        </p:txBody>
      </p:sp>
      <p:sp>
        <p:nvSpPr>
          <p:cNvPr id="4" name="Slide Number Placeholder 3"/>
          <p:cNvSpPr>
            <a:spLocks noGrp="1"/>
          </p:cNvSpPr>
          <p:nvPr>
            <p:ph type="sldNum" sz="quarter" idx="12"/>
          </p:nvPr>
        </p:nvSpPr>
        <p:spPr/>
        <p:txBody>
          <a:bodyPr/>
          <a:lstStyle/>
          <a:p>
            <a:fld id="{54F22745-D2C2-4831-87A6-99E11A37E373}" type="slidenum">
              <a:rPr lang="fi-FI" smtClean="0"/>
              <a:t>‹#›</a:t>
            </a:fld>
            <a:endParaRPr lang="fi-FI"/>
          </a:p>
        </p:txBody>
      </p:sp>
    </p:spTree>
    <p:extLst>
      <p:ext uri="{BB962C8B-B14F-4D97-AF65-F5344CB8AC3E}">
        <p14:creationId xmlns:p14="http://schemas.microsoft.com/office/powerpoint/2010/main" val="3030312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tsikollinen sisältö">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fi-FI" smtClean="0"/>
              <a:t>Muokkaa perustyyl. napsautt.</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277D51D-6B93-4E3B-A7A1-372D2E9F7D9E}" type="datetimeFigureOut">
              <a:rPr lang="fi-FI" smtClean="0"/>
              <a:t>14.11.2018</a:t>
            </a:fld>
            <a:endParaRPr lang="fi-FI"/>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i-FI"/>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F22745-D2C2-4831-87A6-99E11A37E373}" type="slidenum">
              <a:rPr lang="fi-FI" smtClean="0"/>
              <a:t>‹#›</a:t>
            </a:fld>
            <a:endParaRPr lang="fi-FI"/>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4113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tsikollinen kuv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fi-FI" smtClean="0"/>
              <a:t>Muokkaa perustyyl. napsautt.</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smtClean="0"/>
              <a:t>Muokkaa tekstin perustyylejä napsauttamalla</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277D51D-6B93-4E3B-A7A1-372D2E9F7D9E}" type="datetimeFigureOut">
              <a:rPr lang="fi-FI" smtClean="0"/>
              <a:t>14.11.2018</a:t>
            </a:fld>
            <a:endParaRPr lang="fi-FI"/>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fi-FI"/>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54F22745-D2C2-4831-87A6-99E11A37E373}" type="slidenum">
              <a:rPr lang="fi-FI" smtClean="0"/>
              <a:t>‹#›</a:t>
            </a:fld>
            <a:endParaRPr lang="fi-FI"/>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061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fi-FI" smtClean="0"/>
              <a:t>Muokkaa perustyyl. napsautt.</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277D51D-6B93-4E3B-A7A1-372D2E9F7D9E}" type="datetimeFigureOut">
              <a:rPr lang="fi-FI" smtClean="0"/>
              <a:t>14.11.2018</a:t>
            </a:fld>
            <a:endParaRPr lang="fi-FI"/>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fi-FI"/>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54F22745-D2C2-4831-87A6-99E11A37E373}" type="slidenum">
              <a:rPr lang="fi-FI" smtClean="0"/>
              <a:t>‹#›</a:t>
            </a:fld>
            <a:endParaRPr lang="fi-FI"/>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005715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creativecommons.fi/" TargetMode="External"/><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hyperlink" Target="https://www.mediataitokoulu.fi/index.php?option=com_content&amp;view=article&amp;id=1133:kuvituskuvia-mediakasvatuksen-tueksi&amp;catid=11:tehtavat&amp;Itemid=355&amp;lang=fi"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hyperlink" Target="https://yle.fi/uutiset/3-9457278" TargetMode="External"/><Relationship Id="rId4" Type="http://schemas.openxmlformats.org/officeDocument/2006/relationships/hyperlink" Target="https://yle.fi/uutiset/3-9591462"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instagram.com/kotkalib/?hl=f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lstStyle/>
          <a:p>
            <a:r>
              <a:rPr lang="fi-FI" dirty="0" smtClean="0"/>
              <a:t>Saako tämän kuvan julkaista?</a:t>
            </a:r>
            <a:endParaRPr lang="fi-FI" dirty="0"/>
          </a:p>
        </p:txBody>
      </p:sp>
      <p:sp>
        <p:nvSpPr>
          <p:cNvPr id="3" name="Alaotsikko 2"/>
          <p:cNvSpPr>
            <a:spLocks noGrp="1"/>
          </p:cNvSpPr>
          <p:nvPr>
            <p:ph type="subTitle" idx="1"/>
          </p:nvPr>
        </p:nvSpPr>
        <p:spPr/>
        <p:txBody>
          <a:bodyPr/>
          <a:lstStyle/>
          <a:p>
            <a:r>
              <a:rPr lang="fi-FI" dirty="0" smtClean="0"/>
              <a:t>Kuvien tekijänoikeuksista</a:t>
            </a:r>
            <a:endParaRPr lang="fi-FI" dirty="0"/>
          </a:p>
        </p:txBody>
      </p:sp>
    </p:spTree>
    <p:extLst>
      <p:ext uri="{BB962C8B-B14F-4D97-AF65-F5344CB8AC3E}">
        <p14:creationId xmlns:p14="http://schemas.microsoft.com/office/powerpoint/2010/main" val="40350718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Kuvan tekijänoikeus on AINA kuvan tekijällä</a:t>
            </a:r>
            <a:endParaRPr lang="fi-FI" dirty="0"/>
          </a:p>
        </p:txBody>
      </p:sp>
      <p:sp>
        <p:nvSpPr>
          <p:cNvPr id="3" name="Sisällön paikkamerkki 2"/>
          <p:cNvSpPr>
            <a:spLocks noGrp="1"/>
          </p:cNvSpPr>
          <p:nvPr>
            <p:ph sz="half" idx="1"/>
          </p:nvPr>
        </p:nvSpPr>
        <p:spPr/>
        <p:txBody>
          <a:bodyPr/>
          <a:lstStyle/>
          <a:p>
            <a:r>
              <a:rPr lang="fi-FI" dirty="0" smtClean="0"/>
              <a:t>Piirtäjä, maalaaja, valokuvaaja, … </a:t>
            </a:r>
          </a:p>
          <a:p>
            <a:r>
              <a:rPr lang="fi-FI" dirty="0" smtClean="0"/>
              <a:t>Tekijällä on oikeus päättää kuvan käytöstä </a:t>
            </a:r>
          </a:p>
          <a:p>
            <a:r>
              <a:rPr lang="fi-FI" dirty="0" smtClean="0"/>
              <a:t>Tekijänoikeus on voimassa vielä 50-70 vuotta tekijän kuoleman jälkeen</a:t>
            </a:r>
          </a:p>
          <a:p>
            <a:r>
              <a:rPr lang="fi-FI" dirty="0" smtClean="0"/>
              <a:t>Tavallisten valokuvien suoja-aika on 50 vuotta kuvan ottamisesta</a:t>
            </a:r>
          </a:p>
          <a:p>
            <a:r>
              <a:rPr lang="fi-FI" dirty="0" smtClean="0"/>
              <a:t>Koskee ihan kaikkia kuvia: Mona Lisaa, </a:t>
            </a:r>
            <a:r>
              <a:rPr lang="fi-FI" dirty="0" err="1" smtClean="0"/>
              <a:t>selfieitä</a:t>
            </a:r>
            <a:r>
              <a:rPr lang="fi-FI" dirty="0" smtClean="0"/>
              <a:t> </a:t>
            </a:r>
            <a:r>
              <a:rPr lang="fi-FI" smtClean="0"/>
              <a:t>ja meemejä</a:t>
            </a:r>
            <a:endParaRPr lang="fi-FI" dirty="0"/>
          </a:p>
        </p:txBody>
      </p:sp>
      <p:pic>
        <p:nvPicPr>
          <p:cNvPr id="6" name="Sisällön paikkamerkki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167814" y="2286000"/>
            <a:ext cx="3161796" cy="3581400"/>
          </a:xfrm>
        </p:spPr>
      </p:pic>
      <p:sp>
        <p:nvSpPr>
          <p:cNvPr id="4" name="Tekstiruutu 3"/>
          <p:cNvSpPr txBox="1"/>
          <p:nvPr/>
        </p:nvSpPr>
        <p:spPr>
          <a:xfrm>
            <a:off x="7166919" y="6021859"/>
            <a:ext cx="3188043" cy="369332"/>
          </a:xfrm>
          <a:prstGeom prst="rect">
            <a:avLst/>
          </a:prstGeom>
          <a:noFill/>
        </p:spPr>
        <p:txBody>
          <a:bodyPr wrap="square" rtlCol="0">
            <a:spAutoFit/>
          </a:bodyPr>
          <a:lstStyle/>
          <a:p>
            <a:r>
              <a:rPr lang="fi-FI" dirty="0" smtClean="0"/>
              <a:t>Kuva: Mediataitokoulu.fi </a:t>
            </a:r>
            <a:endParaRPr lang="fi-FI" dirty="0"/>
          </a:p>
        </p:txBody>
      </p:sp>
    </p:spTree>
    <p:extLst>
      <p:ext uri="{BB962C8B-B14F-4D97-AF65-F5344CB8AC3E}">
        <p14:creationId xmlns:p14="http://schemas.microsoft.com/office/powerpoint/2010/main" val="4022746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Mitä kuvia saa käyttää?</a:t>
            </a:r>
            <a:endParaRPr lang="fi-FI" dirty="0"/>
          </a:p>
        </p:txBody>
      </p:sp>
      <p:pic>
        <p:nvPicPr>
          <p:cNvPr id="5" name="Sisällön paikkamerkki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371600" y="2716925"/>
            <a:ext cx="4448175" cy="2719549"/>
          </a:xfrm>
        </p:spPr>
      </p:pic>
      <p:sp>
        <p:nvSpPr>
          <p:cNvPr id="4" name="Sisällön paikkamerkki 3"/>
          <p:cNvSpPr>
            <a:spLocks noGrp="1"/>
          </p:cNvSpPr>
          <p:nvPr>
            <p:ph sz="half" idx="2"/>
          </p:nvPr>
        </p:nvSpPr>
        <p:spPr/>
        <p:txBody>
          <a:bodyPr/>
          <a:lstStyle/>
          <a:p>
            <a:r>
              <a:rPr lang="fi-FI" dirty="0" smtClean="0">
                <a:hlinkClick r:id="rId3"/>
              </a:rPr>
              <a:t>CC-lisenssi</a:t>
            </a:r>
            <a:r>
              <a:rPr lang="fi-FI" dirty="0" smtClean="0"/>
              <a:t>, vaatii useimmiten ainakin tekijän nimeämistä</a:t>
            </a:r>
          </a:p>
          <a:p>
            <a:r>
              <a:rPr lang="fi-FI" dirty="0" smtClean="0">
                <a:hlinkClick r:id="rId4"/>
              </a:rPr>
              <a:t>kuvan käyttöoikeuden ilmaiseminen muuten</a:t>
            </a:r>
            <a:endParaRPr lang="fi-FI" dirty="0" smtClean="0"/>
          </a:p>
          <a:p>
            <a:r>
              <a:rPr lang="fi-FI" dirty="0" smtClean="0"/>
              <a:t>itse otettu kuva</a:t>
            </a:r>
          </a:p>
          <a:p>
            <a:endParaRPr lang="fi-FI" dirty="0"/>
          </a:p>
        </p:txBody>
      </p:sp>
      <p:sp>
        <p:nvSpPr>
          <p:cNvPr id="6" name="Tekstiruutu 5"/>
          <p:cNvSpPr txBox="1"/>
          <p:nvPr/>
        </p:nvSpPr>
        <p:spPr>
          <a:xfrm>
            <a:off x="1371600" y="5651157"/>
            <a:ext cx="4485503" cy="369332"/>
          </a:xfrm>
          <a:prstGeom prst="rect">
            <a:avLst/>
          </a:prstGeom>
          <a:noFill/>
        </p:spPr>
        <p:txBody>
          <a:bodyPr wrap="square" rtlCol="0">
            <a:spAutoFit/>
          </a:bodyPr>
          <a:lstStyle/>
          <a:p>
            <a:r>
              <a:rPr lang="fi-FI" dirty="0" smtClean="0"/>
              <a:t>Kuva: Mediataitokoulu.fi</a:t>
            </a:r>
            <a:endParaRPr lang="fi-FI" dirty="0"/>
          </a:p>
        </p:txBody>
      </p:sp>
    </p:spTree>
    <p:extLst>
      <p:ext uri="{BB962C8B-B14F-4D97-AF65-F5344CB8AC3E}">
        <p14:creationId xmlns:p14="http://schemas.microsoft.com/office/powerpoint/2010/main" val="3315034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Saanko kuvata kaikkea?</a:t>
            </a:r>
            <a:endParaRPr lang="fi-FI" dirty="0"/>
          </a:p>
        </p:txBody>
      </p:sp>
      <p:sp>
        <p:nvSpPr>
          <p:cNvPr id="3" name="Sisällön paikkamerkki 2"/>
          <p:cNvSpPr>
            <a:spLocks noGrp="1"/>
          </p:cNvSpPr>
          <p:nvPr>
            <p:ph sz="half" idx="1"/>
          </p:nvPr>
        </p:nvSpPr>
        <p:spPr/>
        <p:txBody>
          <a:bodyPr/>
          <a:lstStyle/>
          <a:p>
            <a:r>
              <a:rPr lang="fi-FI" dirty="0" smtClean="0"/>
              <a:t>Esineitä saa pääsääntöisesti kuvata </a:t>
            </a:r>
          </a:p>
          <a:p>
            <a:r>
              <a:rPr lang="fi-FI" dirty="0" smtClean="0"/>
              <a:t>Ihmisiä saa kuvata esimerkiksi julkisella paikalla tai perhejuhlissa</a:t>
            </a:r>
          </a:p>
          <a:p>
            <a:r>
              <a:rPr lang="fi-FI" dirty="0" smtClean="0"/>
              <a:t>Jos kysyy luvan, saa varmasti kuvata</a:t>
            </a:r>
          </a:p>
          <a:p>
            <a:r>
              <a:rPr lang="fi-FI" dirty="0" smtClean="0"/>
              <a:t>Ota huomioon mm. kotirauha ja yksityisyyden suoja</a:t>
            </a:r>
          </a:p>
        </p:txBody>
      </p:sp>
      <p:pic>
        <p:nvPicPr>
          <p:cNvPr id="5" name="Sisällön paikkamerkki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847518" y="2445254"/>
            <a:ext cx="3802388" cy="3262891"/>
          </a:xfrm>
        </p:spPr>
      </p:pic>
      <p:sp>
        <p:nvSpPr>
          <p:cNvPr id="6" name="Tekstiruutu 5"/>
          <p:cNvSpPr txBox="1"/>
          <p:nvPr/>
        </p:nvSpPr>
        <p:spPr>
          <a:xfrm>
            <a:off x="6847518" y="5867400"/>
            <a:ext cx="3838832" cy="369332"/>
          </a:xfrm>
          <a:prstGeom prst="rect">
            <a:avLst/>
          </a:prstGeom>
          <a:noFill/>
        </p:spPr>
        <p:txBody>
          <a:bodyPr wrap="square" rtlCol="0">
            <a:spAutoFit/>
          </a:bodyPr>
          <a:lstStyle/>
          <a:p>
            <a:r>
              <a:rPr lang="fi-FI" dirty="0" smtClean="0"/>
              <a:t>Kuva: Mediataitokoulu.fi</a:t>
            </a:r>
            <a:endParaRPr lang="fi-FI" dirty="0"/>
          </a:p>
        </p:txBody>
      </p:sp>
    </p:spTree>
    <p:extLst>
      <p:ext uri="{BB962C8B-B14F-4D97-AF65-F5344CB8AC3E}">
        <p14:creationId xmlns:p14="http://schemas.microsoft.com/office/powerpoint/2010/main" val="18474313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Saanko julkaista kaiken mitä kuvaan?</a:t>
            </a:r>
            <a:endParaRPr lang="fi-FI" dirty="0"/>
          </a:p>
        </p:txBody>
      </p:sp>
      <p:pic>
        <p:nvPicPr>
          <p:cNvPr id="5" name="Sisällön paikkamerkki 4"/>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494183" y="2629659"/>
            <a:ext cx="2203008" cy="2894082"/>
          </a:xfrm>
        </p:spPr>
      </p:pic>
      <p:sp>
        <p:nvSpPr>
          <p:cNvPr id="4" name="Sisällön paikkamerkki 3"/>
          <p:cNvSpPr>
            <a:spLocks noGrp="1"/>
          </p:cNvSpPr>
          <p:nvPr>
            <p:ph sz="half" idx="2"/>
          </p:nvPr>
        </p:nvSpPr>
        <p:spPr/>
        <p:txBody>
          <a:bodyPr/>
          <a:lstStyle/>
          <a:p>
            <a:r>
              <a:rPr lang="fi-FI" dirty="0" smtClean="0"/>
              <a:t>Vaikka saisit kuvata, et saa julkaista</a:t>
            </a:r>
          </a:p>
          <a:p>
            <a:r>
              <a:rPr lang="fi-FI" dirty="0" smtClean="0"/>
              <a:t>On hyvän tavan mukaista kysyä lupa kuvatuilta kuvan julkaisemiseen, vaikka kuva olisikin julkiselta paikalta</a:t>
            </a:r>
          </a:p>
          <a:p>
            <a:r>
              <a:rPr lang="fi-FI" dirty="0" smtClean="0"/>
              <a:t>Seuraamuksia: kunnianloukkaus, yksityiselämää loukkaava tiedon levittäminen</a:t>
            </a:r>
          </a:p>
          <a:p>
            <a:r>
              <a:rPr lang="fi-FI" dirty="0" smtClean="0">
                <a:hlinkClick r:id="rId4"/>
              </a:rPr>
              <a:t>Mieti kaksi kertaa, ennen kuin julkaiset</a:t>
            </a:r>
            <a:endParaRPr lang="fi-FI" dirty="0" smtClean="0"/>
          </a:p>
        </p:txBody>
      </p:sp>
      <p:sp>
        <p:nvSpPr>
          <p:cNvPr id="6" name="Tekstiruutu 5"/>
          <p:cNvSpPr txBox="1"/>
          <p:nvPr/>
        </p:nvSpPr>
        <p:spPr>
          <a:xfrm>
            <a:off x="1633152" y="5981700"/>
            <a:ext cx="4539048" cy="369332"/>
          </a:xfrm>
          <a:prstGeom prst="rect">
            <a:avLst/>
          </a:prstGeom>
          <a:noFill/>
        </p:spPr>
        <p:txBody>
          <a:bodyPr wrap="square" rtlCol="0">
            <a:spAutoFit/>
          </a:bodyPr>
          <a:lstStyle/>
          <a:p>
            <a:r>
              <a:rPr lang="fi-FI" dirty="0" smtClean="0"/>
              <a:t>Kuva: Mediataitokoulu.fi</a:t>
            </a:r>
            <a:endParaRPr lang="fi-FI" dirty="0"/>
          </a:p>
        </p:txBody>
      </p:sp>
      <p:sp>
        <p:nvSpPr>
          <p:cNvPr id="3" name="Pyöristetty suorakulmio 2">
            <a:hlinkClick r:id="rId5"/>
          </p:cNvPr>
          <p:cNvSpPr/>
          <p:nvPr/>
        </p:nvSpPr>
        <p:spPr>
          <a:xfrm>
            <a:off x="6525403" y="5981699"/>
            <a:ext cx="4522573" cy="48191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fi-FI" b="1" dirty="0" smtClean="0"/>
              <a:t>Lisätehtävä: tee Ylen testi</a:t>
            </a:r>
            <a:endParaRPr lang="fi-FI" b="1" dirty="0"/>
          </a:p>
        </p:txBody>
      </p:sp>
    </p:spTree>
    <p:extLst>
      <p:ext uri="{BB962C8B-B14F-4D97-AF65-F5344CB8AC3E}">
        <p14:creationId xmlns:p14="http://schemas.microsoft.com/office/powerpoint/2010/main" val="32750218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Ota kuva!</a:t>
            </a:r>
            <a:endParaRPr lang="fi-FI" dirty="0"/>
          </a:p>
        </p:txBody>
      </p:sp>
      <p:sp>
        <p:nvSpPr>
          <p:cNvPr id="3" name="Sisällön paikkamerkki 2"/>
          <p:cNvSpPr>
            <a:spLocks noGrp="1"/>
          </p:cNvSpPr>
          <p:nvPr>
            <p:ph sz="half" idx="1"/>
          </p:nvPr>
        </p:nvSpPr>
        <p:spPr/>
        <p:txBody>
          <a:bodyPr>
            <a:normAutofit fontScale="92500" lnSpcReduction="10000"/>
          </a:bodyPr>
          <a:lstStyle/>
          <a:p>
            <a:r>
              <a:rPr lang="fi-FI" dirty="0" smtClean="0"/>
              <a:t>Jakaantukaa pieniin ryhmiin/pareittain ja ottakaa kuvia: </a:t>
            </a:r>
          </a:p>
          <a:p>
            <a:pPr lvl="1"/>
            <a:r>
              <a:rPr lang="fi-FI" dirty="0" smtClean="0"/>
              <a:t>Kuva, </a:t>
            </a:r>
            <a:r>
              <a:rPr lang="fi-FI" dirty="0" smtClean="0"/>
              <a:t>jonka voisit julkaista </a:t>
            </a:r>
            <a:r>
              <a:rPr lang="fi-FI" dirty="0" err="1" smtClean="0"/>
              <a:t>somessa</a:t>
            </a:r>
            <a:endParaRPr lang="fi-FI" dirty="0" smtClean="0"/>
          </a:p>
          <a:p>
            <a:pPr lvl="1"/>
            <a:r>
              <a:rPr lang="fi-FI" smtClean="0"/>
              <a:t>Kuva, </a:t>
            </a:r>
            <a:r>
              <a:rPr lang="fi-FI" dirty="0" smtClean="0"/>
              <a:t>jota et voisi julkaista </a:t>
            </a:r>
            <a:r>
              <a:rPr lang="fi-FI" dirty="0" err="1" smtClean="0"/>
              <a:t>somessa</a:t>
            </a:r>
            <a:endParaRPr lang="fi-FI" dirty="0" smtClean="0"/>
          </a:p>
          <a:p>
            <a:r>
              <a:rPr lang="fi-FI" dirty="0" smtClean="0"/>
              <a:t>Tarkastelkaa kuvia:</a:t>
            </a:r>
          </a:p>
          <a:p>
            <a:pPr lvl="1"/>
            <a:r>
              <a:rPr lang="fi-FI" dirty="0" smtClean="0"/>
              <a:t>palauttakaa kuvat sovittuun </a:t>
            </a:r>
            <a:r>
              <a:rPr lang="fi-FI" dirty="0" err="1" smtClean="0"/>
              <a:t>WhatsAppiin</a:t>
            </a:r>
            <a:r>
              <a:rPr lang="fi-FI" dirty="0" smtClean="0"/>
              <a:t> tai sähköpostiin</a:t>
            </a:r>
          </a:p>
          <a:p>
            <a:pPr lvl="1"/>
            <a:r>
              <a:rPr lang="fi-FI" dirty="0" smtClean="0"/>
              <a:t>miksi kunkin kuvan saisi julkaista/ ei saisi julkaista/ ei kannattaisi julkaista</a:t>
            </a:r>
          </a:p>
        </p:txBody>
      </p:sp>
      <p:pic>
        <p:nvPicPr>
          <p:cNvPr id="5" name="Sisällön paikkamerkki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7323979" y="3035538"/>
            <a:ext cx="2767154" cy="2129586"/>
          </a:xfrm>
        </p:spPr>
      </p:pic>
      <p:sp>
        <p:nvSpPr>
          <p:cNvPr id="6" name="Tekstiruutu 5"/>
          <p:cNvSpPr txBox="1"/>
          <p:nvPr/>
        </p:nvSpPr>
        <p:spPr>
          <a:xfrm>
            <a:off x="7010400" y="5544065"/>
            <a:ext cx="3402227" cy="369332"/>
          </a:xfrm>
          <a:prstGeom prst="rect">
            <a:avLst/>
          </a:prstGeom>
          <a:noFill/>
        </p:spPr>
        <p:txBody>
          <a:bodyPr wrap="square" rtlCol="0">
            <a:spAutoFit/>
          </a:bodyPr>
          <a:lstStyle/>
          <a:p>
            <a:r>
              <a:rPr lang="fi-FI" dirty="0" smtClean="0"/>
              <a:t>Kuva: Mediataitokoulu.fi</a:t>
            </a:r>
            <a:endParaRPr lang="fi-FI" dirty="0"/>
          </a:p>
        </p:txBody>
      </p:sp>
    </p:spTree>
    <p:extLst>
      <p:ext uri="{BB962C8B-B14F-4D97-AF65-F5344CB8AC3E}">
        <p14:creationId xmlns:p14="http://schemas.microsoft.com/office/powerpoint/2010/main" val="27663862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lstStyle/>
          <a:p>
            <a:r>
              <a:rPr lang="fi-FI" dirty="0" smtClean="0"/>
              <a:t>Mikä kuvia yhdistää?</a:t>
            </a:r>
            <a:endParaRPr lang="fi-FI" dirty="0"/>
          </a:p>
        </p:txBody>
      </p:sp>
      <p:sp>
        <p:nvSpPr>
          <p:cNvPr id="5" name="Sisällön paikkamerkki 4"/>
          <p:cNvSpPr>
            <a:spLocks noGrp="1"/>
          </p:cNvSpPr>
          <p:nvPr>
            <p:ph idx="1"/>
          </p:nvPr>
        </p:nvSpPr>
        <p:spPr/>
        <p:txBody>
          <a:bodyPr/>
          <a:lstStyle/>
          <a:p>
            <a:endParaRPr lang="fi-FI" dirty="0"/>
          </a:p>
        </p:txBody>
      </p:sp>
    </p:spTree>
    <p:extLst>
      <p:ext uri="{BB962C8B-B14F-4D97-AF65-F5344CB8AC3E}">
        <p14:creationId xmlns:p14="http://schemas.microsoft.com/office/powerpoint/2010/main" val="700745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smtClean="0"/>
              <a:t>Onko kaikki sosiaalisessa mediassa totta?</a:t>
            </a:r>
            <a:endParaRPr lang="fi-FI" dirty="0"/>
          </a:p>
        </p:txBody>
      </p:sp>
      <p:sp>
        <p:nvSpPr>
          <p:cNvPr id="3" name="Sisällön paikkamerkki 2"/>
          <p:cNvSpPr>
            <a:spLocks noGrp="1"/>
          </p:cNvSpPr>
          <p:nvPr>
            <p:ph idx="1"/>
          </p:nvPr>
        </p:nvSpPr>
        <p:spPr/>
        <p:txBody>
          <a:bodyPr/>
          <a:lstStyle/>
          <a:p>
            <a:r>
              <a:rPr lang="fi-FI" dirty="0" smtClean="0">
                <a:hlinkClick r:id="rId2"/>
              </a:rPr>
              <a:t>Esimerkki</a:t>
            </a:r>
            <a:endParaRPr lang="fi-FI" dirty="0" smtClean="0"/>
          </a:p>
          <a:p>
            <a:r>
              <a:rPr lang="fi-FI" dirty="0" smtClean="0"/>
              <a:t>Oletko valehdellut </a:t>
            </a:r>
            <a:r>
              <a:rPr lang="fi-FI" dirty="0" err="1" smtClean="0"/>
              <a:t>somessa</a:t>
            </a:r>
            <a:r>
              <a:rPr lang="fi-FI" dirty="0" smtClean="0"/>
              <a:t>?</a:t>
            </a:r>
          </a:p>
          <a:p>
            <a:r>
              <a:rPr lang="fi-FI" dirty="0" smtClean="0"/>
              <a:t>Olet kaunistellut totuutta?</a:t>
            </a:r>
          </a:p>
          <a:p>
            <a:r>
              <a:rPr lang="fi-FI" dirty="0" smtClean="0"/>
              <a:t>Oletko jättänyt jotain kertomatta?</a:t>
            </a:r>
          </a:p>
          <a:p>
            <a:r>
              <a:rPr lang="fi-FI" dirty="0" smtClean="0"/>
              <a:t>Vastaako oma profiilisi todellisuutta?</a:t>
            </a:r>
          </a:p>
          <a:p>
            <a:r>
              <a:rPr lang="fi-FI" dirty="0" smtClean="0"/>
              <a:t>Millainen olisi rehellinen </a:t>
            </a:r>
            <a:r>
              <a:rPr lang="fi-FI" dirty="0" err="1" smtClean="0"/>
              <a:t>sometili</a:t>
            </a:r>
            <a:r>
              <a:rPr lang="fi-FI" dirty="0" smtClean="0"/>
              <a:t>?</a:t>
            </a:r>
          </a:p>
          <a:p>
            <a:endParaRPr lang="fi-FI" dirty="0"/>
          </a:p>
        </p:txBody>
      </p:sp>
    </p:spTree>
    <p:extLst>
      <p:ext uri="{BB962C8B-B14F-4D97-AF65-F5344CB8AC3E}">
        <p14:creationId xmlns:p14="http://schemas.microsoft.com/office/powerpoint/2010/main" val="2516900204"/>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4A2318"/>
      </a:dk2>
      <a:lt2>
        <a:srgbClr val="EDECEB"/>
      </a:lt2>
      <a:accent1>
        <a:srgbClr val="F3C82E"/>
      </a:accent1>
      <a:accent2>
        <a:srgbClr val="A26176"/>
      </a:accent2>
      <a:accent3>
        <a:srgbClr val="74A94E"/>
      </a:accent3>
      <a:accent4>
        <a:srgbClr val="188E8D"/>
      </a:accent4>
      <a:accent5>
        <a:srgbClr val="EE913A"/>
      </a:accent5>
      <a:accent6>
        <a:srgbClr val="DF5D4A"/>
      </a:accent6>
      <a:hlink>
        <a:srgbClr val="188E8D"/>
      </a:hlink>
      <a:folHlink>
        <a:srgbClr val="A26176"/>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D7AA1D6E-F3E9-4763-A3BC-84DF2E02F60F}"/>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TM10001105[[fn=Rajattu]]</Template>
  <TotalTime>219</TotalTime>
  <Words>435</Words>
  <Application>Microsoft Office PowerPoint</Application>
  <PresentationFormat>Laajakuva</PresentationFormat>
  <Paragraphs>58</Paragraphs>
  <Slides>8</Slides>
  <Notes>5</Notes>
  <HiddenSlides>0</HiddenSlides>
  <MMClips>0</MMClips>
  <ScaleCrop>false</ScaleCrop>
  <HeadingPairs>
    <vt:vector size="6" baseType="variant">
      <vt:variant>
        <vt:lpstr>Käytetyt fontit</vt:lpstr>
      </vt:variant>
      <vt:variant>
        <vt:i4>2</vt:i4>
      </vt:variant>
      <vt:variant>
        <vt:lpstr>Teema</vt:lpstr>
      </vt:variant>
      <vt:variant>
        <vt:i4>1</vt:i4>
      </vt:variant>
      <vt:variant>
        <vt:lpstr>Dian otsikot</vt:lpstr>
      </vt:variant>
      <vt:variant>
        <vt:i4>8</vt:i4>
      </vt:variant>
    </vt:vector>
  </HeadingPairs>
  <TitlesOfParts>
    <vt:vector size="11" baseType="lpstr">
      <vt:lpstr>Calibri</vt:lpstr>
      <vt:lpstr>Franklin Gothic Book</vt:lpstr>
      <vt:lpstr>Crop</vt:lpstr>
      <vt:lpstr>Saako tämän kuvan julkaista?</vt:lpstr>
      <vt:lpstr>Kuvan tekijänoikeus on AINA kuvan tekijällä</vt:lpstr>
      <vt:lpstr>Mitä kuvia saa käyttää?</vt:lpstr>
      <vt:lpstr>Saanko kuvata kaikkea?</vt:lpstr>
      <vt:lpstr>Saanko julkaista kaiken mitä kuvaan?</vt:lpstr>
      <vt:lpstr>Ota kuva!</vt:lpstr>
      <vt:lpstr>Mikä kuvia yhdistää?</vt:lpstr>
      <vt:lpstr>Onko kaikki sosiaalisessa mediassa totta?</vt:lpstr>
    </vt:vector>
  </TitlesOfParts>
  <Company>Kotkan kaupunki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Saako tämän kuvan julkaista?</dc:title>
  <dc:creator>Hahkala Rosa</dc:creator>
  <cp:lastModifiedBy>Jussila Marika</cp:lastModifiedBy>
  <cp:revision>17</cp:revision>
  <dcterms:created xsi:type="dcterms:W3CDTF">2018-11-09T05:42:08Z</dcterms:created>
  <dcterms:modified xsi:type="dcterms:W3CDTF">2018-11-14T11:38:32Z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-1552507070</vt:i4>
  </property>
  <property fmtid="{D5CDD505-2E9C-101B-9397-08002B2CF9AE}" pid="3" name="_NewReviewCycle">
    <vt:lpwstr/>
  </property>
  <property fmtid="{D5CDD505-2E9C-101B-9397-08002B2CF9AE}" pid="4" name="_EmailSubject">
    <vt:lpwstr>Huominen mediataitorasti</vt:lpwstr>
  </property>
  <property fmtid="{D5CDD505-2E9C-101B-9397-08002B2CF9AE}" pid="5" name="_AuthorEmail">
    <vt:lpwstr>Rosa.Hahkala@kotka.fi</vt:lpwstr>
  </property>
  <property fmtid="{D5CDD505-2E9C-101B-9397-08002B2CF9AE}" pid="6" name="_AuthorEmailDisplayName">
    <vt:lpwstr>Hahkala Rosa</vt:lpwstr>
  </property>
</Properties>
</file>