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62" r:id="rId3"/>
    <p:sldId id="261" r:id="rId4"/>
    <p:sldId id="259" r:id="rId5"/>
    <p:sldId id="260" r:id="rId6"/>
    <p:sldId id="263" r:id="rId7"/>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2"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5/10/relationships/revisionInfo" Target="revisionInfo.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8DBB3993-2F8B-430D-A896-2E7062032B48}"/>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xmlns="" id="{133D4D1A-E031-4E47-B9C1-522E2418FEB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xmlns="" id="{1DD2D708-B0D1-4299-9668-2479E5D3B64A}"/>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988E5BD3-954E-43AB-90C3-175930A3B9E3}"/>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xmlns="" id="{5BB8D7B6-5F5D-49BD-8CE2-FF1854F6ED2F}"/>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20467473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ED09B6E9-4C40-4E47-A89F-6A88D7B36DD3}"/>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xmlns="" id="{65A7DFC2-DCF4-429D-ADD9-67A8F88435B3}"/>
              </a:ext>
            </a:extLst>
          </p:cNvPr>
          <p:cNvSpPr>
            <a:spLocks noGrp="1"/>
          </p:cNvSpPr>
          <p:nvPr>
            <p:ph type="body" orient="vert" idx="1"/>
          </p:nvPr>
        </p:nvSpPr>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xmlns="" id="{25C07EE4-A357-4EB5-B7AC-FCB511B8A8ED}"/>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6E081BAB-EA09-4899-BE00-8940A8BD9FF6}"/>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xmlns="" id="{7E788BCF-3DB9-42F8-ABE1-43C9504D9D24}"/>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32166347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xmlns="" id="{E9D79CBB-9141-429B-8DE0-F1B265CEE7DA}"/>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xmlns="" id="{E38D099B-08A3-4565-BE71-222AE35229B2}"/>
              </a:ext>
            </a:extLst>
          </p:cNvPr>
          <p:cNvSpPr>
            <a:spLocks noGrp="1"/>
          </p:cNvSpPr>
          <p:nvPr>
            <p:ph type="body" orient="vert" idx="1"/>
          </p:nvPr>
        </p:nvSpPr>
        <p:spPr>
          <a:xfrm>
            <a:off x="838200" y="365125"/>
            <a:ext cx="7734300" cy="5811838"/>
          </a:xfrm>
        </p:spPr>
        <p:txBody>
          <a:bodyPr vert="eaVert"/>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xmlns="" id="{514C1E20-9893-481B-B681-96613180F4D5}"/>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FDD2AC2C-FA98-4466-A4C3-FE87E9168422}"/>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xmlns="" id="{76B7C1E5-36D7-45A0-BA03-503D1E5D026C}"/>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16353782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EF4BA9A4-B835-4E9D-9937-D2030C5D59D8}"/>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xmlns="" id="{53264A0D-7E74-49FC-AFE6-71120CF9FC63}"/>
              </a:ext>
            </a:extLst>
          </p:cNvPr>
          <p:cNvSpPr>
            <a:spLocks noGrp="1"/>
          </p:cNvSpPr>
          <p:nvPr>
            <p:ph idx="1"/>
          </p:nvPr>
        </p:nvSpPr>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xmlns="" id="{83C7D679-DD53-47E4-8452-552323430C23}"/>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2A350C8D-B78B-4F61-A5F6-1A7554206455}"/>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xmlns="" id="{A62079B5-992D-4578-B4C1-D107E1E4FD3E}"/>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11607479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3B5B06FF-D77E-49FC-85AB-DDB37E47725E}"/>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xmlns="" id="{F8B40703-6471-4ADF-BDF7-A5A42E60876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a:t>
            </a:r>
          </a:p>
        </p:txBody>
      </p:sp>
      <p:sp>
        <p:nvSpPr>
          <p:cNvPr id="4" name="Päivämäärän paikkamerkki 3">
            <a:extLst>
              <a:ext uri="{FF2B5EF4-FFF2-40B4-BE49-F238E27FC236}">
                <a16:creationId xmlns:a16="http://schemas.microsoft.com/office/drawing/2014/main" xmlns="" id="{6E01AEC3-9B8A-4A8E-9CF7-268F20643BB3}"/>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EC0BA60F-7023-48C0-ADB4-8A6A267B324E}"/>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xmlns="" id="{378B0B41-2770-4F89-83D6-DCB9EEECAB6D}"/>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35971983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D05377F6-69DE-4E8A-A18C-BC4419B6D74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xmlns="" id="{04E26D18-9C4C-47B4-8611-801152F96252}"/>
              </a:ext>
            </a:extLst>
          </p:cNvPr>
          <p:cNvSpPr>
            <a:spLocks noGrp="1"/>
          </p:cNvSpPr>
          <p:nvPr>
            <p:ph sz="half" idx="1"/>
          </p:nvPr>
        </p:nvSpPr>
        <p:spPr>
          <a:xfrm>
            <a:off x="838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xmlns="" id="{83068972-758C-4304-9F4C-8EF574FE1FDA}"/>
              </a:ext>
            </a:extLst>
          </p:cNvPr>
          <p:cNvSpPr>
            <a:spLocks noGrp="1"/>
          </p:cNvSpPr>
          <p:nvPr>
            <p:ph sz="half" idx="2"/>
          </p:nvPr>
        </p:nvSpPr>
        <p:spPr>
          <a:xfrm>
            <a:off x="6172200" y="1825625"/>
            <a:ext cx="5181600" cy="435133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xmlns="" id="{6EB24E2C-E9B7-4368-9506-1B02857924F4}"/>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6" name="Alatunnisteen paikkamerkki 5">
            <a:extLst>
              <a:ext uri="{FF2B5EF4-FFF2-40B4-BE49-F238E27FC236}">
                <a16:creationId xmlns:a16="http://schemas.microsoft.com/office/drawing/2014/main" xmlns="" id="{DC2CAE7B-CA9B-47CF-8DCB-34BFB4D304A8}"/>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xmlns="" id="{BABADFEA-FABC-48B5-86D4-BB3135CF2441}"/>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20172035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470AF719-8988-4438-A2E0-A5E7E19ECC0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xmlns="" id="{80E82FAF-2F7E-44B1-9766-B3227412736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4" name="Sisällön paikkamerkki 3">
            <a:extLst>
              <a:ext uri="{FF2B5EF4-FFF2-40B4-BE49-F238E27FC236}">
                <a16:creationId xmlns:a16="http://schemas.microsoft.com/office/drawing/2014/main" xmlns="" id="{D3D91C48-F6C5-40B4-BE2D-2630077728F4}"/>
              </a:ext>
            </a:extLst>
          </p:cNvPr>
          <p:cNvSpPr>
            <a:spLocks noGrp="1"/>
          </p:cNvSpPr>
          <p:nvPr>
            <p:ph sz="half" idx="2"/>
          </p:nvPr>
        </p:nvSpPr>
        <p:spPr>
          <a:xfrm>
            <a:off x="839788" y="2505075"/>
            <a:ext cx="5157787"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xmlns="" id="{0D2758EE-FBF4-4BDF-99B5-8DDB1E1677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a:t>
            </a:r>
          </a:p>
        </p:txBody>
      </p:sp>
      <p:sp>
        <p:nvSpPr>
          <p:cNvPr id="6" name="Sisällön paikkamerkki 5">
            <a:extLst>
              <a:ext uri="{FF2B5EF4-FFF2-40B4-BE49-F238E27FC236}">
                <a16:creationId xmlns:a16="http://schemas.microsoft.com/office/drawing/2014/main" xmlns="" id="{6D112D03-24CF-4C26-B553-4BB76681C211}"/>
              </a:ext>
            </a:extLst>
          </p:cNvPr>
          <p:cNvSpPr>
            <a:spLocks noGrp="1"/>
          </p:cNvSpPr>
          <p:nvPr>
            <p:ph sz="quarter" idx="4"/>
          </p:nvPr>
        </p:nvSpPr>
        <p:spPr>
          <a:xfrm>
            <a:off x="6172200" y="2505075"/>
            <a:ext cx="5183188" cy="3684588"/>
          </a:xfrm>
        </p:spPr>
        <p:txBody>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xmlns="" id="{C974CFE3-7852-46CE-9BB1-6036E94F80BF}"/>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8" name="Alatunnisteen paikkamerkki 7">
            <a:extLst>
              <a:ext uri="{FF2B5EF4-FFF2-40B4-BE49-F238E27FC236}">
                <a16:creationId xmlns:a16="http://schemas.microsoft.com/office/drawing/2014/main" xmlns="" id="{DC2D03F5-15A9-4832-A4CD-4102503BEE07}"/>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xmlns="" id="{E36E242F-07EA-4F44-858F-8FFBC33FBD79}"/>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3936477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598F892A-0215-45C7-AC0E-590A33FC4012}"/>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xmlns="" id="{B6235029-860F-49B6-8072-F0CF5890E15E}"/>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4" name="Alatunnisteen paikkamerkki 3">
            <a:extLst>
              <a:ext uri="{FF2B5EF4-FFF2-40B4-BE49-F238E27FC236}">
                <a16:creationId xmlns:a16="http://schemas.microsoft.com/office/drawing/2014/main" xmlns="" id="{9F5E742B-81FF-43D3-B2E6-7979FA05EBA2}"/>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xmlns="" id="{ABC74A55-F227-4502-9DD9-517AE6FCED88}"/>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1546254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xmlns="" id="{EC7ED953-1A03-4122-A60D-E47356B6D7BA}"/>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3" name="Alatunnisteen paikkamerkki 2">
            <a:extLst>
              <a:ext uri="{FF2B5EF4-FFF2-40B4-BE49-F238E27FC236}">
                <a16:creationId xmlns:a16="http://schemas.microsoft.com/office/drawing/2014/main" xmlns="" id="{86D35E5E-0D80-41D6-963E-5E681E7367D3}"/>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xmlns="" id="{DFA26C3A-F458-4BDC-8CAF-22590C1025DC}"/>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68195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9E3972AD-E9EF-4B40-AAC4-B75861294CEE}"/>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xmlns="" id="{BDCF0DC6-2870-40A8-84D1-8596E8938FD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xmlns="" id="{DA9BB2F9-FC7A-4381-B676-8510EAFCEE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xmlns="" id="{FA8D60E7-ECA4-4545-94A7-F940B9A111FB}"/>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6" name="Alatunnisteen paikkamerkki 5">
            <a:extLst>
              <a:ext uri="{FF2B5EF4-FFF2-40B4-BE49-F238E27FC236}">
                <a16:creationId xmlns:a16="http://schemas.microsoft.com/office/drawing/2014/main" xmlns="" id="{E82CD2B9-3ADB-4F39-A5C0-81157DA450B1}"/>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xmlns="" id="{D6D13204-CBFC-42DD-AE81-CD45330DE94D}"/>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1258855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274E0130-7884-4E4A-BB21-2123B526F550}"/>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xmlns="" id="{5330AB5D-0863-4A7C-B59A-E36D23DB9FF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xmlns="" id="{B091A9F5-2022-42E6-8629-1E27DB017C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a:t>
            </a:r>
          </a:p>
        </p:txBody>
      </p:sp>
      <p:sp>
        <p:nvSpPr>
          <p:cNvPr id="5" name="Päivämäärän paikkamerkki 4">
            <a:extLst>
              <a:ext uri="{FF2B5EF4-FFF2-40B4-BE49-F238E27FC236}">
                <a16:creationId xmlns:a16="http://schemas.microsoft.com/office/drawing/2014/main" xmlns="" id="{37B594F3-7EBF-41F3-AAA5-347910B9ECDD}"/>
              </a:ext>
            </a:extLst>
          </p:cNvPr>
          <p:cNvSpPr>
            <a:spLocks noGrp="1"/>
          </p:cNvSpPr>
          <p:nvPr>
            <p:ph type="dt" sz="half" idx="10"/>
          </p:nvPr>
        </p:nvSpPr>
        <p:spPr/>
        <p:txBody>
          <a:bodyPr/>
          <a:lstStyle/>
          <a:p>
            <a:fld id="{F2630A6E-932A-4DF0-9762-89FC25ECFD61}" type="datetimeFigureOut">
              <a:rPr lang="fi-FI" smtClean="0"/>
              <a:t>7.2.2019</a:t>
            </a:fld>
            <a:endParaRPr lang="fi-FI"/>
          </a:p>
        </p:txBody>
      </p:sp>
      <p:sp>
        <p:nvSpPr>
          <p:cNvPr id="6" name="Alatunnisteen paikkamerkki 5">
            <a:extLst>
              <a:ext uri="{FF2B5EF4-FFF2-40B4-BE49-F238E27FC236}">
                <a16:creationId xmlns:a16="http://schemas.microsoft.com/office/drawing/2014/main" xmlns="" id="{3CCBBE7A-459D-4A3A-9C38-18250B21B52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xmlns="" id="{18499EC7-4A0C-4ADF-B276-34AFE0622BC1}"/>
              </a:ext>
            </a:extLst>
          </p:cNvPr>
          <p:cNvSpPr>
            <a:spLocks noGrp="1"/>
          </p:cNvSpPr>
          <p:nvPr>
            <p:ph type="sldNum" sz="quarter" idx="12"/>
          </p:nvPr>
        </p:nvSpPr>
        <p:spPr/>
        <p:txBody>
          <a:bodyPr/>
          <a:lstStyle/>
          <a:p>
            <a:fld id="{8DBDA05C-770D-422B-A8D1-68260A0F059F}" type="slidenum">
              <a:rPr lang="fi-FI" smtClean="0"/>
              <a:t>‹#›</a:t>
            </a:fld>
            <a:endParaRPr lang="fi-FI"/>
          </a:p>
        </p:txBody>
      </p:sp>
    </p:spTree>
    <p:extLst>
      <p:ext uri="{BB962C8B-B14F-4D97-AF65-F5344CB8AC3E}">
        <p14:creationId xmlns:p14="http://schemas.microsoft.com/office/powerpoint/2010/main" val="2740971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xmlns="" id="{112394C1-8E55-4BD4-9D8D-C15AD30E44C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xmlns="" id="{B4111FD6-305D-4C9D-A811-C1C05F5F82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xmlns="" id="{D55F1A34-B966-4514-8FAC-F9AC55B55E9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630A6E-932A-4DF0-9762-89FC25ECFD61}" type="datetimeFigureOut">
              <a:rPr lang="fi-FI" smtClean="0"/>
              <a:t>7.2.2019</a:t>
            </a:fld>
            <a:endParaRPr lang="fi-FI"/>
          </a:p>
        </p:txBody>
      </p:sp>
      <p:sp>
        <p:nvSpPr>
          <p:cNvPr id="5" name="Alatunnisteen paikkamerkki 4">
            <a:extLst>
              <a:ext uri="{FF2B5EF4-FFF2-40B4-BE49-F238E27FC236}">
                <a16:creationId xmlns:a16="http://schemas.microsoft.com/office/drawing/2014/main" xmlns="" id="{760F53BB-A14B-46AB-A5B2-1D12A79885D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xmlns="" id="{ED35B0B1-141F-4036-8765-447AB3CDAFD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BDA05C-770D-422B-A8D1-68260A0F059F}" type="slidenum">
              <a:rPr lang="fi-FI" smtClean="0"/>
              <a:t>‹#›</a:t>
            </a:fld>
            <a:endParaRPr lang="fi-FI"/>
          </a:p>
        </p:txBody>
      </p:sp>
    </p:spTree>
    <p:extLst>
      <p:ext uri="{BB962C8B-B14F-4D97-AF65-F5344CB8AC3E}">
        <p14:creationId xmlns:p14="http://schemas.microsoft.com/office/powerpoint/2010/main" val="72421454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kyll&#228;/"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0BCD3D7E-3842-445D-A26D-314DCD3A5985}"/>
              </a:ext>
            </a:extLst>
          </p:cNvPr>
          <p:cNvSpPr>
            <a:spLocks noGrp="1"/>
          </p:cNvSpPr>
          <p:nvPr>
            <p:ph type="title"/>
          </p:nvPr>
        </p:nvSpPr>
        <p:spPr>
          <a:xfrm>
            <a:off x="-1" y="0"/>
            <a:ext cx="12191999" cy="1166191"/>
          </a:xfrm>
          <a:solidFill>
            <a:schemeClr val="accent1">
              <a:lumMod val="60000"/>
              <a:lumOff val="40000"/>
            </a:schemeClr>
          </a:solidFill>
        </p:spPr>
        <p:txBody>
          <a:bodyPr>
            <a:normAutofit/>
          </a:bodyPr>
          <a:lstStyle/>
          <a:p>
            <a:pPr algn="ctr"/>
            <a:r>
              <a:rPr lang="fi-FI" sz="3200" b="1" dirty="0"/>
              <a:t>Kuolema lääketieteellisesti: </a:t>
            </a:r>
            <a:br>
              <a:rPr lang="fi-FI" sz="3200" b="1" dirty="0"/>
            </a:br>
            <a:r>
              <a:rPr lang="fi-FI" sz="3200" b="1" dirty="0"/>
              <a:t>elimistön toimintojen pysyvää päättymistä</a:t>
            </a:r>
          </a:p>
        </p:txBody>
      </p:sp>
      <p:sp>
        <p:nvSpPr>
          <p:cNvPr id="3" name="Sisällön paikkamerkki 2">
            <a:extLst>
              <a:ext uri="{FF2B5EF4-FFF2-40B4-BE49-F238E27FC236}">
                <a16:creationId xmlns:a16="http://schemas.microsoft.com/office/drawing/2014/main" xmlns="" id="{1A1E4400-4F35-4D2F-9AB9-B7471382C0D7}"/>
              </a:ext>
            </a:extLst>
          </p:cNvPr>
          <p:cNvSpPr>
            <a:spLocks noGrp="1"/>
          </p:cNvSpPr>
          <p:nvPr>
            <p:ph idx="1"/>
          </p:nvPr>
        </p:nvSpPr>
        <p:spPr>
          <a:xfrm>
            <a:off x="0" y="1166191"/>
            <a:ext cx="12191999" cy="5691809"/>
          </a:xfrm>
          <a:solidFill>
            <a:schemeClr val="accent1">
              <a:lumMod val="20000"/>
              <a:lumOff val="80000"/>
            </a:schemeClr>
          </a:solidFill>
        </p:spPr>
        <p:txBody>
          <a:bodyPr>
            <a:normAutofit/>
          </a:bodyPr>
          <a:lstStyle/>
          <a:p>
            <a:endParaRPr lang="fi-FI" sz="2400" dirty="0"/>
          </a:p>
          <a:p>
            <a:r>
              <a:rPr lang="fi-FI" sz="2400" dirty="0"/>
              <a:t>Kuolinhetki voidaan määritellä verenkierron ja hengityksen loppumisena (sydänkuolema, kliininen kuolema) tai aivojen toiminnan loppumisena (aivokuolema). </a:t>
            </a:r>
          </a:p>
          <a:p>
            <a:r>
              <a:rPr lang="fi-FI" sz="2400" dirty="0"/>
              <a:t>Suomessa ihminen todetaan kuolleeksi, kun sydän on lakannut sykkimästä ja joku seuraavista pätee: </a:t>
            </a:r>
          </a:p>
          <a:p>
            <a:pPr>
              <a:buFontTx/>
              <a:buChar char="-"/>
            </a:pPr>
            <a:r>
              <a:rPr lang="fi-FI" sz="2400" dirty="0"/>
              <a:t>hengitys ja verenkierto ovat loppuneet (elvytyksestä huolimatta vk ei käynnisty tai jos elvytykseen päätetään olla ryhtymättä toivottoman ennusteen vuoksi)</a:t>
            </a:r>
          </a:p>
          <a:p>
            <a:pPr>
              <a:buFontTx/>
              <a:buChar char="-"/>
            </a:pPr>
            <a:r>
              <a:rPr lang="fi-FI" sz="2400" dirty="0"/>
              <a:t>ruumis on tuhoutunut (esim. palanut, murskaantunut)</a:t>
            </a:r>
          </a:p>
          <a:p>
            <a:pPr>
              <a:buFontTx/>
              <a:buChar char="-"/>
            </a:pPr>
            <a:r>
              <a:rPr lang="fi-FI" sz="2400" dirty="0"/>
              <a:t>toissijaiset kuolemanmerkit ovat ilmaantuneet (latautuminen ja kulonkankeus -</a:t>
            </a:r>
            <a:r>
              <a:rPr lang="fi-FI" sz="2400" dirty="0" err="1"/>
              <a:t>rigor</a:t>
            </a:r>
            <a:r>
              <a:rPr lang="fi-FI" sz="2400" dirty="0"/>
              <a:t> </a:t>
            </a:r>
            <a:r>
              <a:rPr lang="fi-FI" sz="2400" dirty="0" err="1"/>
              <a:t>mortis</a:t>
            </a:r>
            <a:r>
              <a:rPr lang="fi-FI" sz="2400" dirty="0"/>
              <a:t>, ruumiin jäähtyminen ja hajoaminen)</a:t>
            </a:r>
          </a:p>
          <a:p>
            <a:r>
              <a:rPr lang="fi-FI" sz="2400" dirty="0"/>
              <a:t>Kuoleman toteaa lääkäri</a:t>
            </a:r>
          </a:p>
          <a:p>
            <a:pPr marL="0" indent="0">
              <a:buNone/>
            </a:pPr>
            <a:endParaRPr lang="fi-FI" sz="2400" dirty="0"/>
          </a:p>
          <a:p>
            <a:pPr marL="0" indent="0">
              <a:buNone/>
            </a:pPr>
            <a:r>
              <a:rPr lang="fi-FI" sz="2400" dirty="0"/>
              <a:t>* Äkkikuolema		* Kätkytkuolema</a:t>
            </a:r>
          </a:p>
          <a:p>
            <a:pPr marL="0" indent="0">
              <a:buNone/>
            </a:pPr>
            <a:endParaRPr lang="fi-FI" dirty="0"/>
          </a:p>
          <a:p>
            <a:endParaRPr lang="fi-FI" dirty="0"/>
          </a:p>
        </p:txBody>
      </p:sp>
    </p:spTree>
    <p:extLst>
      <p:ext uri="{BB962C8B-B14F-4D97-AF65-F5344CB8AC3E}">
        <p14:creationId xmlns:p14="http://schemas.microsoft.com/office/powerpoint/2010/main" val="93738552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xmlns="" id="{DAC2C3F7-7171-4D3B-A0DD-E0B9AB160877}"/>
              </a:ext>
            </a:extLst>
          </p:cNvPr>
          <p:cNvPicPr>
            <a:picLocks noChangeAspect="1"/>
          </p:cNvPicPr>
          <p:nvPr/>
        </p:nvPicPr>
        <p:blipFill>
          <a:blip r:embed="rId2"/>
          <a:stretch>
            <a:fillRect/>
          </a:stretch>
        </p:blipFill>
        <p:spPr>
          <a:xfrm>
            <a:off x="0" y="0"/>
            <a:ext cx="12191999" cy="6857999"/>
          </a:xfrm>
          <a:prstGeom prst="rect">
            <a:avLst/>
          </a:prstGeom>
          <a:solidFill>
            <a:schemeClr val="accent1">
              <a:lumMod val="20000"/>
              <a:lumOff val="80000"/>
            </a:schemeClr>
          </a:solidFill>
        </p:spPr>
      </p:pic>
    </p:spTree>
    <p:extLst>
      <p:ext uri="{BB962C8B-B14F-4D97-AF65-F5344CB8AC3E}">
        <p14:creationId xmlns:p14="http://schemas.microsoft.com/office/powerpoint/2010/main" val="33491581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Kuva 1">
            <a:extLst>
              <a:ext uri="{FF2B5EF4-FFF2-40B4-BE49-F238E27FC236}">
                <a16:creationId xmlns:a16="http://schemas.microsoft.com/office/drawing/2014/main" xmlns="" id="{23BBB4E1-E94E-43A6-B799-2341B9F9A7A9}"/>
              </a:ext>
            </a:extLst>
          </p:cNvPr>
          <p:cNvPicPr>
            <a:picLocks noChangeAspect="1"/>
          </p:cNvPicPr>
          <p:nvPr/>
        </p:nvPicPr>
        <p:blipFill>
          <a:blip r:embed="rId2"/>
          <a:stretch>
            <a:fillRect/>
          </a:stretch>
        </p:blipFill>
        <p:spPr>
          <a:xfrm>
            <a:off x="2288242" y="0"/>
            <a:ext cx="9903758" cy="6858000"/>
          </a:xfrm>
          <a:prstGeom prst="rect">
            <a:avLst/>
          </a:prstGeom>
        </p:spPr>
      </p:pic>
      <p:sp>
        <p:nvSpPr>
          <p:cNvPr id="3" name="Tekstiruutu 2">
            <a:extLst>
              <a:ext uri="{FF2B5EF4-FFF2-40B4-BE49-F238E27FC236}">
                <a16:creationId xmlns:a16="http://schemas.microsoft.com/office/drawing/2014/main" xmlns="" id="{9480E1A0-134B-4E31-9DDA-1BB993BB2ECC}"/>
              </a:ext>
            </a:extLst>
          </p:cNvPr>
          <p:cNvSpPr txBox="1"/>
          <p:nvPr/>
        </p:nvSpPr>
        <p:spPr>
          <a:xfrm>
            <a:off x="198785" y="239213"/>
            <a:ext cx="2417736" cy="1569660"/>
          </a:xfrm>
          <a:prstGeom prst="rect">
            <a:avLst/>
          </a:prstGeom>
          <a:noFill/>
        </p:spPr>
        <p:txBody>
          <a:bodyPr wrap="square" rtlCol="0">
            <a:spAutoFit/>
          </a:bodyPr>
          <a:lstStyle/>
          <a:p>
            <a:r>
              <a:rPr lang="fi-FI" sz="2400" dirty="0"/>
              <a:t>Kuolemansyiden rakenne ikäryhmittäin</a:t>
            </a:r>
          </a:p>
          <a:p>
            <a:r>
              <a:rPr lang="fi-FI" sz="2400" dirty="0"/>
              <a:t>v. 2015</a:t>
            </a:r>
          </a:p>
        </p:txBody>
      </p:sp>
    </p:spTree>
    <p:extLst>
      <p:ext uri="{BB962C8B-B14F-4D97-AF65-F5344CB8AC3E}">
        <p14:creationId xmlns:p14="http://schemas.microsoft.com/office/powerpoint/2010/main" val="14064510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F7B3257F-1D36-4754-8750-BC085B841A65}"/>
              </a:ext>
            </a:extLst>
          </p:cNvPr>
          <p:cNvSpPr>
            <a:spLocks noGrp="1"/>
          </p:cNvSpPr>
          <p:nvPr>
            <p:ph type="title"/>
          </p:nvPr>
        </p:nvSpPr>
        <p:spPr>
          <a:xfrm>
            <a:off x="0" y="1"/>
            <a:ext cx="12192000" cy="795130"/>
          </a:xfrm>
          <a:solidFill>
            <a:schemeClr val="accent1">
              <a:lumMod val="60000"/>
              <a:lumOff val="40000"/>
            </a:schemeClr>
          </a:solidFill>
        </p:spPr>
        <p:txBody>
          <a:bodyPr>
            <a:normAutofit/>
          </a:bodyPr>
          <a:lstStyle/>
          <a:p>
            <a:pPr algn="ctr"/>
            <a:r>
              <a:rPr lang="fi-FI" sz="3200" b="1" dirty="0"/>
              <a:t>Kuolinsyyn selvitys</a:t>
            </a:r>
          </a:p>
        </p:txBody>
      </p:sp>
      <p:sp>
        <p:nvSpPr>
          <p:cNvPr id="3" name="Sisällön paikkamerkki 2">
            <a:extLst>
              <a:ext uri="{FF2B5EF4-FFF2-40B4-BE49-F238E27FC236}">
                <a16:creationId xmlns:a16="http://schemas.microsoft.com/office/drawing/2014/main" xmlns="" id="{83503839-A9CE-489B-B3B5-AD1B921687ED}"/>
              </a:ext>
            </a:extLst>
          </p:cNvPr>
          <p:cNvSpPr>
            <a:spLocks noGrp="1"/>
          </p:cNvSpPr>
          <p:nvPr>
            <p:ph idx="1"/>
          </p:nvPr>
        </p:nvSpPr>
        <p:spPr>
          <a:xfrm>
            <a:off x="0" y="795131"/>
            <a:ext cx="12192000" cy="6062869"/>
          </a:xfrm>
          <a:solidFill>
            <a:schemeClr val="accent1">
              <a:lumMod val="20000"/>
              <a:lumOff val="80000"/>
            </a:schemeClr>
          </a:solidFill>
        </p:spPr>
        <p:txBody>
          <a:bodyPr>
            <a:normAutofit fontScale="55000" lnSpcReduction="20000"/>
          </a:bodyPr>
          <a:lstStyle/>
          <a:p>
            <a:endParaRPr lang="fi-FI" dirty="0"/>
          </a:p>
          <a:p>
            <a:r>
              <a:rPr lang="fi-FI" sz="3600" dirty="0"/>
              <a:t>Kuolemasta  </a:t>
            </a:r>
            <a:r>
              <a:rPr lang="fi-FI" sz="3600" b="1" dirty="0"/>
              <a:t>ilmoitettava</a:t>
            </a:r>
            <a:r>
              <a:rPr lang="fi-FI" sz="3600" dirty="0"/>
              <a:t> lääkärille tai poliisille. </a:t>
            </a:r>
          </a:p>
          <a:p>
            <a:r>
              <a:rPr lang="fi-FI" sz="3600" dirty="0"/>
              <a:t>Kuolema kotona, asunnossa, hoitolaitoksessa tai matkalla sinne &gt; vastuuviranomaisena </a:t>
            </a:r>
            <a:r>
              <a:rPr lang="fi-FI" sz="3600" b="1" dirty="0"/>
              <a:t>lääkäri</a:t>
            </a:r>
            <a:r>
              <a:rPr lang="fi-FI" sz="3600" dirty="0"/>
              <a:t>. Kuolema ulkona tai julkisissa tiloissa &gt; vastuuviranomaisena </a:t>
            </a:r>
            <a:r>
              <a:rPr lang="fi-FI" sz="3600" b="1" dirty="0"/>
              <a:t>poliisi</a:t>
            </a:r>
            <a:r>
              <a:rPr lang="fi-FI" sz="3600" dirty="0"/>
              <a:t>.</a:t>
            </a:r>
          </a:p>
          <a:p>
            <a:r>
              <a:rPr lang="fi-FI" sz="3600" b="1" dirty="0"/>
              <a:t>Kuolinsyy</a:t>
            </a:r>
            <a:r>
              <a:rPr lang="fi-FI" sz="3600" dirty="0"/>
              <a:t> </a:t>
            </a:r>
            <a:r>
              <a:rPr lang="fi-FI" sz="3600" b="1" dirty="0"/>
              <a:t>selvitettävä</a:t>
            </a:r>
            <a:r>
              <a:rPr lang="fi-FI" sz="3600" dirty="0"/>
              <a:t>. </a:t>
            </a:r>
          </a:p>
          <a:p>
            <a:r>
              <a:rPr lang="fi-FI" sz="3600" b="1" dirty="0"/>
              <a:t>Lääketieteellinen kuolemansyynselvitys: </a:t>
            </a:r>
            <a:r>
              <a:rPr lang="fi-FI" sz="3600" dirty="0"/>
              <a:t>kuoleman tiedetään johtuneen sairaudesta ja vainaja ollut viimeisen sairautensa aikana lääkärin hoidossa. Perustuu potilaan eläessä tehtyihin tutkimuksiin, potilaan terveystietoihin tai lääketieteelliseen ruumiinavaukseen. </a:t>
            </a:r>
            <a:r>
              <a:rPr lang="fi-FI" sz="3600" dirty="0">
                <a:sym typeface="Wingdings" panose="05000000000000000000" pitchFamily="2" charset="2"/>
              </a:rPr>
              <a:t> </a:t>
            </a:r>
            <a:r>
              <a:rPr lang="fi-FI" sz="3600" b="1" dirty="0"/>
              <a:t>Lääkäri kirjoittaa kuolintodistuksen</a:t>
            </a:r>
            <a:r>
              <a:rPr lang="fi-FI" sz="3600" dirty="0"/>
              <a:t>. </a:t>
            </a:r>
          </a:p>
          <a:p>
            <a:r>
              <a:rPr lang="fi-FI" sz="3600" b="1" dirty="0"/>
              <a:t>Lääketieteellinen ruumiinavaus </a:t>
            </a:r>
            <a:r>
              <a:rPr lang="fi-FI" sz="3600" dirty="0"/>
              <a:t>voidaan tehdä, jos se on yleisen terveyden- ja sairaanhoidon kannalta tarpeellinen. Toimitaan vainajan tahdon mukaan tai saadaan suostumus omaisilta. Suoritetaan myös, jos lähiomainen / muu läheinen henkilö pyytää sitä, ja jos se voi tapahtua vaikeuttamatta terveydenhuollon toimintayksikön muuta toimintaa.</a:t>
            </a:r>
          </a:p>
          <a:p>
            <a:r>
              <a:rPr lang="fi-FI" sz="3600" b="1" dirty="0"/>
              <a:t>Oikeuslääketieteelliseen kuolemansyyn </a:t>
            </a:r>
            <a:r>
              <a:rPr lang="fi-FI" sz="3600" dirty="0"/>
              <a:t>selvittämiseen kuuluu </a:t>
            </a:r>
            <a:r>
              <a:rPr lang="fi-FI" sz="3600" b="1" dirty="0"/>
              <a:t>poliisitutkinta</a:t>
            </a:r>
            <a:r>
              <a:rPr lang="fi-FI" sz="3600" dirty="0"/>
              <a:t>, jos:</a:t>
            </a:r>
          </a:p>
          <a:p>
            <a:pPr>
              <a:buFontTx/>
              <a:buChar char="-"/>
            </a:pPr>
            <a:r>
              <a:rPr lang="fi-FI" sz="3600" dirty="0"/>
              <a:t>kuoleman ei tiedetä aiheutuneen sairaudesta / vainaja ei viimeisen sairautensa aikana ole ollut lääkärin hoidossa</a:t>
            </a:r>
          </a:p>
          <a:p>
            <a:pPr>
              <a:buFontTx/>
              <a:buChar char="-"/>
            </a:pPr>
            <a:r>
              <a:rPr lang="fi-FI" sz="3600" dirty="0"/>
              <a:t>kuoleman on aiheuttanut rikos, tapaturma, itsemurha, myrkytys, ammattitauti tai hoitotoimenpide</a:t>
            </a:r>
          </a:p>
          <a:p>
            <a:pPr>
              <a:buFontTx/>
              <a:buChar char="-"/>
            </a:pPr>
            <a:r>
              <a:rPr lang="fi-FI" sz="3600" dirty="0"/>
              <a:t>on syytä epäillä, että kuolema on aiheutunut jostain edellä mainitusta syystä</a:t>
            </a:r>
          </a:p>
          <a:p>
            <a:pPr>
              <a:buFontTx/>
              <a:buChar char="-"/>
            </a:pPr>
            <a:r>
              <a:rPr lang="fi-FI" sz="3600" dirty="0"/>
              <a:t>kuolema on muuten tapahtunut yllättävästi</a:t>
            </a:r>
          </a:p>
          <a:p>
            <a:r>
              <a:rPr lang="fi-FI" sz="3600" dirty="0"/>
              <a:t>Lääkäri kirjoittaa kuolintodistuksen tai poliisi määrää tehtäväksi </a:t>
            </a:r>
            <a:r>
              <a:rPr lang="fi-FI" sz="3600" b="1" dirty="0"/>
              <a:t>oikeuslääketieteellisen ruumiinavauksen</a:t>
            </a:r>
            <a:r>
              <a:rPr lang="fi-FI" sz="3600" dirty="0"/>
              <a:t>. Tällöin </a:t>
            </a:r>
            <a:r>
              <a:rPr lang="fi-FI" sz="3600" b="1" dirty="0"/>
              <a:t>oikeuslääkäri</a:t>
            </a:r>
            <a:r>
              <a:rPr lang="fi-FI" sz="3600" dirty="0"/>
              <a:t> </a:t>
            </a:r>
            <a:r>
              <a:rPr lang="fi-FI" sz="3600" b="1" dirty="0"/>
              <a:t>laatii</a:t>
            </a:r>
            <a:r>
              <a:rPr lang="fi-FI" sz="3600" dirty="0"/>
              <a:t> kaikki kuolemaa ja kuolemansyytä koskevat </a:t>
            </a:r>
            <a:r>
              <a:rPr lang="fi-FI" sz="3600" b="1" dirty="0"/>
              <a:t>asiakirjat</a:t>
            </a:r>
            <a:r>
              <a:rPr lang="fi-FI" sz="3600" dirty="0"/>
              <a:t>. </a:t>
            </a:r>
          </a:p>
          <a:p>
            <a:r>
              <a:rPr lang="fi-FI" sz="3600" dirty="0"/>
              <a:t>Selvitettyään kuolemansyyn lääkärin on laadittava </a:t>
            </a:r>
            <a:r>
              <a:rPr lang="fi-FI" sz="3600" b="1" dirty="0"/>
              <a:t>kuolintodistus</a:t>
            </a:r>
            <a:r>
              <a:rPr lang="fi-FI" sz="3600" dirty="0"/>
              <a:t>, annettava </a:t>
            </a:r>
            <a:r>
              <a:rPr lang="fi-FI" sz="3600" b="1" dirty="0"/>
              <a:t>hautauslupa</a:t>
            </a:r>
            <a:r>
              <a:rPr lang="fi-FI" sz="3600" dirty="0"/>
              <a:t> ja ilmoitettava kuolemasta </a:t>
            </a:r>
            <a:r>
              <a:rPr lang="fi-FI" sz="3600" b="1" dirty="0"/>
              <a:t>väestötietojärjestelmään</a:t>
            </a:r>
            <a:r>
              <a:rPr lang="fi-FI" sz="3600" dirty="0"/>
              <a:t>.</a:t>
            </a:r>
          </a:p>
        </p:txBody>
      </p:sp>
    </p:spTree>
    <p:extLst>
      <p:ext uri="{BB962C8B-B14F-4D97-AF65-F5344CB8AC3E}">
        <p14:creationId xmlns:p14="http://schemas.microsoft.com/office/powerpoint/2010/main" val="773128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5C75EE34-0FF5-497D-9CBA-D8A5452BD02D}"/>
              </a:ext>
            </a:extLst>
          </p:cNvPr>
          <p:cNvSpPr>
            <a:spLocks noGrp="1"/>
          </p:cNvSpPr>
          <p:nvPr>
            <p:ph type="title"/>
          </p:nvPr>
        </p:nvSpPr>
        <p:spPr>
          <a:xfrm>
            <a:off x="1" y="0"/>
            <a:ext cx="12192000" cy="755374"/>
          </a:xfrm>
          <a:solidFill>
            <a:schemeClr val="accent1">
              <a:lumMod val="60000"/>
              <a:lumOff val="40000"/>
            </a:schemeClr>
          </a:solidFill>
        </p:spPr>
        <p:txBody>
          <a:bodyPr>
            <a:normAutofit/>
          </a:bodyPr>
          <a:lstStyle/>
          <a:p>
            <a:pPr algn="ctr"/>
            <a:r>
              <a:rPr lang="fi-FI" sz="3200" b="1" dirty="0"/>
              <a:t>Hautaustavat</a:t>
            </a:r>
          </a:p>
        </p:txBody>
      </p:sp>
      <p:sp>
        <p:nvSpPr>
          <p:cNvPr id="7" name="Sisällön paikkamerkki 6">
            <a:extLst>
              <a:ext uri="{FF2B5EF4-FFF2-40B4-BE49-F238E27FC236}">
                <a16:creationId xmlns:a16="http://schemas.microsoft.com/office/drawing/2014/main" xmlns="" id="{1F350386-3AF2-4CC7-9120-9D45C1977DC6}"/>
              </a:ext>
            </a:extLst>
          </p:cNvPr>
          <p:cNvSpPr>
            <a:spLocks noGrp="1"/>
          </p:cNvSpPr>
          <p:nvPr>
            <p:ph idx="1"/>
          </p:nvPr>
        </p:nvSpPr>
        <p:spPr>
          <a:xfrm>
            <a:off x="0" y="755375"/>
            <a:ext cx="12192000" cy="6102625"/>
          </a:xfrm>
          <a:solidFill>
            <a:schemeClr val="accent1">
              <a:lumMod val="20000"/>
              <a:lumOff val="80000"/>
            </a:schemeClr>
          </a:solidFill>
        </p:spPr>
        <p:txBody>
          <a:bodyPr>
            <a:normAutofit fontScale="62500" lnSpcReduction="20000"/>
          </a:bodyPr>
          <a:lstStyle/>
          <a:p>
            <a:pPr marL="0" indent="0">
              <a:buNone/>
            </a:pPr>
            <a:endParaRPr lang="fi-FI" sz="3700" b="1" dirty="0"/>
          </a:p>
          <a:p>
            <a:pPr marL="0" indent="0">
              <a:buNone/>
            </a:pPr>
            <a:r>
              <a:rPr lang="fi-FI" sz="3700" b="1" dirty="0"/>
              <a:t>ARKKUHAUTAUS</a:t>
            </a:r>
          </a:p>
          <a:p>
            <a:r>
              <a:rPr lang="fi-FI" sz="3700" dirty="0"/>
              <a:t>Oikeus hautapaikkaan kotipaikkakunnan hautausmaalla, riippumatta siitä onko kuulunut seurakuntaan vai ei. </a:t>
            </a:r>
          </a:p>
          <a:p>
            <a:r>
              <a:rPr lang="fi-FI" sz="3700" dirty="0"/>
              <a:t>Luvanvaraisesti voidaan haudata arkussa myös muualle kuin hautausmaalle</a:t>
            </a:r>
          </a:p>
          <a:p>
            <a:pPr marL="0" indent="0">
              <a:buNone/>
            </a:pPr>
            <a:r>
              <a:rPr lang="fi-FI" sz="3700" dirty="0"/>
              <a:t> </a:t>
            </a:r>
          </a:p>
          <a:p>
            <a:pPr marL="0" indent="0">
              <a:buNone/>
            </a:pPr>
            <a:r>
              <a:rPr lang="fi-FI" sz="3700" b="1" dirty="0"/>
              <a:t>TUHKAHAUTAUS / UURNAHAUTAUS</a:t>
            </a:r>
          </a:p>
          <a:p>
            <a:r>
              <a:rPr lang="fi-FI" sz="3600" dirty="0">
                <a:solidFill>
                  <a:prstClr val="black"/>
                </a:solidFill>
              </a:rPr>
              <a:t>Vainaja arkussa, s</a:t>
            </a:r>
            <a:r>
              <a:rPr lang="fi-FI" sz="3700" dirty="0"/>
              <a:t>iunaus- tai saattotilaisuus kappelissa. Arkkua ei viedä hautaan, vaan se jää kappeliin tai kannetaan autoon. Tuhkauksen jälkeen tuhka laitetaan uurnaan. Uurna haudataan tai  </a:t>
            </a:r>
            <a:br>
              <a:rPr lang="fi-FI" sz="3700" dirty="0"/>
            </a:br>
            <a:r>
              <a:rPr lang="fi-FI" sz="3700" dirty="0"/>
              <a:t>tuhka sirotellaan </a:t>
            </a:r>
            <a:r>
              <a:rPr lang="fi-FI" sz="3700" dirty="0">
                <a:solidFill>
                  <a:prstClr val="black"/>
                </a:solidFill>
              </a:rPr>
              <a:t>joko maan pinnalle tai nurmikon alle h</a:t>
            </a:r>
            <a:r>
              <a:rPr lang="fi-FI" sz="3700" dirty="0"/>
              <a:t>autausmaan muistolehtoon.  </a:t>
            </a:r>
          </a:p>
          <a:p>
            <a:r>
              <a:rPr lang="fi-FI" sz="3700" dirty="0"/>
              <a:t>Tuhkan voi maanomistajan luvalla haudata tai sirotella myös muualle kuin hautausmaalle. Muualle kuin hautausmaalle ei kuitenkaan saa pystyttää haudaksi tunnistettavaa muistomerkkiä. </a:t>
            </a:r>
          </a:p>
          <a:p>
            <a:pPr marL="0" indent="0">
              <a:buNone/>
            </a:pPr>
            <a:endParaRPr lang="fi-FI" sz="3700" dirty="0"/>
          </a:p>
          <a:p>
            <a:pPr marL="0" indent="0">
              <a:buNone/>
            </a:pPr>
            <a:r>
              <a:rPr lang="fi-FI" sz="3700" b="1" dirty="0"/>
              <a:t>MERITUHKAUS / MERIHAUTAUS</a:t>
            </a:r>
          </a:p>
          <a:p>
            <a:r>
              <a:rPr lang="fi-FI" sz="3700" dirty="0"/>
              <a:t>Tuhkan hautaaminen mereen. Tuhka voidaan joko sirotella veteen, tai veteen lasketaan tarkoitukseen suunniteltu uppoava uurna, jonka sisällä tuhka pysyy. Uurna hajoaa merenpohjassa ajan myötä. Merihautaus voidaan tehdä joko rannalta tai veneestä. </a:t>
            </a:r>
          </a:p>
          <a:p>
            <a:pPr marL="0" indent="0">
              <a:buNone/>
            </a:pPr>
            <a:endParaRPr lang="fi-FI" sz="3700" dirty="0"/>
          </a:p>
          <a:p>
            <a:endParaRPr lang="fi-FI" dirty="0"/>
          </a:p>
        </p:txBody>
      </p:sp>
    </p:spTree>
    <p:extLst>
      <p:ext uri="{BB962C8B-B14F-4D97-AF65-F5344CB8AC3E}">
        <p14:creationId xmlns:p14="http://schemas.microsoft.com/office/powerpoint/2010/main" val="39516375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xmlns="" id="{1E290C8A-D8DC-4022-A5E9-0E44C63F9504}"/>
              </a:ext>
            </a:extLst>
          </p:cNvPr>
          <p:cNvSpPr>
            <a:spLocks noGrp="1"/>
          </p:cNvSpPr>
          <p:nvPr>
            <p:ph type="title"/>
          </p:nvPr>
        </p:nvSpPr>
        <p:spPr>
          <a:xfrm>
            <a:off x="0" y="1"/>
            <a:ext cx="12192000" cy="781878"/>
          </a:xfrm>
          <a:solidFill>
            <a:schemeClr val="accent1">
              <a:lumMod val="60000"/>
              <a:lumOff val="40000"/>
            </a:schemeClr>
          </a:solidFill>
        </p:spPr>
        <p:txBody>
          <a:bodyPr>
            <a:normAutofit/>
          </a:bodyPr>
          <a:lstStyle/>
          <a:p>
            <a:pPr algn="ctr"/>
            <a:r>
              <a:rPr lang="fi-FI" sz="3200" b="1" dirty="0"/>
              <a:t>Elinsiirto</a:t>
            </a:r>
          </a:p>
        </p:txBody>
      </p:sp>
      <p:sp>
        <p:nvSpPr>
          <p:cNvPr id="3" name="Sisällön paikkamerkki 2">
            <a:extLst>
              <a:ext uri="{FF2B5EF4-FFF2-40B4-BE49-F238E27FC236}">
                <a16:creationId xmlns:a16="http://schemas.microsoft.com/office/drawing/2014/main" xmlns="" id="{FAFE151A-C86A-4E17-B999-8BA1FF83BFA8}"/>
              </a:ext>
            </a:extLst>
          </p:cNvPr>
          <p:cNvSpPr>
            <a:spLocks noGrp="1"/>
          </p:cNvSpPr>
          <p:nvPr>
            <p:ph idx="1"/>
          </p:nvPr>
        </p:nvSpPr>
        <p:spPr>
          <a:xfrm>
            <a:off x="0" y="781880"/>
            <a:ext cx="12192000" cy="6076120"/>
          </a:xfrm>
          <a:solidFill>
            <a:schemeClr val="accent1">
              <a:lumMod val="20000"/>
              <a:lumOff val="80000"/>
            </a:schemeClr>
          </a:solidFill>
        </p:spPr>
        <p:txBody>
          <a:bodyPr>
            <a:normAutofit/>
          </a:bodyPr>
          <a:lstStyle/>
          <a:p>
            <a:pPr marL="0" indent="0">
              <a:buNone/>
            </a:pPr>
            <a:endParaRPr lang="fi-FI" dirty="0"/>
          </a:p>
          <a:p>
            <a:pPr marL="0" indent="0">
              <a:buNone/>
            </a:pPr>
            <a:r>
              <a:rPr lang="fi-FI" sz="2400" dirty="0"/>
              <a:t>…kun potilaan elin on lakannut toimimasta / toiminta heikentynyt henkeä uhkaavasti </a:t>
            </a:r>
          </a:p>
          <a:p>
            <a:r>
              <a:rPr lang="fi-FI" sz="2400" dirty="0"/>
              <a:t>Aivokuolleelta voidaan ottaa talteen elimiä elinsiirtoa varten – siirron ajan elintoimintoja ylläpidetään tilapäisesti, siirroilla tiukat aikarajat</a:t>
            </a:r>
          </a:p>
          <a:p>
            <a:r>
              <a:rPr lang="fi-FI" sz="2400" dirty="0"/>
              <a:t>Yhdeltä ihmiseltä myös useita elimiä </a:t>
            </a:r>
            <a:r>
              <a:rPr lang="fi-FI" sz="2400" dirty="0">
                <a:sym typeface="Wingdings" panose="05000000000000000000" pitchFamily="2" charset="2"/>
              </a:rPr>
              <a:t> autetaan useita potilaita</a:t>
            </a:r>
          </a:p>
          <a:p>
            <a:r>
              <a:rPr lang="fi-FI" sz="2400" dirty="0">
                <a:sym typeface="Wingdings" panose="05000000000000000000" pitchFamily="2" charset="2"/>
              </a:rPr>
              <a:t>2010 laki: ”Kaikki mahdollisia luovuttajia, ellei ole eläessään vastustanut”</a:t>
            </a:r>
          </a:p>
          <a:p>
            <a:pPr marL="0" indent="0">
              <a:buNone/>
            </a:pPr>
            <a:r>
              <a:rPr lang="fi-FI" sz="2400" dirty="0">
                <a:sym typeface="Wingdings" panose="05000000000000000000" pitchFamily="2" charset="2"/>
              </a:rPr>
              <a:t>&gt;&lt; vainaja kieltänyt, alaikäisellä omaisen lupa, tietyt sairaudet</a:t>
            </a:r>
          </a:p>
          <a:p>
            <a:r>
              <a:rPr lang="fi-FI" sz="2400" dirty="0">
                <a:sym typeface="Wingdings" panose="05000000000000000000" pitchFamily="2" charset="2"/>
              </a:rPr>
              <a:t>Hyljinnänestolääkitys koko elämän ajan</a:t>
            </a:r>
          </a:p>
          <a:p>
            <a:r>
              <a:rPr lang="fi-FI" sz="2400" dirty="0">
                <a:sym typeface="Wingdings" panose="05000000000000000000" pitchFamily="2" charset="2"/>
              </a:rPr>
              <a:t>Siirrettävistä elimistä jatkuva pula</a:t>
            </a:r>
          </a:p>
          <a:p>
            <a:pPr marL="0" indent="0">
              <a:buNone/>
            </a:pPr>
            <a:endParaRPr lang="fi-FI" sz="2400" dirty="0">
              <a:sym typeface="Wingdings" panose="05000000000000000000" pitchFamily="2" charset="2"/>
            </a:endParaRPr>
          </a:p>
          <a:p>
            <a:pPr>
              <a:buFont typeface="Wingdings" panose="05000000000000000000" pitchFamily="2" charset="2"/>
              <a:buChar char="à"/>
            </a:pPr>
            <a:r>
              <a:rPr lang="fi-FI" sz="2400" dirty="0">
                <a:sym typeface="Wingdings" panose="05000000000000000000" pitchFamily="2" charset="2"/>
              </a:rPr>
              <a:t>ELINLUOVUTUSKORTTI:</a:t>
            </a:r>
          </a:p>
          <a:p>
            <a:pPr marL="0" indent="0">
              <a:buNone/>
            </a:pPr>
            <a:r>
              <a:rPr lang="fi-FI" sz="2400" u="sng" dirty="0">
                <a:sym typeface="Wingdings" panose="05000000000000000000" pitchFamily="2" charset="2"/>
                <a:hlinkClick r:id="rId2"/>
              </a:rPr>
              <a:t>www.kyllä</a:t>
            </a:r>
            <a:r>
              <a:rPr lang="fi-FI" sz="2400" u="sng" dirty="0">
                <a:sym typeface="Wingdings" panose="05000000000000000000" pitchFamily="2" charset="2"/>
              </a:rPr>
              <a:t>elinluovutukselle.fi </a:t>
            </a:r>
            <a:r>
              <a:rPr lang="fi-FI" sz="2400" dirty="0">
                <a:sym typeface="Wingdings" panose="05000000000000000000" pitchFamily="2" charset="2"/>
              </a:rPr>
              <a:t>/ Omakanta-palvelu / Elinluovutus-mobiilisovellus</a:t>
            </a:r>
          </a:p>
        </p:txBody>
      </p:sp>
    </p:spTree>
    <p:extLst>
      <p:ext uri="{BB962C8B-B14F-4D97-AF65-F5344CB8AC3E}">
        <p14:creationId xmlns:p14="http://schemas.microsoft.com/office/powerpoint/2010/main" val="3774150952"/>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104</TotalTime>
  <Words>432</Words>
  <Application>Microsoft Office PowerPoint</Application>
  <PresentationFormat>Laajakuva</PresentationFormat>
  <Paragraphs>50</Paragraphs>
  <Slides>6</Slides>
  <Notes>0</Notes>
  <HiddenSlides>0</HiddenSlides>
  <MMClips>0</MMClips>
  <ScaleCrop>false</ScaleCrop>
  <HeadingPairs>
    <vt:vector size="6" baseType="variant">
      <vt:variant>
        <vt:lpstr>Käytetyt fontit</vt:lpstr>
      </vt:variant>
      <vt:variant>
        <vt:i4>4</vt:i4>
      </vt:variant>
      <vt:variant>
        <vt:lpstr>Teema</vt:lpstr>
      </vt:variant>
      <vt:variant>
        <vt:i4>1</vt:i4>
      </vt:variant>
      <vt:variant>
        <vt:lpstr>Dian otsikot</vt:lpstr>
      </vt:variant>
      <vt:variant>
        <vt:i4>6</vt:i4>
      </vt:variant>
    </vt:vector>
  </HeadingPairs>
  <TitlesOfParts>
    <vt:vector size="11" baseType="lpstr">
      <vt:lpstr>Arial</vt:lpstr>
      <vt:lpstr>Calibri</vt:lpstr>
      <vt:lpstr>Calibri Light</vt:lpstr>
      <vt:lpstr>Wingdings</vt:lpstr>
      <vt:lpstr>Office-teema</vt:lpstr>
      <vt:lpstr>Kuolema lääketieteellisesti:  elimistön toimintojen pysyvää päättymistä</vt:lpstr>
      <vt:lpstr>PowerPoint-esitys</vt:lpstr>
      <vt:lpstr>PowerPoint-esitys</vt:lpstr>
      <vt:lpstr>Kuolinsyyn selvitys</vt:lpstr>
      <vt:lpstr>Hautaustavat</vt:lpstr>
      <vt:lpstr>Elinsiirto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Sannaleena Sirola</dc:creator>
  <cp:lastModifiedBy>oppilas lukio</cp:lastModifiedBy>
  <cp:revision>13</cp:revision>
  <dcterms:created xsi:type="dcterms:W3CDTF">2018-02-07T17:46:30Z</dcterms:created>
  <dcterms:modified xsi:type="dcterms:W3CDTF">2019-02-07T16:41:05Z</dcterms:modified>
</cp:coreProperties>
</file>