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Verdana" pitchFamily="34" charset="0"/>
      <p:regular r:id="rId12"/>
      <p:bold r:id="rId13"/>
      <p:italic r:id="rId14"/>
      <p:boldItalic r:id="rId15"/>
    </p:embeddedFont>
    <p:embeddedFont>
      <p:font typeface="Merriweather Sans" charset="0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ku Liuskari" initials="" lastIdx="2" clrIdx="0"/>
  <p:cmAuthor id="1" name="Vesa Vihervä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3317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8659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1089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1054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03114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4407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14554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857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35902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564686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Forum 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le.fi/aihe/artikkeli/2007/11/22/suomi-euroopan-unioniin-ja-eurovaluuttaa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85800" y="341142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fi-FI" dirty="0">
                <a:solidFill>
                  <a:schemeClr val="dk1"/>
                </a:solidFill>
              </a:rPr>
              <a:t>Suomen EU-kansanäänestys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1445456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fi-FI" dirty="0"/>
              <a:t>Katso uutisohjelma EU-kansanäänestys (16.10.1994, kesto 8.38 min.) Ylen Elävässä arkistossa.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fi-FI" u="sng" dirty="0">
                <a:solidFill>
                  <a:schemeClr val="hlink"/>
                </a:solidFill>
                <a:hlinkClick r:id="rId3"/>
              </a:rPr>
              <a:t>http://yle.fi/aihe/artikkeli/2007/11/22/suomi-euroopan-unioniin-ja-eurovaluuttaan</a:t>
            </a:r>
          </a:p>
          <a:p>
            <a:pPr marL="0" lvl="0" indent="0" rtl="0">
              <a:lnSpc>
                <a:spcPts val="2000"/>
              </a:lnSpc>
              <a:spcBef>
                <a:spcPts val="0"/>
              </a:spcBef>
              <a:buNone/>
            </a:pPr>
            <a:endParaRPr lang="fi-FI" dirty="0"/>
          </a:p>
          <a:p>
            <a:pPr marL="0" lvl="0" indent="0" rtl="0">
              <a:lnSpc>
                <a:spcPts val="2000"/>
              </a:lnSpc>
              <a:spcBef>
                <a:spcPts val="0"/>
              </a:spcBef>
              <a:buNone/>
            </a:pPr>
            <a:r>
              <a:rPr lang="fi-FI" b="1" dirty="0"/>
              <a:t>Tehtävät</a:t>
            </a:r>
          </a:p>
          <a:p>
            <a:pPr marL="0" lvl="0" indent="0" rtl="0">
              <a:lnSpc>
                <a:spcPts val="2000"/>
              </a:lnSpc>
              <a:spcBef>
                <a:spcPts val="0"/>
              </a:spcBef>
              <a:buNone/>
            </a:pPr>
            <a:endParaRPr lang="fi-FI" dirty="0"/>
          </a:p>
          <a:p>
            <a:pPr marL="457200" lvl="0" indent="-228600" rtl="0">
              <a:lnSpc>
                <a:spcPts val="2000"/>
              </a:lnSpc>
              <a:spcBef>
                <a:spcPts val="0"/>
              </a:spcBef>
              <a:buAutoNum type="arabicPeriod"/>
            </a:pPr>
            <a:r>
              <a:rPr lang="fi-FI" dirty="0"/>
              <a:t>Mikä oli vuoden 1994 EU-kansanäänestyksen merkitys Suomen EU-jäsenyydelle?</a:t>
            </a:r>
          </a:p>
          <a:p>
            <a:pPr marL="457200" lvl="0" indent="-228600" rtl="0">
              <a:lnSpc>
                <a:spcPts val="2000"/>
              </a:lnSpc>
              <a:spcBef>
                <a:spcPts val="0"/>
              </a:spcBef>
              <a:buAutoNum type="arabicPeriod"/>
            </a:pPr>
            <a:r>
              <a:rPr lang="fi-FI" dirty="0"/>
              <a:t>Millä tavalla Suomen johtavat poliitikot ottivat kantaa EU-kansanäänestykseen?</a:t>
            </a:r>
          </a:p>
          <a:p>
            <a:pPr marL="457200" lvl="0" indent="-228600" rtl="0">
              <a:lnSpc>
                <a:spcPts val="2000"/>
              </a:lnSpc>
              <a:spcBef>
                <a:spcPts val="0"/>
              </a:spcBef>
              <a:buAutoNum type="arabicPeriod"/>
            </a:pPr>
            <a:r>
              <a:rPr lang="fi-FI" dirty="0"/>
              <a:t>Mille puolueelle EU-kansanäänestys oli erityisen vaikea ja miksi?</a:t>
            </a:r>
          </a:p>
          <a:p>
            <a:pPr marL="457200" lvl="0" indent="-228600">
              <a:lnSpc>
                <a:spcPts val="2000"/>
              </a:lnSpc>
              <a:spcBef>
                <a:spcPts val="0"/>
              </a:spcBef>
              <a:buAutoNum type="arabicPeriod"/>
            </a:pPr>
            <a:r>
              <a:rPr lang="fi-FI" dirty="0"/>
              <a:t>Miten Suomi jakautui EU-kannatuksen ja EU-vastustuksen osalta?</a:t>
            </a:r>
          </a:p>
          <a:p>
            <a:pPr lvl="0">
              <a:lnSpc>
                <a:spcPts val="2000"/>
              </a:lnSpc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46649" y="432232"/>
            <a:ext cx="4569600" cy="285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dirty="0"/>
              <a:t>Kartta vuoden 1994 kansanäänestyksen alueellisista vaihteluista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719" y="295422"/>
            <a:ext cx="3422984" cy="5917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95420" y="407963"/>
            <a:ext cx="5472333" cy="91088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fi-FI" dirty="0"/>
              <a:t>Tutki karttaa Suomen EU-kansanäänestyksestä.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95421" y="1600200"/>
            <a:ext cx="396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AutoNum type="arabicPeriod"/>
            </a:pPr>
            <a:r>
              <a:rPr lang="fi-FI" sz="2000" dirty="0"/>
              <a:t>Missä sijaitsivat EU:n kannatusalueet ja millä alueilla jäsenyyttä erityisesti vastustettiin?</a:t>
            </a:r>
          </a:p>
          <a:p>
            <a:pPr marL="457200" lvl="0" indent="-355600" rtl="0">
              <a:spcBef>
                <a:spcPts val="0"/>
              </a:spcBef>
              <a:buSzPct val="100000"/>
              <a:buAutoNum type="arabicPeriod"/>
            </a:pPr>
            <a:endParaRPr lang="fi-FI" sz="2000" dirty="0"/>
          </a:p>
          <a:p>
            <a:pPr marL="457200" lvl="0" indent="-355600" rtl="0">
              <a:spcBef>
                <a:spcPts val="0"/>
              </a:spcBef>
              <a:buSzPct val="100000"/>
              <a:buAutoNum type="arabicPeriod"/>
            </a:pPr>
            <a:r>
              <a:rPr lang="fi-FI" sz="2000" dirty="0"/>
              <a:t>Miten selität kannatuksen alueelliset vaihtelut?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7249" y="407963"/>
            <a:ext cx="3201330" cy="56991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87925" y="371628"/>
            <a:ext cx="5317587" cy="150172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-FI" sz="2000" dirty="0">
                <a:solidFill>
                  <a:schemeClr val="dk1"/>
                </a:solidFill>
              </a:rPr>
              <a:t>Missä sijaitsivat EU:n kannatusalueet ja millä alueilla jäsenyyttä erityisesti vastustettiin?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590844" y="2016382"/>
            <a:ext cx="4614202" cy="39829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SzPct val="100000"/>
              <a:buNone/>
            </a:pPr>
            <a:r>
              <a:rPr lang="fi-FI" sz="2000" dirty="0"/>
              <a:t>Kannatusalueet: </a:t>
            </a:r>
            <a:endParaRPr lang="fi-FI" dirty="0"/>
          </a:p>
          <a:p>
            <a:pPr marL="101600" lvl="0" indent="0" rtl="0">
              <a:spcBef>
                <a:spcPts val="0"/>
              </a:spcBef>
              <a:buSzPct val="100000"/>
              <a:buNone/>
            </a:pPr>
            <a:endParaRPr lang="fi-FI" sz="2000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Etelä- ja </a:t>
            </a:r>
            <a:r>
              <a:rPr lang="fi-FI" sz="2000" dirty="0" err="1"/>
              <a:t>Lounais</a:t>
            </a:r>
            <a:r>
              <a:rPr lang="fi-FI" sz="2000" dirty="0"/>
              <a:t>-Suomi</a:t>
            </a:r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suuret kaupungit ja niiden läheiset alueet</a:t>
            </a:r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merkittävät yliopistokaupungit, poikkeuksena Jyväskylä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endParaRPr lang="fi-FI" sz="2000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512" y="228600"/>
            <a:ext cx="3383771" cy="60239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11017" y="409728"/>
            <a:ext cx="5317587" cy="150172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fi-FI" sz="2000" dirty="0">
                <a:solidFill>
                  <a:schemeClr val="dk1"/>
                </a:solidFill>
              </a:rPr>
              <a:t>Missä sijaitsivat EU:n kannatusalueet ja millä alueilla jäsenyyttä erityisesti vastustettiin?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59656" y="1923770"/>
            <a:ext cx="4473525" cy="30263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01600" lvl="0" indent="0" rtl="0">
              <a:spcBef>
                <a:spcPts val="0"/>
              </a:spcBef>
              <a:buSzPct val="100000"/>
              <a:buNone/>
            </a:pPr>
            <a:endParaRPr lang="fi-FI" sz="2000" dirty="0"/>
          </a:p>
          <a:p>
            <a:pPr marL="101600" lvl="0" indent="0" rtl="0">
              <a:spcBef>
                <a:spcPts val="0"/>
              </a:spcBef>
              <a:buSzPct val="100000"/>
              <a:buNone/>
            </a:pPr>
            <a:r>
              <a:rPr lang="fi-FI" sz="2000" dirty="0"/>
              <a:t>Vastustusalueet: </a:t>
            </a:r>
          </a:p>
          <a:p>
            <a:pPr marL="101600" lvl="0" indent="0" rtl="0">
              <a:spcBef>
                <a:spcPts val="0"/>
              </a:spcBef>
              <a:buSzPct val="100000"/>
              <a:buNone/>
            </a:pPr>
            <a:endParaRPr lang="fi-FI" sz="2000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Keski-Suomen pohjoisosat</a:t>
            </a:r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pääosa Pohjois-Suomesta</a:t>
            </a:r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4445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sz="2000" dirty="0"/>
              <a:t>Pohjanmaa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512" y="228600"/>
            <a:ext cx="3383771" cy="602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11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516987" y="1766455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Suurissa kaupungeissa oli enemmän teollisuutta, jonka uskottiin hyötyvän jäsenyydestä.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endParaRPr lang="fi-FI" sz="2000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Suurissa kaupungeissa oli korkeakouluja ja suhteellisesti enemmän korkeasti koulutettua väestöä, joka suhtautui jäsenyyteen positiivisemmin.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516987" y="502001"/>
            <a:ext cx="4773813" cy="8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000" dirty="0">
                <a:solidFill>
                  <a:schemeClr val="dk1"/>
                </a:solidFill>
              </a:rPr>
              <a:t>Miten selität kannatuksen alueelliset vaihtelut?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349" y="252201"/>
            <a:ext cx="3375989" cy="60100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8625" y="1596683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Kannatusalueilla myös kokoomuksen ja SDP:n kannatus oli suurta, ja niiden kannattajat suhtautuivat jäsenyyteen pääosin myönteisesti.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endParaRPr lang="fi-FI" sz="2000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Rannikkoalueilla on ollut historiallisesti tiiviimmät suhteet Eurooppaan kuin </a:t>
            </a:r>
            <a:r>
              <a:rPr lang="fi-FI" sz="2000" dirty="0" err="1"/>
              <a:t>Sisä</a:t>
            </a:r>
            <a:r>
              <a:rPr lang="fi-FI" sz="2000" dirty="0"/>
              <a:t>-Suomen alueilla.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88625" y="484628"/>
            <a:ext cx="4605000" cy="8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000" dirty="0">
                <a:solidFill>
                  <a:schemeClr val="dk1"/>
                </a:solidFill>
              </a:rPr>
              <a:t>Miten selität kannatuksen alueelliset vaihtelut?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350" y="224490"/>
            <a:ext cx="3375989" cy="60100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91391" y="1610751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Maatalousvaltaisilla alueilla maanviljelijöiden pelkona olivat elinkeinoon liittyvät rajoitukset unionin taholta.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endParaRPr lang="fi-FI" sz="2000" dirty="0"/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Alueilla ei ollut niin paljoa yhteyksiä Eurooppaan, koska teollisuutta ja korkeakouluja oli siellä vähemmän.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91391" y="488146"/>
            <a:ext cx="4605000" cy="8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000" dirty="0">
                <a:solidFill>
                  <a:schemeClr val="dk1"/>
                </a:solidFill>
              </a:rPr>
              <a:t>Miten selität kannatuksen alueelliset vaihtelut?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818" y="224491"/>
            <a:ext cx="3381520" cy="60199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14153" y="1453875"/>
            <a:ext cx="3810000" cy="47884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Etenkin Pohjois-Suomen syrjäseutualueilla Suomen keskustalla ja vasemmistoliitolla oli paljon kannattajia.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Suomen keskusta puolueena kannatti Suomen liittymistä unioniin, mutta sen jäsenistö suhtautui jäsenyyteen kriittisesti.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fi-FI" sz="2000" dirty="0"/>
              <a:t>Myös vasemmistoliiton kannattajat suhtautuivat jäsenyyteen kriittisesti.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100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14153" y="459150"/>
            <a:ext cx="4605000" cy="84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558800" lvl="0" indent="-457200" algn="l" rtl="0">
              <a:spcBef>
                <a:spcPts val="560"/>
              </a:spcBef>
              <a:buClr>
                <a:schemeClr val="dk1"/>
              </a:buClr>
              <a:buSzPct val="100000"/>
              <a:buFont typeface="+mj-lt"/>
              <a:buAutoNum type="arabicPeriod" startAt="2"/>
            </a:pPr>
            <a:r>
              <a:rPr lang="fi-FI" sz="2000" dirty="0">
                <a:solidFill>
                  <a:schemeClr val="dk1"/>
                </a:solidFill>
              </a:rPr>
              <a:t>Miten selität kannatuksen alueelliset vaihtelut?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294" y="224491"/>
            <a:ext cx="3399336" cy="60516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276</Words>
  <Application>Microsoft Office PowerPoint</Application>
  <PresentationFormat>Näytössä katseltava diaesitys (4:3)</PresentationFormat>
  <Paragraphs>57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Verdana</vt:lpstr>
      <vt:lpstr>Merriweather Sans</vt:lpstr>
      <vt:lpstr>Blank Presentation</vt:lpstr>
      <vt:lpstr>Suomen EU-kansanäänestys</vt:lpstr>
      <vt:lpstr>Kartta vuoden 1994 kansanäänestyksen alueellisista vaihteluista</vt:lpstr>
      <vt:lpstr>Tutki karttaa Suomen EU-kansanäänestyksestä.</vt:lpstr>
      <vt:lpstr>Missä sijaitsivat EU:n kannatusalueet ja millä alueilla jäsenyyttä erityisesti vastustettiin?</vt:lpstr>
      <vt:lpstr>Missä sijaitsivat EU:n kannatusalueet ja millä alueilla jäsenyyttä erityisesti vastustettiin?</vt:lpstr>
      <vt:lpstr>Miten selität kannatuksen alueelliset vaihtelut?</vt:lpstr>
      <vt:lpstr>Miten selität kannatuksen alueelliset vaihtelut?</vt:lpstr>
      <vt:lpstr>Miten selität kannatuksen alueelliset vaihtelut?</vt:lpstr>
      <vt:lpstr>Miten selität kannatuksen alueelliset vaihtelut?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Rakkolainen Mari</dc:creator>
  <cp:lastModifiedBy>Toni Uusimäki</cp:lastModifiedBy>
  <cp:revision>38</cp:revision>
  <dcterms:modified xsi:type="dcterms:W3CDTF">2017-10-02T13:25:33Z</dcterms:modified>
</cp:coreProperties>
</file>