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81" r:id="rId3"/>
    <p:sldId id="275" r:id="rId4"/>
    <p:sldId id="276" r:id="rId5"/>
    <p:sldId id="280" r:id="rId6"/>
    <p:sldId id="277" r:id="rId7"/>
    <p:sldId id="278" r:id="rId8"/>
    <p:sldId id="279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992F4-9E28-44B0-915B-997DEF6DEEC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7856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ACAC0F-4ED4-4B9D-B6F2-E040EBAD2C74}" type="datetime1">
              <a:rPr lang="fi-FI"/>
              <a:pPr/>
              <a:t>23.9.2018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39CD2-6DAE-4FF3-A212-C677906F8B4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928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  <p:sldLayoutId id="2147483669" r:id="rId17"/>
    <p:sldLayoutId id="2147483670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vi.fi/sv/web/avi/elinikainen-ohjaus" TargetMode="External"/><Relationship Id="rId2" Type="http://schemas.openxmlformats.org/officeDocument/2006/relationships/hyperlink" Target="http://www.avi.fi/svenskaenheten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botnia.fi/aluekehitys/koulutuksen-neuvottelukunta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TNO-päivät</a:t>
            </a:r>
            <a:br>
              <a:rPr lang="fi-FI" dirty="0" smtClean="0"/>
            </a:br>
            <a:r>
              <a:rPr lang="fi-FI" dirty="0" smtClean="0"/>
              <a:t>20.-21.9.2018</a:t>
            </a:r>
            <a:br>
              <a:rPr lang="fi-FI" dirty="0" smtClean="0"/>
            </a:br>
            <a:r>
              <a:rPr lang="fi-FI" dirty="0" smtClean="0"/>
              <a:t>Tampere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980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Vuoden 2017 toiminnan raportointi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Teemat:</a:t>
            </a:r>
          </a:p>
          <a:p>
            <a:pPr lvl="1"/>
            <a:r>
              <a:rPr lang="fi-FI" dirty="0" smtClean="0"/>
              <a:t>Vuoden 2017 tavoitteiden toteutuminen</a:t>
            </a:r>
          </a:p>
          <a:p>
            <a:pPr lvl="1"/>
            <a:r>
              <a:rPr lang="fi-FI" dirty="0" smtClean="0"/>
              <a:t>Ohjaamo-toimintamallin vakinaistaminen</a:t>
            </a:r>
          </a:p>
          <a:p>
            <a:pPr lvl="1"/>
            <a:r>
              <a:rPr lang="fi-FI" dirty="0" smtClean="0"/>
              <a:t>Valmistautuminen maakuntauudistukseen</a:t>
            </a:r>
          </a:p>
          <a:p>
            <a:r>
              <a:rPr lang="fi-FI" dirty="0" smtClean="0"/>
              <a:t>Kysely lähetettiin kesäkuussa 2018</a:t>
            </a:r>
          </a:p>
          <a:p>
            <a:r>
              <a:rPr lang="fi-FI" dirty="0" smtClean="0"/>
              <a:t>Vastaukset 31.8 mennessä</a:t>
            </a:r>
          </a:p>
          <a:p>
            <a:r>
              <a:rPr lang="fi-FI" dirty="0" smtClean="0"/>
              <a:t>Vastaukset 10 ELO-ryhmältä</a:t>
            </a:r>
          </a:p>
          <a:p>
            <a:r>
              <a:rPr lang="fi-FI" dirty="0" smtClean="0"/>
              <a:t>Tarkempi raportti TNO-foorumille </a:t>
            </a:r>
            <a:r>
              <a:rPr lang="fi-FI" dirty="0" err="1" smtClean="0"/>
              <a:t>Tampereell</a:t>
            </a:r>
            <a:r>
              <a:rPr lang="fi-FI" dirty="0" smtClean="0"/>
              <a:t> 20.-21.9.2018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491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Ohjaamo –toimintamallin vakinaistaminen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Ohjaamojen vakinaistaminen osana maakuntastrategiaa</a:t>
            </a:r>
          </a:p>
          <a:p>
            <a:r>
              <a:rPr lang="fi-FI" dirty="0" smtClean="0"/>
              <a:t>Ohjaamotoiminnasta tiedottaminen ELO-ryhmän kautta</a:t>
            </a:r>
          </a:p>
          <a:p>
            <a:r>
              <a:rPr lang="fi-FI" dirty="0" smtClean="0"/>
              <a:t>Ohjaamojen edustaja/t jäseninä ELO-ryhmissä</a:t>
            </a:r>
          </a:p>
          <a:p>
            <a:r>
              <a:rPr lang="fi-FI" dirty="0" smtClean="0"/>
              <a:t>ELO-ryhmän edustaja Ohjaamojen ohjausryhmissä</a:t>
            </a:r>
          </a:p>
          <a:p>
            <a:r>
              <a:rPr lang="fi-FI" dirty="0" smtClean="0"/>
              <a:t>Ohjaamokoordinaattorien nimeäminen TE-hallintoon </a:t>
            </a:r>
            <a:r>
              <a:rPr lang="fi-FI" dirty="0" err="1" smtClean="0"/>
              <a:t>TEM:n</a:t>
            </a:r>
            <a:r>
              <a:rPr lang="fi-FI" dirty="0" smtClean="0"/>
              <a:t> toimintamenomäärärahojen mukaisesti</a:t>
            </a:r>
          </a:p>
          <a:p>
            <a:r>
              <a:rPr lang="fi-FI" dirty="0" smtClean="0"/>
              <a:t>Osallistuminen asiantuntijoina ESR-rahoituksella toteutettuihin kehittämishankkeisiin </a:t>
            </a:r>
          </a:p>
          <a:p>
            <a:r>
              <a:rPr lang="fi-FI" dirty="0" smtClean="0"/>
              <a:t>Alueellisten Ohjaamojen aktivoiminen </a:t>
            </a:r>
          </a:p>
          <a:p>
            <a:r>
              <a:rPr lang="fi-FI" dirty="0" smtClean="0"/>
              <a:t>Yhteiset koulutustilaisuudet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787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Uusia avauksia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ELO-ryhmän toiminnan luonteen muuttaminen – ryhmän koon pienentäminen ja asiantuntijoiden kuuleminen </a:t>
            </a:r>
          </a:p>
          <a:p>
            <a:r>
              <a:rPr lang="fi-FI" dirty="0" smtClean="0"/>
              <a:t>Osaamisen jakaminen ryhmien jäsenten kesken</a:t>
            </a:r>
          </a:p>
          <a:p>
            <a:r>
              <a:rPr lang="fi-FI" dirty="0" smtClean="0"/>
              <a:t>Osallistuminen asiantuntijoina eri työryhmien kokouksiin </a:t>
            </a:r>
          </a:p>
          <a:p>
            <a:r>
              <a:rPr lang="fi-FI" dirty="0" smtClean="0"/>
              <a:t>Tiedotukset/yhteistyöseminaarit ajankohtaisista teemoista – esim. ammatillisen koulutuksen reformi</a:t>
            </a:r>
          </a:p>
          <a:p>
            <a:r>
              <a:rPr lang="fi-FI" dirty="0" smtClean="0"/>
              <a:t>Asiakasryhmäkohtaisten ohjauspolkujen kuvaaminen palvelumuotoiluna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942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ELO-toiminnan jatkuminen maakuntauudistuksen esivalmistelussa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00808"/>
            <a:ext cx="9667138" cy="4536480"/>
          </a:xfrm>
        </p:spPr>
        <p:txBody>
          <a:bodyPr>
            <a:normAutofit/>
          </a:bodyPr>
          <a:lstStyle/>
          <a:p>
            <a:r>
              <a:rPr lang="fi-FI" dirty="0" smtClean="0"/>
              <a:t>Toimintaa jatkettu normaalisti maakuntauudistuksen </a:t>
            </a:r>
            <a:r>
              <a:rPr lang="fi-FI" dirty="0"/>
              <a:t>esivalmistelun </a:t>
            </a:r>
            <a:r>
              <a:rPr lang="fi-FI" dirty="0" smtClean="0"/>
              <a:t>rinnalla</a:t>
            </a:r>
          </a:p>
          <a:p>
            <a:r>
              <a:rPr lang="fi-FI" dirty="0" smtClean="0"/>
              <a:t>Nykyisten </a:t>
            </a:r>
            <a:r>
              <a:rPr lang="fi-FI" dirty="0"/>
              <a:t>yhteistyömuotojen vahvistaminen</a:t>
            </a:r>
          </a:p>
          <a:p>
            <a:r>
              <a:rPr lang="fi-FI" dirty="0" smtClean="0"/>
              <a:t>ELO-ryhmä seuraa lain valmistelun etenemistä</a:t>
            </a:r>
          </a:p>
          <a:p>
            <a:r>
              <a:rPr lang="fi-FI" dirty="0" smtClean="0"/>
              <a:t>ELO-toiminta osaksi maakuntastrategiaa</a:t>
            </a:r>
          </a:p>
          <a:p>
            <a:r>
              <a:rPr lang="fi-FI" dirty="0" smtClean="0"/>
              <a:t>ELO-toiminta esillä palveluja suunnittelevissa työryhmissä (TE-palvelut, aluekehitys)</a:t>
            </a:r>
          </a:p>
          <a:p>
            <a:r>
              <a:rPr lang="fi-FI" dirty="0" smtClean="0"/>
              <a:t>ELO-toiminta yhtenä tehtäväkokonaisuutena maakunnan palveluarkkitehtuurissa</a:t>
            </a:r>
          </a:p>
          <a:p>
            <a:r>
              <a:rPr lang="fi-FI" dirty="0" smtClean="0"/>
              <a:t>Yhteistyö Suomen Kasvupalveluiden tuottajat ry:n kanssa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838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ELO-toiminnan jatkuminen uuden hallintorakenteen käynnistyessä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9667138" cy="4306888"/>
          </a:xfrm>
        </p:spPr>
        <p:txBody>
          <a:bodyPr>
            <a:normAutofit/>
          </a:bodyPr>
          <a:lstStyle/>
          <a:p>
            <a:r>
              <a:rPr lang="fi-FI" dirty="0" smtClean="0"/>
              <a:t>Ei tietoa toimintaedellytyksistä</a:t>
            </a:r>
          </a:p>
          <a:p>
            <a:r>
              <a:rPr lang="fi-FI" dirty="0" smtClean="0"/>
              <a:t>Odotetaan uuden lainsäädännön etenemistä valtakunnan tasolla</a:t>
            </a:r>
          </a:p>
          <a:p>
            <a:r>
              <a:rPr lang="fi-FI" dirty="0" smtClean="0"/>
              <a:t>Valmistelu osana </a:t>
            </a:r>
            <a:r>
              <a:rPr lang="fi-FI" dirty="0" err="1" smtClean="0"/>
              <a:t>henkilöasiakkuuksien</a:t>
            </a:r>
            <a:r>
              <a:rPr lang="fi-FI" dirty="0" smtClean="0"/>
              <a:t> tehtäväkenttää ja kasvupalveluja</a:t>
            </a:r>
          </a:p>
          <a:p>
            <a:r>
              <a:rPr lang="fi-FI" dirty="0" smtClean="0"/>
              <a:t>ELO-johtoryhmä nimetty vuoteen 2022 saakka</a:t>
            </a:r>
          </a:p>
          <a:p>
            <a:r>
              <a:rPr lang="fi-FI" dirty="0" smtClean="0"/>
              <a:t>Tiedottaminen </a:t>
            </a:r>
            <a:r>
              <a:rPr lang="fi-FI" dirty="0" err="1" smtClean="0"/>
              <a:t>valmiselusta</a:t>
            </a:r>
            <a:r>
              <a:rPr lang="fi-FI" dirty="0" smtClean="0"/>
              <a:t> vastaaville työryhmille</a:t>
            </a:r>
          </a:p>
          <a:p>
            <a:r>
              <a:rPr lang="fi-FI" dirty="0" smtClean="0"/>
              <a:t>Ohjaamojen ja TE-palvelujen yhteistyökokoukset</a:t>
            </a:r>
          </a:p>
          <a:p>
            <a:r>
              <a:rPr lang="fi-FI" dirty="0" smtClean="0"/>
              <a:t>Henkilöstön muutosvalmennuksen käynnistäminen</a:t>
            </a:r>
          </a:p>
          <a:p>
            <a:r>
              <a:rPr lang="fi-FI" dirty="0" smtClean="0"/>
              <a:t>Maakuntaliiton hallintorakenteeseen sisällytetty koulutuksen neuvottelukunta, ELO-toiminta ja ennakointi alajaoksissa</a:t>
            </a:r>
          </a:p>
          <a:p>
            <a:r>
              <a:rPr lang="fi-FI" dirty="0" smtClean="0"/>
              <a:t>Kaksisuuntainen tiedottaminen: ELO-toiminnasta tietoa valmistelutyöryhmille ja valmistelun etenemisestä ELO-ryhmille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014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0654" y="485776"/>
            <a:ext cx="9333820" cy="71097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Mitä valtakunnallista/vertaistukea uudistuksen esivalmisteluun?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654" y="1749684"/>
            <a:ext cx="7632848" cy="5040536"/>
          </a:xfrm>
        </p:spPr>
        <p:txBody>
          <a:bodyPr>
            <a:normAutofit/>
          </a:bodyPr>
          <a:lstStyle/>
          <a:p>
            <a:r>
              <a:rPr lang="fi-FI" sz="2400" dirty="0" smtClean="0"/>
              <a:t>Valtakunnallinen kannanotto ohjauksen tarpeellisuudesta</a:t>
            </a:r>
          </a:p>
          <a:p>
            <a:r>
              <a:rPr lang="fi-FI" sz="2400" dirty="0" smtClean="0"/>
              <a:t>Valtakunnallisesti yhtenäistä tiedotusmateriaalia</a:t>
            </a:r>
          </a:p>
          <a:p>
            <a:r>
              <a:rPr lang="fi-FI" sz="2400" dirty="0" smtClean="0"/>
              <a:t>Tietopaketti valmistelijoille </a:t>
            </a:r>
          </a:p>
          <a:p>
            <a:pPr lvl="1"/>
            <a:r>
              <a:rPr lang="fi-FI" sz="2000" dirty="0" smtClean="0"/>
              <a:t>Tutkimustietoon perustuvat kuvaus toiminnan lisäarvosta ja todennetuista vaikutuksista</a:t>
            </a:r>
          </a:p>
          <a:p>
            <a:pPr lvl="1"/>
            <a:r>
              <a:rPr lang="fi-FI" sz="2000" dirty="0" smtClean="0"/>
              <a:t>Tilastotiedot tuloksista</a:t>
            </a:r>
          </a:p>
          <a:p>
            <a:r>
              <a:rPr lang="fi-FI" sz="2400" dirty="0" smtClean="0"/>
              <a:t>Tehtävä tulisi kirjata lainsäädäntöön ja budjettiin</a:t>
            </a:r>
          </a:p>
          <a:p>
            <a:r>
              <a:rPr lang="fi-FI" sz="2400" dirty="0" smtClean="0"/>
              <a:t>Kielilain mukaisten kielellisten oikeuksien turvaaminen </a:t>
            </a:r>
          </a:p>
          <a:p>
            <a:r>
              <a:rPr lang="fi-FI" sz="2400" dirty="0" smtClean="0"/>
              <a:t>TNO-foorumin toiminnan jatkuminen </a:t>
            </a:r>
          </a:p>
        </p:txBody>
      </p:sp>
    </p:spTree>
    <p:extLst>
      <p:ext uri="{BB962C8B-B14F-4D97-AF65-F5344CB8AC3E}">
        <p14:creationId xmlns:p14="http://schemas.microsoft.com/office/powerpoint/2010/main" val="199936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902" y="485776"/>
            <a:ext cx="9391572" cy="71097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Mitä valtakunnallista/vertaistukea uudistuksen käynnistyessä?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902" y="1876926"/>
            <a:ext cx="8778239" cy="4576410"/>
          </a:xfrm>
        </p:spPr>
        <p:txBody>
          <a:bodyPr>
            <a:noAutofit/>
          </a:bodyPr>
          <a:lstStyle/>
          <a:p>
            <a:r>
              <a:rPr lang="fi-FI" sz="2800" dirty="0" smtClean="0"/>
              <a:t>Tietopaketti aluepäättäjille</a:t>
            </a:r>
          </a:p>
          <a:p>
            <a:pPr lvl="1"/>
            <a:r>
              <a:rPr lang="fi-FI" sz="2400" dirty="0" smtClean="0"/>
              <a:t>Kansalliseen ja kansainväliseen tutkimustietoon perustuvat kuvaus toiminnan lisäarvosta ja todennetuista vaikutuksista</a:t>
            </a:r>
          </a:p>
          <a:p>
            <a:pPr lvl="1"/>
            <a:r>
              <a:rPr lang="fi-FI" sz="2400" dirty="0" smtClean="0"/>
              <a:t>Tilastotiedot tuloksista</a:t>
            </a:r>
          </a:p>
          <a:p>
            <a:r>
              <a:rPr lang="fi-FI" sz="2800" dirty="0" smtClean="0"/>
              <a:t>Verkottumismahdollisuuksia valtakunnallisesti</a:t>
            </a:r>
          </a:p>
          <a:p>
            <a:pPr lvl="1"/>
            <a:r>
              <a:rPr lang="fi-FI" sz="2400" dirty="0" smtClean="0"/>
              <a:t>TNO-foorumin toiminnan jatkuminen </a:t>
            </a:r>
          </a:p>
          <a:p>
            <a:pPr lvl="1"/>
            <a:r>
              <a:rPr lang="fi-FI" sz="2400" dirty="0" smtClean="0"/>
              <a:t>Alueryhmien yhteistyöhankkeet </a:t>
            </a:r>
            <a:endParaRPr lang="fi-FI" sz="2400" dirty="0"/>
          </a:p>
          <a:p>
            <a:pPr lvl="1"/>
            <a:r>
              <a:rPr lang="fi-FI" sz="2400" dirty="0" smtClean="0"/>
              <a:t>Sekä suomen- että ruotsinkielisten foorumien yhteistyötapaamiset</a:t>
            </a:r>
          </a:p>
        </p:txBody>
      </p:sp>
    </p:spTree>
    <p:extLst>
      <p:ext uri="{BB962C8B-B14F-4D97-AF65-F5344CB8AC3E}">
        <p14:creationId xmlns:p14="http://schemas.microsoft.com/office/powerpoint/2010/main" val="374211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Viestejä valtakunnalliselle ELO-ryhmälle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Kiitokset viestinnän tehostumisesta</a:t>
            </a:r>
          </a:p>
          <a:p>
            <a:r>
              <a:rPr lang="fi-FI" sz="2400" dirty="0" smtClean="0"/>
              <a:t>Kiitokset TNO-foorumeista ja kansallisista </a:t>
            </a:r>
            <a:r>
              <a:rPr lang="fi-FI" sz="2400" dirty="0" err="1" smtClean="0"/>
              <a:t>webinaareista</a:t>
            </a:r>
            <a:endParaRPr lang="fi-FI" sz="2400" dirty="0" smtClean="0"/>
          </a:p>
          <a:p>
            <a:r>
              <a:rPr lang="fi-FI" sz="2400" dirty="0" smtClean="0"/>
              <a:t>Viesti Ohjaamo-toimintamallin laajentamisesta kaikille ikäryhmille</a:t>
            </a:r>
          </a:p>
          <a:p>
            <a:r>
              <a:rPr lang="fi-FI" sz="2400" dirty="0" smtClean="0"/>
              <a:t>Alan koulutuksen kokonaistilanteen arviointi</a:t>
            </a:r>
            <a:endParaRPr lang="fi-FI" sz="2400" dirty="0"/>
          </a:p>
          <a:p>
            <a:r>
              <a:rPr lang="fi-FI" sz="2400" dirty="0" smtClean="0"/>
              <a:t>Valtakunnallisen koordinaation tulevaisuus maakuntauudistuksen edetessä?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58834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Alueellinen ELO-toiminta näkyväksi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0793"/>
            <a:ext cx="8596668" cy="4520570"/>
          </a:xfrm>
        </p:spPr>
        <p:txBody>
          <a:bodyPr>
            <a:noAutofit/>
          </a:bodyPr>
          <a:lstStyle/>
          <a:p>
            <a:r>
              <a:rPr lang="fi-FI" sz="2400" dirty="0" smtClean="0"/>
              <a:t>Miten valmistautua ELO-verkoston jatkumiseen ja kehittämiseen tulevassa maakuntauudistuksen esivalmistelussa?</a:t>
            </a:r>
          </a:p>
          <a:p>
            <a:pPr lvl="1"/>
            <a:r>
              <a:rPr lang="fi-FI" sz="2000" dirty="0" smtClean="0"/>
              <a:t>Kokemuksia?</a:t>
            </a:r>
          </a:p>
          <a:p>
            <a:pPr lvl="1"/>
            <a:r>
              <a:rPr lang="fi-FI" sz="2000" dirty="0" smtClean="0"/>
              <a:t>Ideoita?</a:t>
            </a:r>
          </a:p>
          <a:p>
            <a:pPr lvl="1"/>
            <a:r>
              <a:rPr lang="fi-FI" sz="2000" dirty="0" smtClean="0"/>
              <a:t>Sudenkuoppia?</a:t>
            </a:r>
          </a:p>
          <a:p>
            <a:pPr lvl="1"/>
            <a:r>
              <a:rPr lang="fi-FI" sz="2000" dirty="0" smtClean="0"/>
              <a:t>……?</a:t>
            </a:r>
          </a:p>
          <a:p>
            <a:r>
              <a:rPr lang="fi-FI" sz="2400" dirty="0" smtClean="0"/>
              <a:t>Keskusteluissa voi hyödyntää ennakkotehtäviä:</a:t>
            </a:r>
          </a:p>
          <a:p>
            <a:pPr marL="400050" lvl="1" indent="0" eaLnBrk="0" hangingPunct="0">
              <a:spcBef>
                <a:spcPct val="0"/>
              </a:spcBef>
              <a:buNone/>
            </a:pPr>
            <a:endParaRPr lang="fi-FI" altLang="fi-FI" sz="2000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685800" lvl="1" eaLnBrk="0" hangingPunct="0">
              <a:spcBef>
                <a:spcPct val="0"/>
              </a:spcBef>
            </a:pPr>
            <a:r>
              <a:rPr lang="fi-FI" altLang="fi-FI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Minkä </a:t>
            </a:r>
            <a:r>
              <a:rPr lang="fi-FI" altLang="fi-FI" sz="2000" dirty="0">
                <a:latin typeface="Arial" panose="020B0604020202020204" pitchFamily="34" charset="0"/>
                <a:ea typeface="Calibri" panose="020F0502020204030204" pitchFamily="34" charset="0"/>
              </a:rPr>
              <a:t>maakuntauudistusta suunnittelevan tahon kanssa ELO-ryhmänne on tehnyt yhteistyötä?</a:t>
            </a:r>
            <a:endParaRPr lang="fi-FI" altLang="fi-FI" sz="1050" dirty="0">
              <a:latin typeface="Arial" panose="020B0604020202020204" pitchFamily="34" charset="0"/>
            </a:endParaRPr>
          </a:p>
          <a:p>
            <a:pPr marL="685800" lvl="1" eaLnBrk="0" hangingPunct="0">
              <a:spcBef>
                <a:spcPct val="0"/>
              </a:spcBef>
            </a:pPr>
            <a:r>
              <a:rPr lang="fi-FI" altLang="fi-FI" sz="2000" dirty="0">
                <a:latin typeface="Arial" panose="020B0604020202020204" pitchFamily="34" charset="0"/>
                <a:ea typeface="Calibri" panose="020F0502020204030204" pitchFamily="34" charset="0"/>
              </a:rPr>
              <a:t>Tiivistä 2 – 3 diaan alueesi ELO-toiminnan keskeiset asiat  (käytännöt, tulokset, uudet avaukset </a:t>
            </a:r>
            <a:r>
              <a:rPr lang="fi-FI" altLang="fi-FI" sz="2000" dirty="0" err="1">
                <a:latin typeface="Arial" panose="020B0604020202020204" pitchFamily="34" charset="0"/>
                <a:ea typeface="Calibri" panose="020F0502020204030204" pitchFamily="34" charset="0"/>
              </a:rPr>
              <a:t>jne</a:t>
            </a:r>
            <a:r>
              <a:rPr lang="fi-FI" altLang="fi-FI" sz="2000" dirty="0">
                <a:latin typeface="Arial" panose="020B0604020202020204" pitchFamily="34" charset="0"/>
                <a:ea typeface="Calibri" panose="020F0502020204030204" pitchFamily="34" charset="0"/>
              </a:rPr>
              <a:t>)</a:t>
            </a:r>
            <a:endParaRPr lang="fi-FI" altLang="fi-FI" sz="4800" dirty="0">
              <a:latin typeface="Arial" panose="020B0604020202020204" pitchFamily="34" charset="0"/>
            </a:endParaRPr>
          </a:p>
          <a:p>
            <a:pPr lvl="1"/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92524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Alueellinen ELO-toiminta näkyväksi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88436"/>
            <a:ext cx="8596668" cy="3880773"/>
          </a:xfrm>
        </p:spPr>
        <p:txBody>
          <a:bodyPr>
            <a:noAutofit/>
          </a:bodyPr>
          <a:lstStyle/>
          <a:p>
            <a:r>
              <a:rPr lang="fi-FI" sz="2400" dirty="0" smtClean="0"/>
              <a:t>Miten valmistautua ELO-verkoston jatkumiseen ja kehittämiseen tulevassa maakuntauudistuksen käynnistyessä?</a:t>
            </a:r>
          </a:p>
          <a:p>
            <a:pPr lvl="1"/>
            <a:r>
              <a:rPr lang="fi-FI" sz="2000" dirty="0" smtClean="0"/>
              <a:t>Ideoita, visioita?</a:t>
            </a:r>
          </a:p>
          <a:p>
            <a:pPr lvl="1"/>
            <a:r>
              <a:rPr lang="fi-FI" sz="2000" dirty="0" smtClean="0"/>
              <a:t>Miten ideaalitapauksessa?</a:t>
            </a:r>
          </a:p>
          <a:p>
            <a:pPr lvl="1"/>
            <a:r>
              <a:rPr lang="fi-FI" sz="2000" dirty="0" smtClean="0"/>
              <a:t>Mistä näkyy, että toiminnassa on saatu tuloksia?</a:t>
            </a:r>
          </a:p>
          <a:p>
            <a:pPr lvl="1"/>
            <a:r>
              <a:rPr lang="fi-FI" sz="2000" dirty="0" smtClean="0"/>
              <a:t>……?</a:t>
            </a:r>
          </a:p>
          <a:p>
            <a:pPr lvl="1"/>
            <a:endParaRPr lang="fi-FI" sz="2000" dirty="0" smtClean="0"/>
          </a:p>
          <a:p>
            <a:r>
              <a:rPr lang="fi-FI" sz="2400" dirty="0"/>
              <a:t>Keskusteluissa voi hyödyntää ennakkotehtäviä:</a:t>
            </a:r>
          </a:p>
          <a:p>
            <a:pPr marL="400050" lvl="1" indent="0" eaLnBrk="0" hangingPunct="0">
              <a:spcBef>
                <a:spcPct val="0"/>
              </a:spcBef>
              <a:buNone/>
            </a:pPr>
            <a:endParaRPr lang="fi-FI" altLang="fi-FI" sz="2000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685800" lvl="1" eaLnBrk="0" hangingPunct="0">
              <a:spcBef>
                <a:spcPct val="0"/>
              </a:spcBef>
            </a:pPr>
            <a:r>
              <a:rPr lang="fi-FI" altLang="fi-FI" sz="2000" dirty="0">
                <a:latin typeface="Arial" panose="020B0604020202020204" pitchFamily="34" charset="0"/>
                <a:ea typeface="Calibri" panose="020F0502020204030204" pitchFamily="34" charset="0"/>
              </a:rPr>
              <a:t>Minkä maakuntauudistusta suunnittelevan tahon kanssa ELO-ryhmänne on tehnyt yhteistyötä?</a:t>
            </a:r>
            <a:endParaRPr lang="fi-FI" altLang="fi-FI" sz="1050" dirty="0">
              <a:latin typeface="Arial" panose="020B0604020202020204" pitchFamily="34" charset="0"/>
            </a:endParaRPr>
          </a:p>
          <a:p>
            <a:pPr marL="685800" lvl="1" eaLnBrk="0" hangingPunct="0">
              <a:spcBef>
                <a:spcPct val="0"/>
              </a:spcBef>
            </a:pPr>
            <a:r>
              <a:rPr lang="fi-FI" altLang="fi-FI" sz="2000" dirty="0">
                <a:latin typeface="Arial" panose="020B0604020202020204" pitchFamily="34" charset="0"/>
                <a:ea typeface="Calibri" panose="020F0502020204030204" pitchFamily="34" charset="0"/>
              </a:rPr>
              <a:t>Tiivistä 2 – 3 diaan alueesi ELO-toiminnan keskeiset asiat  (käytännöt, tulokset, uudet avaukset </a:t>
            </a:r>
            <a:r>
              <a:rPr lang="fi-FI" altLang="fi-FI" sz="2000" dirty="0" err="1">
                <a:latin typeface="Arial" panose="020B0604020202020204" pitchFamily="34" charset="0"/>
                <a:ea typeface="Calibri" panose="020F0502020204030204" pitchFamily="34" charset="0"/>
              </a:rPr>
              <a:t>jne</a:t>
            </a:r>
            <a:r>
              <a:rPr lang="fi-FI" altLang="fi-FI" sz="2000" dirty="0">
                <a:latin typeface="Arial" panose="020B0604020202020204" pitchFamily="34" charset="0"/>
                <a:ea typeface="Calibri" panose="020F0502020204030204" pitchFamily="34" charset="0"/>
              </a:rPr>
              <a:t>)</a:t>
            </a:r>
            <a:endParaRPr lang="fi-FI" altLang="fi-FI" sz="4800" dirty="0">
              <a:latin typeface="Arial" panose="020B0604020202020204" pitchFamily="34" charset="0"/>
            </a:endParaRPr>
          </a:p>
          <a:p>
            <a:pPr lvl="1"/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22451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Tervetuloa Tampereelle!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30606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Alueellinen ELO-toiminta näkyväksi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7194"/>
            <a:ext cx="8596668" cy="3880773"/>
          </a:xfrm>
        </p:spPr>
        <p:txBody>
          <a:bodyPr>
            <a:noAutofit/>
          </a:bodyPr>
          <a:lstStyle/>
          <a:p>
            <a:r>
              <a:rPr lang="fi-FI" sz="2800" dirty="0" smtClean="0"/>
              <a:t>Millaista valtakunnallista tukea/vertaistukea maakuntauudistuksen edetessä tarvitaan ELO-toiminnan jatkamisessa ja kehittämisessä?</a:t>
            </a:r>
          </a:p>
          <a:p>
            <a:pPr lvl="1"/>
            <a:r>
              <a:rPr lang="fi-FI" sz="2400" dirty="0" smtClean="0"/>
              <a:t>Mitä toimivia muotoja tällä hetkellä olemassa?</a:t>
            </a:r>
          </a:p>
          <a:p>
            <a:pPr lvl="1"/>
            <a:r>
              <a:rPr lang="fi-FI" sz="2400" dirty="0" smtClean="0"/>
              <a:t>Miten nykyisiä työmuotoja tulisi edelleen kehittää?</a:t>
            </a:r>
          </a:p>
          <a:p>
            <a:pPr lvl="1"/>
            <a:r>
              <a:rPr lang="fi-FI" sz="2400" dirty="0" smtClean="0"/>
              <a:t>Mitä uutta tarvitaan?</a:t>
            </a:r>
          </a:p>
          <a:p>
            <a:pPr lvl="1"/>
            <a:r>
              <a:rPr lang="fi-FI" sz="2400" dirty="0" smtClean="0"/>
              <a:t>Kenen vastuulla tukitoimintojen tulisi olla?</a:t>
            </a:r>
          </a:p>
          <a:p>
            <a:pPr lvl="1"/>
            <a:r>
              <a:rPr lang="fi-FI" sz="2400" dirty="0" smtClean="0"/>
              <a:t>Mihin tahoihin tulisi vaikuttaa?</a:t>
            </a:r>
          </a:p>
          <a:p>
            <a:pPr lvl="1"/>
            <a:r>
              <a:rPr lang="fi-FI" sz="2400" dirty="0" smtClean="0"/>
              <a:t>…..?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62052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Ohjauksen asialla – miten?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Millaisia </a:t>
            </a:r>
            <a:r>
              <a:rPr lang="fi-FI" sz="2800" dirty="0"/>
              <a:t>”siirtoja</a:t>
            </a:r>
            <a:r>
              <a:rPr lang="fi-FI" sz="2800" dirty="0" smtClean="0"/>
              <a:t>” asian edistämiseksi voi ja on realistista tehdä tässä tilanteessa?</a:t>
            </a:r>
          </a:p>
          <a:p>
            <a:r>
              <a:rPr lang="fi-FI" sz="2800" dirty="0" smtClean="0"/>
              <a:t>Kukin ryhmä tuottaa vähintään kaksi ehdotusta huomisen synteesin pohjaksi.</a:t>
            </a:r>
          </a:p>
          <a:p>
            <a:r>
              <a:rPr lang="fi-FI" sz="2800" dirty="0" smtClean="0"/>
              <a:t>…..?</a:t>
            </a:r>
          </a:p>
        </p:txBody>
      </p:sp>
    </p:spTree>
    <p:extLst>
      <p:ext uri="{BB962C8B-B14F-4D97-AF65-F5344CB8AC3E}">
        <p14:creationId xmlns:p14="http://schemas.microsoft.com/office/powerpoint/2010/main" val="139572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632075" y="1479551"/>
            <a:ext cx="6553200" cy="1523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fi-FI" sz="6600" dirty="0" err="1"/>
              <a:t>Kiitos</a:t>
            </a:r>
            <a:r>
              <a:rPr lang="en-GB" altLang="fi-FI" sz="6600" dirty="0"/>
              <a:t>!</a:t>
            </a:r>
          </a:p>
          <a:p>
            <a:pPr>
              <a:spcBef>
                <a:spcPct val="50000"/>
              </a:spcBef>
            </a:pPr>
            <a:endParaRPr lang="en-GB" altLang="fi-FI" dirty="0"/>
          </a:p>
        </p:txBody>
      </p:sp>
    </p:spTree>
    <p:extLst>
      <p:ext uri="{BB962C8B-B14F-4D97-AF65-F5344CB8AC3E}">
        <p14:creationId xmlns:p14="http://schemas.microsoft.com/office/powerpoint/2010/main" val="204946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304800" y="132862"/>
            <a:ext cx="9638097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 smtClean="0"/>
              <a:t>ELINIKÄISEN OHJAUKSEN YHTEISTYÖFOORUMEISTA (20.9.2018)</a:t>
            </a:r>
          </a:p>
          <a:p>
            <a:endParaRPr lang="fi-FI" dirty="0" smtClean="0"/>
          </a:p>
          <a:p>
            <a:pPr marL="285750" indent="-285750">
              <a:buFontTx/>
              <a:buChar char="-"/>
            </a:pPr>
            <a:r>
              <a:rPr lang="fi-FI" sz="1600" dirty="0" smtClean="0"/>
              <a:t>Suomessa on vuosikymmenten yhteistyöperinne ohjauksen eri hallinnoijien ja toimijoiden kesken</a:t>
            </a:r>
          </a:p>
          <a:p>
            <a:pPr marL="285750" indent="-285750">
              <a:buFontTx/>
              <a:buChar char="-"/>
            </a:pPr>
            <a:endParaRPr lang="fi-FI" sz="1600" dirty="0" smtClean="0"/>
          </a:p>
          <a:p>
            <a:r>
              <a:rPr lang="fi-FI" sz="1600" b="1" dirty="0" smtClean="0"/>
              <a:t>Valtakunnallinen elinikäisen ohjauksen yhteistyöryhmä</a:t>
            </a:r>
          </a:p>
          <a:p>
            <a:endParaRPr lang="fi-FI" sz="1600" dirty="0" smtClean="0"/>
          </a:p>
          <a:p>
            <a:pPr marL="285750" indent="-285750">
              <a:buFontTx/>
              <a:buChar char="-"/>
            </a:pPr>
            <a:r>
              <a:rPr lang="fi-FI" sz="1600" dirty="0" smtClean="0"/>
              <a:t>Vuodesta 2011 ,</a:t>
            </a:r>
            <a:r>
              <a:rPr lang="fi-FI" sz="1600" dirty="0" err="1" smtClean="0"/>
              <a:t>TEM:n</a:t>
            </a:r>
            <a:r>
              <a:rPr lang="fi-FI" sz="1600" dirty="0" smtClean="0"/>
              <a:t> ja </a:t>
            </a:r>
            <a:r>
              <a:rPr lang="fi-FI" sz="1600" dirty="0" err="1" smtClean="0"/>
              <a:t>OKM:n</a:t>
            </a:r>
            <a:r>
              <a:rPr lang="fi-FI" sz="1600" dirty="0" smtClean="0"/>
              <a:t> vetämä </a:t>
            </a:r>
          </a:p>
          <a:p>
            <a:pPr marL="285750" indent="-285750">
              <a:buFontTx/>
              <a:buChar char="-"/>
            </a:pPr>
            <a:r>
              <a:rPr lang="fi-FI" sz="1600" dirty="0" smtClean="0"/>
              <a:t>Ryhmään kuuluu jäseniä ministeriöistä, Kelasta, kunnista, oppilaitoksista, TE-palveluista, aluehallinnosta, työmarkkinajärjestöistä ja kolmannen sektorin järjestöistä</a:t>
            </a:r>
          </a:p>
          <a:p>
            <a:pPr marL="285750" indent="-285750">
              <a:buFontTx/>
              <a:buChar char="-"/>
            </a:pPr>
            <a:r>
              <a:rPr lang="fi-FI" sz="1600" dirty="0" smtClean="0"/>
              <a:t>Toiminta pohjautuu </a:t>
            </a:r>
            <a:r>
              <a:rPr lang="fi-FI" sz="1600" dirty="0" err="1" smtClean="0"/>
              <a:t>ELGPN:n</a:t>
            </a:r>
            <a:r>
              <a:rPr lang="fi-FI" sz="1600" dirty="0" smtClean="0"/>
              <a:t> strategisiin linjauksiin</a:t>
            </a:r>
          </a:p>
          <a:p>
            <a:pPr marL="285750" indent="-285750">
              <a:buFontTx/>
              <a:buChar char="-"/>
            </a:pPr>
            <a:r>
              <a:rPr lang="fi-FI" sz="1600" dirty="0" smtClean="0"/>
              <a:t>Kaudella 2015- 2020 tehtävä on mm. edistää kansallista, alueellista ja paikalliista tieto-, neuvonta- ja </a:t>
            </a:r>
            <a:r>
              <a:rPr lang="fi-FI" sz="1600" dirty="0" err="1" smtClean="0"/>
              <a:t>ohjauspalveuiden</a:t>
            </a:r>
            <a:r>
              <a:rPr lang="fi-FI" sz="1600" dirty="0" smtClean="0"/>
              <a:t> yhteistyötä</a:t>
            </a:r>
          </a:p>
          <a:p>
            <a:endParaRPr lang="fi-FI" sz="1600" dirty="0"/>
          </a:p>
          <a:p>
            <a:r>
              <a:rPr lang="fi-FI" sz="1600" b="1" dirty="0" smtClean="0"/>
              <a:t>Elinikäisen ohjauksen alueelliset yhteistyöryhmät</a:t>
            </a:r>
          </a:p>
          <a:p>
            <a:pPr marL="285750" indent="-285750">
              <a:buFontTx/>
              <a:buChar char="-"/>
            </a:pPr>
            <a:r>
              <a:rPr lang="fi-FI" sz="1600" dirty="0" smtClean="0"/>
              <a:t>Toimivat ELY-keskuksen ohjauksessa</a:t>
            </a:r>
          </a:p>
          <a:p>
            <a:pPr marL="285750" indent="-285750">
              <a:buFontTx/>
              <a:buChar char="-"/>
            </a:pPr>
            <a:r>
              <a:rPr lang="fi-FI" sz="1600" dirty="0" smtClean="0"/>
              <a:t>Perustettu vuosien 2012 – 2013 aikana</a:t>
            </a:r>
          </a:p>
          <a:p>
            <a:pPr marL="285750" indent="-285750">
              <a:buFontTx/>
              <a:buChar char="-"/>
            </a:pPr>
            <a:r>
              <a:rPr lang="fi-FI" sz="1600" dirty="0" smtClean="0"/>
              <a:t>Laajapohjaisia (aluehallinto, TE-palvelut, oppilaitokset, kunnat, </a:t>
            </a:r>
            <a:r>
              <a:rPr lang="fi-FI" sz="1600" dirty="0" err="1" smtClean="0"/>
              <a:t>työmarkkinajärjstöt</a:t>
            </a:r>
            <a:r>
              <a:rPr lang="fi-FI" sz="1600" dirty="0" smtClean="0"/>
              <a:t>, kolmas sektori)</a:t>
            </a:r>
          </a:p>
          <a:p>
            <a:endParaRPr lang="sv-FI" sz="1600" dirty="0" smtClean="0"/>
          </a:p>
          <a:p>
            <a:r>
              <a:rPr lang="sv-FI" sz="1600" b="1" dirty="0" err="1" smtClean="0"/>
              <a:t>Ruotsinkielinen</a:t>
            </a:r>
            <a:r>
              <a:rPr lang="sv-FI" sz="1600" b="1" dirty="0" smtClean="0"/>
              <a:t>:</a:t>
            </a:r>
          </a:p>
          <a:p>
            <a:r>
              <a:rPr lang="sv-FI" sz="1600" dirty="0" smtClean="0"/>
              <a:t>AVI/Svenska </a:t>
            </a:r>
            <a:r>
              <a:rPr lang="sv-FI" sz="1600" dirty="0"/>
              <a:t>enheten ansvar för koordineringen av de svenskspråkiga vägledningstjänsterna i Finland. Tre tjänstemän i tre regioner arbetar med koordineringsuppdraget.</a:t>
            </a:r>
            <a:endParaRPr lang="fi-FI" sz="1600" dirty="0"/>
          </a:p>
          <a:p>
            <a:r>
              <a:rPr lang="fi-FI" sz="1600" dirty="0"/>
              <a:t>Se </a:t>
            </a:r>
            <a:r>
              <a:rPr lang="fi-FI" sz="1600" u="sng" dirty="0">
                <a:hlinkClick r:id="rId2"/>
              </a:rPr>
              <a:t>www.avi.fi/svenskaenheten</a:t>
            </a:r>
            <a:endParaRPr lang="fi-FI" sz="1600" dirty="0"/>
          </a:p>
          <a:p>
            <a:r>
              <a:rPr lang="fi-FI" sz="1600" u="sng" dirty="0">
                <a:hlinkClick r:id="rId3"/>
              </a:rPr>
              <a:t>https://www.avi.fi/sv/web/avi/elinikainen-ohjaus</a:t>
            </a:r>
            <a:endParaRPr lang="fi-FI" sz="1600" dirty="0"/>
          </a:p>
          <a:p>
            <a:r>
              <a:rPr lang="fi-FI" sz="1600" u="sng" dirty="0">
                <a:hlinkClick r:id="rId4"/>
              </a:rPr>
              <a:t>https://www.obotnia.fi/aluekehitys/koulutuksen-neuvottelukunta/</a:t>
            </a:r>
            <a:endParaRPr lang="fi-FI" sz="1600" dirty="0"/>
          </a:p>
          <a:p>
            <a:r>
              <a:rPr lang="fi-FI" dirty="0"/>
              <a:t> </a:t>
            </a:r>
          </a:p>
          <a:p>
            <a:endParaRPr lang="fi-FI" sz="1600" dirty="0"/>
          </a:p>
          <a:p>
            <a:endParaRPr lang="fi-FI" sz="1600" dirty="0" smtClean="0"/>
          </a:p>
          <a:p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506924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1" y="0"/>
            <a:ext cx="8391705" cy="5842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060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3897" y="2404534"/>
            <a:ext cx="8330106" cy="1646302"/>
          </a:xfrm>
        </p:spPr>
        <p:txBody>
          <a:bodyPr/>
          <a:lstStyle/>
          <a:p>
            <a:r>
              <a:rPr lang="fi-FI" dirty="0" smtClean="0"/>
              <a:t>Alueellisten ELO-ryhmien kokoonpano 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4522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302093"/>
              </p:ext>
            </p:extLst>
          </p:nvPr>
        </p:nvGraphicFramePr>
        <p:xfrm>
          <a:off x="122464" y="137651"/>
          <a:ext cx="9250141" cy="6364986"/>
        </p:xfrm>
        <a:graphic>
          <a:graphicData uri="http://schemas.openxmlformats.org/drawingml/2006/table">
            <a:tbl>
              <a:tblPr/>
              <a:tblGrid>
                <a:gridCol w="1717484">
                  <a:extLst>
                    <a:ext uri="{9D8B030D-6E8A-4147-A177-3AD203B41FA5}">
                      <a16:colId xmlns:a16="http://schemas.microsoft.com/office/drawing/2014/main" val="2767470171"/>
                    </a:ext>
                  </a:extLst>
                </a:gridCol>
                <a:gridCol w="191264">
                  <a:extLst>
                    <a:ext uri="{9D8B030D-6E8A-4147-A177-3AD203B41FA5}">
                      <a16:colId xmlns:a16="http://schemas.microsoft.com/office/drawing/2014/main" val="1884786874"/>
                    </a:ext>
                  </a:extLst>
                </a:gridCol>
                <a:gridCol w="244563">
                  <a:extLst>
                    <a:ext uri="{9D8B030D-6E8A-4147-A177-3AD203B41FA5}">
                      <a16:colId xmlns:a16="http://schemas.microsoft.com/office/drawing/2014/main" val="2510647735"/>
                    </a:ext>
                  </a:extLst>
                </a:gridCol>
                <a:gridCol w="384594">
                  <a:extLst>
                    <a:ext uri="{9D8B030D-6E8A-4147-A177-3AD203B41FA5}">
                      <a16:colId xmlns:a16="http://schemas.microsoft.com/office/drawing/2014/main" val="1204064992"/>
                    </a:ext>
                  </a:extLst>
                </a:gridCol>
                <a:gridCol w="438538">
                  <a:extLst>
                    <a:ext uri="{9D8B030D-6E8A-4147-A177-3AD203B41FA5}">
                      <a16:colId xmlns:a16="http://schemas.microsoft.com/office/drawing/2014/main" val="2496167846"/>
                    </a:ext>
                  </a:extLst>
                </a:gridCol>
                <a:gridCol w="457198">
                  <a:extLst>
                    <a:ext uri="{9D8B030D-6E8A-4147-A177-3AD203B41FA5}">
                      <a16:colId xmlns:a16="http://schemas.microsoft.com/office/drawing/2014/main" val="3483468413"/>
                    </a:ext>
                  </a:extLst>
                </a:gridCol>
                <a:gridCol w="401215">
                  <a:extLst>
                    <a:ext uri="{9D8B030D-6E8A-4147-A177-3AD203B41FA5}">
                      <a16:colId xmlns:a16="http://schemas.microsoft.com/office/drawing/2014/main" val="1716472558"/>
                    </a:ext>
                  </a:extLst>
                </a:gridCol>
                <a:gridCol w="354563">
                  <a:extLst>
                    <a:ext uri="{9D8B030D-6E8A-4147-A177-3AD203B41FA5}">
                      <a16:colId xmlns:a16="http://schemas.microsoft.com/office/drawing/2014/main" val="217368674"/>
                    </a:ext>
                  </a:extLst>
                </a:gridCol>
                <a:gridCol w="578496">
                  <a:extLst>
                    <a:ext uri="{9D8B030D-6E8A-4147-A177-3AD203B41FA5}">
                      <a16:colId xmlns:a16="http://schemas.microsoft.com/office/drawing/2014/main" val="2220695231"/>
                    </a:ext>
                  </a:extLst>
                </a:gridCol>
                <a:gridCol w="494520">
                  <a:extLst>
                    <a:ext uri="{9D8B030D-6E8A-4147-A177-3AD203B41FA5}">
                      <a16:colId xmlns:a16="http://schemas.microsoft.com/office/drawing/2014/main" val="2825111583"/>
                    </a:ext>
                  </a:extLst>
                </a:gridCol>
                <a:gridCol w="531843">
                  <a:extLst>
                    <a:ext uri="{9D8B030D-6E8A-4147-A177-3AD203B41FA5}">
                      <a16:colId xmlns:a16="http://schemas.microsoft.com/office/drawing/2014/main" val="4002362202"/>
                    </a:ext>
                  </a:extLst>
                </a:gridCol>
                <a:gridCol w="578496">
                  <a:extLst>
                    <a:ext uri="{9D8B030D-6E8A-4147-A177-3AD203B41FA5}">
                      <a16:colId xmlns:a16="http://schemas.microsoft.com/office/drawing/2014/main" val="650028871"/>
                    </a:ext>
                  </a:extLst>
                </a:gridCol>
                <a:gridCol w="597157">
                  <a:extLst>
                    <a:ext uri="{9D8B030D-6E8A-4147-A177-3AD203B41FA5}">
                      <a16:colId xmlns:a16="http://schemas.microsoft.com/office/drawing/2014/main" val="304010510"/>
                    </a:ext>
                  </a:extLst>
                </a:gridCol>
                <a:gridCol w="457198">
                  <a:extLst>
                    <a:ext uri="{9D8B030D-6E8A-4147-A177-3AD203B41FA5}">
                      <a16:colId xmlns:a16="http://schemas.microsoft.com/office/drawing/2014/main" val="647996473"/>
                    </a:ext>
                  </a:extLst>
                </a:gridCol>
                <a:gridCol w="419876">
                  <a:extLst>
                    <a:ext uri="{9D8B030D-6E8A-4147-A177-3AD203B41FA5}">
                      <a16:colId xmlns:a16="http://schemas.microsoft.com/office/drawing/2014/main" val="2229701803"/>
                    </a:ext>
                  </a:extLst>
                </a:gridCol>
                <a:gridCol w="473224">
                  <a:extLst>
                    <a:ext uri="{9D8B030D-6E8A-4147-A177-3AD203B41FA5}">
                      <a16:colId xmlns:a16="http://schemas.microsoft.com/office/drawing/2014/main" val="735847637"/>
                    </a:ext>
                  </a:extLst>
                </a:gridCol>
                <a:gridCol w="413181">
                  <a:extLst>
                    <a:ext uri="{9D8B030D-6E8A-4147-A177-3AD203B41FA5}">
                      <a16:colId xmlns:a16="http://schemas.microsoft.com/office/drawing/2014/main" val="713535677"/>
                    </a:ext>
                  </a:extLst>
                </a:gridCol>
                <a:gridCol w="516731">
                  <a:extLst>
                    <a:ext uri="{9D8B030D-6E8A-4147-A177-3AD203B41FA5}">
                      <a16:colId xmlns:a16="http://schemas.microsoft.com/office/drawing/2014/main" val="4256908551"/>
                    </a:ext>
                  </a:extLst>
                </a:gridCol>
              </a:tblGrid>
              <a:tr h="296096"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E-P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Kai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Pir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P-Po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K-Häme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P-Häme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SK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Uu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VIF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POK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0249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ELY-keskus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X, P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P+S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***Pj. jaettu AVI:n kanssa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*****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 PS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 PS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P***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  PS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453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AVI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 pj. Jaettu AVIN kanssa 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8511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TE-toimisto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337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Maakuntaliitto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30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Nuorisotoimi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430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Sosiaali- ja terveystoimi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x*)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6728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Varhaiskasvatuksen järjestäjät/edustajat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49648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Perusopetuksen järjestäjät/edustajat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 *)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034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Lukiokoulutuksen järjestäjät/edustajat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34799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Ammatillisen koulutuksen järjestäjät/edustajat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5202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Yliopistokoulutuksen järjestäjät/edustajat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7044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Ammattikorkeakoulutuksen järjestäjät/edustajat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828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Vapaan sivistystyön järjestäjät/edustajat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3213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Ammattijärjestöt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07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Elinkeinoelämän/yritysten edustajat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 **)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77425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Hankkeet/Projektit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x****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6111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Kolmannen sektorin edustajat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632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514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770885"/>
              </p:ext>
            </p:extLst>
          </p:nvPr>
        </p:nvGraphicFramePr>
        <p:xfrm>
          <a:off x="677863" y="508765"/>
          <a:ext cx="9250141" cy="5512308"/>
        </p:xfrm>
        <a:graphic>
          <a:graphicData uri="http://schemas.openxmlformats.org/drawingml/2006/table">
            <a:tbl>
              <a:tblPr/>
              <a:tblGrid>
                <a:gridCol w="1717484">
                  <a:extLst>
                    <a:ext uri="{9D8B030D-6E8A-4147-A177-3AD203B41FA5}">
                      <a16:colId xmlns:a16="http://schemas.microsoft.com/office/drawing/2014/main" val="2983089098"/>
                    </a:ext>
                  </a:extLst>
                </a:gridCol>
                <a:gridCol w="191264">
                  <a:extLst>
                    <a:ext uri="{9D8B030D-6E8A-4147-A177-3AD203B41FA5}">
                      <a16:colId xmlns:a16="http://schemas.microsoft.com/office/drawing/2014/main" val="2574746830"/>
                    </a:ext>
                  </a:extLst>
                </a:gridCol>
                <a:gridCol w="244563">
                  <a:extLst>
                    <a:ext uri="{9D8B030D-6E8A-4147-A177-3AD203B41FA5}">
                      <a16:colId xmlns:a16="http://schemas.microsoft.com/office/drawing/2014/main" val="4123601198"/>
                    </a:ext>
                  </a:extLst>
                </a:gridCol>
                <a:gridCol w="384594">
                  <a:extLst>
                    <a:ext uri="{9D8B030D-6E8A-4147-A177-3AD203B41FA5}">
                      <a16:colId xmlns:a16="http://schemas.microsoft.com/office/drawing/2014/main" val="872043153"/>
                    </a:ext>
                  </a:extLst>
                </a:gridCol>
                <a:gridCol w="438538">
                  <a:extLst>
                    <a:ext uri="{9D8B030D-6E8A-4147-A177-3AD203B41FA5}">
                      <a16:colId xmlns:a16="http://schemas.microsoft.com/office/drawing/2014/main" val="870276118"/>
                    </a:ext>
                  </a:extLst>
                </a:gridCol>
                <a:gridCol w="457198">
                  <a:extLst>
                    <a:ext uri="{9D8B030D-6E8A-4147-A177-3AD203B41FA5}">
                      <a16:colId xmlns:a16="http://schemas.microsoft.com/office/drawing/2014/main" val="17511540"/>
                    </a:ext>
                  </a:extLst>
                </a:gridCol>
                <a:gridCol w="401215">
                  <a:extLst>
                    <a:ext uri="{9D8B030D-6E8A-4147-A177-3AD203B41FA5}">
                      <a16:colId xmlns:a16="http://schemas.microsoft.com/office/drawing/2014/main" val="1159994834"/>
                    </a:ext>
                  </a:extLst>
                </a:gridCol>
                <a:gridCol w="354563">
                  <a:extLst>
                    <a:ext uri="{9D8B030D-6E8A-4147-A177-3AD203B41FA5}">
                      <a16:colId xmlns:a16="http://schemas.microsoft.com/office/drawing/2014/main" val="2734364017"/>
                    </a:ext>
                  </a:extLst>
                </a:gridCol>
                <a:gridCol w="578496">
                  <a:extLst>
                    <a:ext uri="{9D8B030D-6E8A-4147-A177-3AD203B41FA5}">
                      <a16:colId xmlns:a16="http://schemas.microsoft.com/office/drawing/2014/main" val="721826766"/>
                    </a:ext>
                  </a:extLst>
                </a:gridCol>
                <a:gridCol w="494520">
                  <a:extLst>
                    <a:ext uri="{9D8B030D-6E8A-4147-A177-3AD203B41FA5}">
                      <a16:colId xmlns:a16="http://schemas.microsoft.com/office/drawing/2014/main" val="1209170476"/>
                    </a:ext>
                  </a:extLst>
                </a:gridCol>
                <a:gridCol w="531843">
                  <a:extLst>
                    <a:ext uri="{9D8B030D-6E8A-4147-A177-3AD203B41FA5}">
                      <a16:colId xmlns:a16="http://schemas.microsoft.com/office/drawing/2014/main" val="1757396968"/>
                    </a:ext>
                  </a:extLst>
                </a:gridCol>
                <a:gridCol w="578496">
                  <a:extLst>
                    <a:ext uri="{9D8B030D-6E8A-4147-A177-3AD203B41FA5}">
                      <a16:colId xmlns:a16="http://schemas.microsoft.com/office/drawing/2014/main" val="3131298346"/>
                    </a:ext>
                  </a:extLst>
                </a:gridCol>
                <a:gridCol w="597157">
                  <a:extLst>
                    <a:ext uri="{9D8B030D-6E8A-4147-A177-3AD203B41FA5}">
                      <a16:colId xmlns:a16="http://schemas.microsoft.com/office/drawing/2014/main" val="1456014206"/>
                    </a:ext>
                  </a:extLst>
                </a:gridCol>
                <a:gridCol w="457198">
                  <a:extLst>
                    <a:ext uri="{9D8B030D-6E8A-4147-A177-3AD203B41FA5}">
                      <a16:colId xmlns:a16="http://schemas.microsoft.com/office/drawing/2014/main" val="153547720"/>
                    </a:ext>
                  </a:extLst>
                </a:gridCol>
                <a:gridCol w="419876">
                  <a:extLst>
                    <a:ext uri="{9D8B030D-6E8A-4147-A177-3AD203B41FA5}">
                      <a16:colId xmlns:a16="http://schemas.microsoft.com/office/drawing/2014/main" val="354292222"/>
                    </a:ext>
                  </a:extLst>
                </a:gridCol>
                <a:gridCol w="473224">
                  <a:extLst>
                    <a:ext uri="{9D8B030D-6E8A-4147-A177-3AD203B41FA5}">
                      <a16:colId xmlns:a16="http://schemas.microsoft.com/office/drawing/2014/main" val="448147203"/>
                    </a:ext>
                  </a:extLst>
                </a:gridCol>
                <a:gridCol w="413181">
                  <a:extLst>
                    <a:ext uri="{9D8B030D-6E8A-4147-A177-3AD203B41FA5}">
                      <a16:colId xmlns:a16="http://schemas.microsoft.com/office/drawing/2014/main" val="1258373700"/>
                    </a:ext>
                  </a:extLst>
                </a:gridCol>
                <a:gridCol w="516731">
                  <a:extLst>
                    <a:ext uri="{9D8B030D-6E8A-4147-A177-3AD203B41FA5}">
                      <a16:colId xmlns:a16="http://schemas.microsoft.com/office/drawing/2014/main" val="24136219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KELA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 pyydetty mutteivat tule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4842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Yksityiset TNO-palvelujen tuottajat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(X)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8364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Seurakunnat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Ei enää, oli aiemmin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9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Jonkun muun tahon edustaja, minkä?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Kysytään maaahanmuuttoasioiden koordinaatiosta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Nuorten edustajat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Kuntien edustus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Kauppakamari,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Ohjaamot, 4H,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Kaakkois-Suomen sosiaalialan osaamiskeskus Oy 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Ohjaamo-koordinaattori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ESR-projektirahoitusyksikkö, opinto-ohjaajayhdistys, kauppakamari, AMK opiskelijakunta, ammatillinen opettajakorkeakoulu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Ohjaamo-koordinaattorit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96223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449370"/>
              </p:ext>
            </p:extLst>
          </p:nvPr>
        </p:nvGraphicFramePr>
        <p:xfrm>
          <a:off x="677863" y="203969"/>
          <a:ext cx="9250141" cy="311277"/>
        </p:xfrm>
        <a:graphic>
          <a:graphicData uri="http://schemas.openxmlformats.org/drawingml/2006/table">
            <a:tbl>
              <a:tblPr/>
              <a:tblGrid>
                <a:gridCol w="1717484">
                  <a:extLst>
                    <a:ext uri="{9D8B030D-6E8A-4147-A177-3AD203B41FA5}">
                      <a16:colId xmlns:a16="http://schemas.microsoft.com/office/drawing/2014/main" val="1033559870"/>
                    </a:ext>
                  </a:extLst>
                </a:gridCol>
                <a:gridCol w="191264">
                  <a:extLst>
                    <a:ext uri="{9D8B030D-6E8A-4147-A177-3AD203B41FA5}">
                      <a16:colId xmlns:a16="http://schemas.microsoft.com/office/drawing/2014/main" val="603474410"/>
                    </a:ext>
                  </a:extLst>
                </a:gridCol>
                <a:gridCol w="244563">
                  <a:extLst>
                    <a:ext uri="{9D8B030D-6E8A-4147-A177-3AD203B41FA5}">
                      <a16:colId xmlns:a16="http://schemas.microsoft.com/office/drawing/2014/main" val="2390010823"/>
                    </a:ext>
                  </a:extLst>
                </a:gridCol>
                <a:gridCol w="384594">
                  <a:extLst>
                    <a:ext uri="{9D8B030D-6E8A-4147-A177-3AD203B41FA5}">
                      <a16:colId xmlns:a16="http://schemas.microsoft.com/office/drawing/2014/main" val="3704746159"/>
                    </a:ext>
                  </a:extLst>
                </a:gridCol>
                <a:gridCol w="438538">
                  <a:extLst>
                    <a:ext uri="{9D8B030D-6E8A-4147-A177-3AD203B41FA5}">
                      <a16:colId xmlns:a16="http://schemas.microsoft.com/office/drawing/2014/main" val="1704154658"/>
                    </a:ext>
                  </a:extLst>
                </a:gridCol>
                <a:gridCol w="457198">
                  <a:extLst>
                    <a:ext uri="{9D8B030D-6E8A-4147-A177-3AD203B41FA5}">
                      <a16:colId xmlns:a16="http://schemas.microsoft.com/office/drawing/2014/main" val="2123762184"/>
                    </a:ext>
                  </a:extLst>
                </a:gridCol>
                <a:gridCol w="401215">
                  <a:extLst>
                    <a:ext uri="{9D8B030D-6E8A-4147-A177-3AD203B41FA5}">
                      <a16:colId xmlns:a16="http://schemas.microsoft.com/office/drawing/2014/main" val="993134304"/>
                    </a:ext>
                  </a:extLst>
                </a:gridCol>
                <a:gridCol w="354563">
                  <a:extLst>
                    <a:ext uri="{9D8B030D-6E8A-4147-A177-3AD203B41FA5}">
                      <a16:colId xmlns:a16="http://schemas.microsoft.com/office/drawing/2014/main" val="2008079169"/>
                    </a:ext>
                  </a:extLst>
                </a:gridCol>
                <a:gridCol w="578496">
                  <a:extLst>
                    <a:ext uri="{9D8B030D-6E8A-4147-A177-3AD203B41FA5}">
                      <a16:colId xmlns:a16="http://schemas.microsoft.com/office/drawing/2014/main" val="928738781"/>
                    </a:ext>
                  </a:extLst>
                </a:gridCol>
                <a:gridCol w="494520">
                  <a:extLst>
                    <a:ext uri="{9D8B030D-6E8A-4147-A177-3AD203B41FA5}">
                      <a16:colId xmlns:a16="http://schemas.microsoft.com/office/drawing/2014/main" val="2275762185"/>
                    </a:ext>
                  </a:extLst>
                </a:gridCol>
                <a:gridCol w="531843">
                  <a:extLst>
                    <a:ext uri="{9D8B030D-6E8A-4147-A177-3AD203B41FA5}">
                      <a16:colId xmlns:a16="http://schemas.microsoft.com/office/drawing/2014/main" val="197605797"/>
                    </a:ext>
                  </a:extLst>
                </a:gridCol>
                <a:gridCol w="578496">
                  <a:extLst>
                    <a:ext uri="{9D8B030D-6E8A-4147-A177-3AD203B41FA5}">
                      <a16:colId xmlns:a16="http://schemas.microsoft.com/office/drawing/2014/main" val="218060241"/>
                    </a:ext>
                  </a:extLst>
                </a:gridCol>
                <a:gridCol w="597157">
                  <a:extLst>
                    <a:ext uri="{9D8B030D-6E8A-4147-A177-3AD203B41FA5}">
                      <a16:colId xmlns:a16="http://schemas.microsoft.com/office/drawing/2014/main" val="2207204319"/>
                    </a:ext>
                  </a:extLst>
                </a:gridCol>
                <a:gridCol w="457198">
                  <a:extLst>
                    <a:ext uri="{9D8B030D-6E8A-4147-A177-3AD203B41FA5}">
                      <a16:colId xmlns:a16="http://schemas.microsoft.com/office/drawing/2014/main" val="873050798"/>
                    </a:ext>
                  </a:extLst>
                </a:gridCol>
                <a:gridCol w="419876">
                  <a:extLst>
                    <a:ext uri="{9D8B030D-6E8A-4147-A177-3AD203B41FA5}">
                      <a16:colId xmlns:a16="http://schemas.microsoft.com/office/drawing/2014/main" val="3517501251"/>
                    </a:ext>
                  </a:extLst>
                </a:gridCol>
                <a:gridCol w="473224">
                  <a:extLst>
                    <a:ext uri="{9D8B030D-6E8A-4147-A177-3AD203B41FA5}">
                      <a16:colId xmlns:a16="http://schemas.microsoft.com/office/drawing/2014/main" val="1619950598"/>
                    </a:ext>
                  </a:extLst>
                </a:gridCol>
                <a:gridCol w="413181">
                  <a:extLst>
                    <a:ext uri="{9D8B030D-6E8A-4147-A177-3AD203B41FA5}">
                      <a16:colId xmlns:a16="http://schemas.microsoft.com/office/drawing/2014/main" val="3607588886"/>
                    </a:ext>
                  </a:extLst>
                </a:gridCol>
                <a:gridCol w="516731">
                  <a:extLst>
                    <a:ext uri="{9D8B030D-6E8A-4147-A177-3AD203B41FA5}">
                      <a16:colId xmlns:a16="http://schemas.microsoft.com/office/drawing/2014/main" val="1534228462"/>
                    </a:ext>
                  </a:extLst>
                </a:gridCol>
              </a:tblGrid>
              <a:tr h="296096"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E-P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Kai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Pir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P-Po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K-Häme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P-Häme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SK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Uu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VIF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POK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30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627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258829"/>
              </p:ext>
            </p:extLst>
          </p:nvPr>
        </p:nvGraphicFramePr>
        <p:xfrm>
          <a:off x="618871" y="823400"/>
          <a:ext cx="9704998" cy="5366385"/>
        </p:xfrm>
        <a:graphic>
          <a:graphicData uri="http://schemas.openxmlformats.org/drawingml/2006/table">
            <a:tbl>
              <a:tblPr/>
              <a:tblGrid>
                <a:gridCol w="1801938">
                  <a:extLst>
                    <a:ext uri="{9D8B030D-6E8A-4147-A177-3AD203B41FA5}">
                      <a16:colId xmlns:a16="http://schemas.microsoft.com/office/drawing/2014/main" val="2840522970"/>
                    </a:ext>
                  </a:extLst>
                </a:gridCol>
                <a:gridCol w="200669">
                  <a:extLst>
                    <a:ext uri="{9D8B030D-6E8A-4147-A177-3AD203B41FA5}">
                      <a16:colId xmlns:a16="http://schemas.microsoft.com/office/drawing/2014/main" val="1651997924"/>
                    </a:ext>
                  </a:extLst>
                </a:gridCol>
                <a:gridCol w="256589">
                  <a:extLst>
                    <a:ext uri="{9D8B030D-6E8A-4147-A177-3AD203B41FA5}">
                      <a16:colId xmlns:a16="http://schemas.microsoft.com/office/drawing/2014/main" val="1143779120"/>
                    </a:ext>
                  </a:extLst>
                </a:gridCol>
                <a:gridCol w="403506">
                  <a:extLst>
                    <a:ext uri="{9D8B030D-6E8A-4147-A177-3AD203B41FA5}">
                      <a16:colId xmlns:a16="http://schemas.microsoft.com/office/drawing/2014/main" val="2716153878"/>
                    </a:ext>
                  </a:extLst>
                </a:gridCol>
                <a:gridCol w="460102">
                  <a:extLst>
                    <a:ext uri="{9D8B030D-6E8A-4147-A177-3AD203B41FA5}">
                      <a16:colId xmlns:a16="http://schemas.microsoft.com/office/drawing/2014/main" val="3425847518"/>
                    </a:ext>
                  </a:extLst>
                </a:gridCol>
                <a:gridCol w="479680">
                  <a:extLst>
                    <a:ext uri="{9D8B030D-6E8A-4147-A177-3AD203B41FA5}">
                      <a16:colId xmlns:a16="http://schemas.microsoft.com/office/drawing/2014/main" val="2954271309"/>
                    </a:ext>
                  </a:extLst>
                </a:gridCol>
                <a:gridCol w="420944">
                  <a:extLst>
                    <a:ext uri="{9D8B030D-6E8A-4147-A177-3AD203B41FA5}">
                      <a16:colId xmlns:a16="http://schemas.microsoft.com/office/drawing/2014/main" val="4140045690"/>
                    </a:ext>
                  </a:extLst>
                </a:gridCol>
                <a:gridCol w="371998">
                  <a:extLst>
                    <a:ext uri="{9D8B030D-6E8A-4147-A177-3AD203B41FA5}">
                      <a16:colId xmlns:a16="http://schemas.microsoft.com/office/drawing/2014/main" val="2725052094"/>
                    </a:ext>
                  </a:extLst>
                </a:gridCol>
                <a:gridCol w="606942">
                  <a:extLst>
                    <a:ext uri="{9D8B030D-6E8A-4147-A177-3AD203B41FA5}">
                      <a16:colId xmlns:a16="http://schemas.microsoft.com/office/drawing/2014/main" val="1756172034"/>
                    </a:ext>
                  </a:extLst>
                </a:gridCol>
                <a:gridCol w="518837">
                  <a:extLst>
                    <a:ext uri="{9D8B030D-6E8A-4147-A177-3AD203B41FA5}">
                      <a16:colId xmlns:a16="http://schemas.microsoft.com/office/drawing/2014/main" val="2270275612"/>
                    </a:ext>
                  </a:extLst>
                </a:gridCol>
                <a:gridCol w="557995">
                  <a:extLst>
                    <a:ext uri="{9D8B030D-6E8A-4147-A177-3AD203B41FA5}">
                      <a16:colId xmlns:a16="http://schemas.microsoft.com/office/drawing/2014/main" val="772733303"/>
                    </a:ext>
                  </a:extLst>
                </a:gridCol>
                <a:gridCol w="606942">
                  <a:extLst>
                    <a:ext uri="{9D8B030D-6E8A-4147-A177-3AD203B41FA5}">
                      <a16:colId xmlns:a16="http://schemas.microsoft.com/office/drawing/2014/main" val="2134909702"/>
                    </a:ext>
                  </a:extLst>
                </a:gridCol>
                <a:gridCol w="626521">
                  <a:extLst>
                    <a:ext uri="{9D8B030D-6E8A-4147-A177-3AD203B41FA5}">
                      <a16:colId xmlns:a16="http://schemas.microsoft.com/office/drawing/2014/main" val="914501616"/>
                    </a:ext>
                  </a:extLst>
                </a:gridCol>
                <a:gridCol w="479680">
                  <a:extLst>
                    <a:ext uri="{9D8B030D-6E8A-4147-A177-3AD203B41FA5}">
                      <a16:colId xmlns:a16="http://schemas.microsoft.com/office/drawing/2014/main" val="3580772388"/>
                    </a:ext>
                  </a:extLst>
                </a:gridCol>
                <a:gridCol w="440523">
                  <a:extLst>
                    <a:ext uri="{9D8B030D-6E8A-4147-A177-3AD203B41FA5}">
                      <a16:colId xmlns:a16="http://schemas.microsoft.com/office/drawing/2014/main" val="2197606172"/>
                    </a:ext>
                  </a:extLst>
                </a:gridCol>
                <a:gridCol w="496494">
                  <a:extLst>
                    <a:ext uri="{9D8B030D-6E8A-4147-A177-3AD203B41FA5}">
                      <a16:colId xmlns:a16="http://schemas.microsoft.com/office/drawing/2014/main" val="3994389317"/>
                    </a:ext>
                  </a:extLst>
                </a:gridCol>
                <a:gridCol w="433498">
                  <a:extLst>
                    <a:ext uri="{9D8B030D-6E8A-4147-A177-3AD203B41FA5}">
                      <a16:colId xmlns:a16="http://schemas.microsoft.com/office/drawing/2014/main" val="3400214099"/>
                    </a:ext>
                  </a:extLst>
                </a:gridCol>
                <a:gridCol w="542140">
                  <a:extLst>
                    <a:ext uri="{9D8B030D-6E8A-4147-A177-3AD203B41FA5}">
                      <a16:colId xmlns:a16="http://schemas.microsoft.com/office/drawing/2014/main" val="42655086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Ohjaamojen edustajat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Ohjaamojen edustajat, 3 hlöä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5690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***Pohjanmaan liitto on nimennyt koulutuksen neuvottelukunnan, jonka alaisuudessa toimii ELO-jaos ja Ennakointijaos. Tehdään tiivistä yhteistyötä.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Kunnanhallituksen edustajia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Närpest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stad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96909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*) kuuluvat ryhmään, mutta eivät osallistu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**) kuuluvat ryhmään, mutta osallistuvat harvoin, kuitenkin reagoivat kutsuun ja yrittävät löytää osallistujan. 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ULA-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nätverket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65086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***) Varsinais-Suomessa ELOsta vastaa MYR:n koulutusjaosto. Koulutusjaoston kokouksiin kutsutaan lisäksi  tarpeen mukaan eri teemojen asiantuntijoita. Lisäksi alueella toimii AVI-vetoinen ruotsinkielinen ELO-ryhmä. 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****) Esim. FEMMA-hanke on mukana työstämässä alueellista  Työelämään ohjauksen tiekarttaa 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Bildningsalliansen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2197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*****) P-Savossa kiertävä puheenjohtajuus,</a:t>
                      </a:r>
                      <a:endParaRPr lang="fi-FI" sz="10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sihteeri ELYstä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Laihian kunta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>
                          <a:effectLst/>
                        </a:rPr>
                        <a:t/>
                      </a:r>
                      <a:br>
                        <a:rPr lang="fi-FI" sz="1000">
                          <a:effectLst/>
                        </a:rPr>
                      </a:b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339529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834468"/>
              </p:ext>
            </p:extLst>
          </p:nvPr>
        </p:nvGraphicFramePr>
        <p:xfrm>
          <a:off x="618871" y="518602"/>
          <a:ext cx="9704998" cy="311277"/>
        </p:xfrm>
        <a:graphic>
          <a:graphicData uri="http://schemas.openxmlformats.org/drawingml/2006/table">
            <a:tbl>
              <a:tblPr/>
              <a:tblGrid>
                <a:gridCol w="1801938">
                  <a:extLst>
                    <a:ext uri="{9D8B030D-6E8A-4147-A177-3AD203B41FA5}">
                      <a16:colId xmlns:a16="http://schemas.microsoft.com/office/drawing/2014/main" val="1033559870"/>
                    </a:ext>
                  </a:extLst>
                </a:gridCol>
                <a:gridCol w="200669">
                  <a:extLst>
                    <a:ext uri="{9D8B030D-6E8A-4147-A177-3AD203B41FA5}">
                      <a16:colId xmlns:a16="http://schemas.microsoft.com/office/drawing/2014/main" val="603474410"/>
                    </a:ext>
                  </a:extLst>
                </a:gridCol>
                <a:gridCol w="256589">
                  <a:extLst>
                    <a:ext uri="{9D8B030D-6E8A-4147-A177-3AD203B41FA5}">
                      <a16:colId xmlns:a16="http://schemas.microsoft.com/office/drawing/2014/main" val="2390010823"/>
                    </a:ext>
                  </a:extLst>
                </a:gridCol>
                <a:gridCol w="403506">
                  <a:extLst>
                    <a:ext uri="{9D8B030D-6E8A-4147-A177-3AD203B41FA5}">
                      <a16:colId xmlns:a16="http://schemas.microsoft.com/office/drawing/2014/main" val="3704746159"/>
                    </a:ext>
                  </a:extLst>
                </a:gridCol>
                <a:gridCol w="460102">
                  <a:extLst>
                    <a:ext uri="{9D8B030D-6E8A-4147-A177-3AD203B41FA5}">
                      <a16:colId xmlns:a16="http://schemas.microsoft.com/office/drawing/2014/main" val="1704154658"/>
                    </a:ext>
                  </a:extLst>
                </a:gridCol>
                <a:gridCol w="479680">
                  <a:extLst>
                    <a:ext uri="{9D8B030D-6E8A-4147-A177-3AD203B41FA5}">
                      <a16:colId xmlns:a16="http://schemas.microsoft.com/office/drawing/2014/main" val="2123762184"/>
                    </a:ext>
                  </a:extLst>
                </a:gridCol>
                <a:gridCol w="420944">
                  <a:extLst>
                    <a:ext uri="{9D8B030D-6E8A-4147-A177-3AD203B41FA5}">
                      <a16:colId xmlns:a16="http://schemas.microsoft.com/office/drawing/2014/main" val="993134304"/>
                    </a:ext>
                  </a:extLst>
                </a:gridCol>
                <a:gridCol w="371998">
                  <a:extLst>
                    <a:ext uri="{9D8B030D-6E8A-4147-A177-3AD203B41FA5}">
                      <a16:colId xmlns:a16="http://schemas.microsoft.com/office/drawing/2014/main" val="2008079169"/>
                    </a:ext>
                  </a:extLst>
                </a:gridCol>
                <a:gridCol w="606942">
                  <a:extLst>
                    <a:ext uri="{9D8B030D-6E8A-4147-A177-3AD203B41FA5}">
                      <a16:colId xmlns:a16="http://schemas.microsoft.com/office/drawing/2014/main" val="928738781"/>
                    </a:ext>
                  </a:extLst>
                </a:gridCol>
                <a:gridCol w="518837">
                  <a:extLst>
                    <a:ext uri="{9D8B030D-6E8A-4147-A177-3AD203B41FA5}">
                      <a16:colId xmlns:a16="http://schemas.microsoft.com/office/drawing/2014/main" val="2275762185"/>
                    </a:ext>
                  </a:extLst>
                </a:gridCol>
                <a:gridCol w="557995">
                  <a:extLst>
                    <a:ext uri="{9D8B030D-6E8A-4147-A177-3AD203B41FA5}">
                      <a16:colId xmlns:a16="http://schemas.microsoft.com/office/drawing/2014/main" val="197605797"/>
                    </a:ext>
                  </a:extLst>
                </a:gridCol>
                <a:gridCol w="606942">
                  <a:extLst>
                    <a:ext uri="{9D8B030D-6E8A-4147-A177-3AD203B41FA5}">
                      <a16:colId xmlns:a16="http://schemas.microsoft.com/office/drawing/2014/main" val="218060241"/>
                    </a:ext>
                  </a:extLst>
                </a:gridCol>
                <a:gridCol w="626521">
                  <a:extLst>
                    <a:ext uri="{9D8B030D-6E8A-4147-A177-3AD203B41FA5}">
                      <a16:colId xmlns:a16="http://schemas.microsoft.com/office/drawing/2014/main" val="2207204319"/>
                    </a:ext>
                  </a:extLst>
                </a:gridCol>
                <a:gridCol w="479680">
                  <a:extLst>
                    <a:ext uri="{9D8B030D-6E8A-4147-A177-3AD203B41FA5}">
                      <a16:colId xmlns:a16="http://schemas.microsoft.com/office/drawing/2014/main" val="873050798"/>
                    </a:ext>
                  </a:extLst>
                </a:gridCol>
                <a:gridCol w="440523">
                  <a:extLst>
                    <a:ext uri="{9D8B030D-6E8A-4147-A177-3AD203B41FA5}">
                      <a16:colId xmlns:a16="http://schemas.microsoft.com/office/drawing/2014/main" val="3517501251"/>
                    </a:ext>
                  </a:extLst>
                </a:gridCol>
                <a:gridCol w="496494">
                  <a:extLst>
                    <a:ext uri="{9D8B030D-6E8A-4147-A177-3AD203B41FA5}">
                      <a16:colId xmlns:a16="http://schemas.microsoft.com/office/drawing/2014/main" val="1619950598"/>
                    </a:ext>
                  </a:extLst>
                </a:gridCol>
                <a:gridCol w="433498">
                  <a:extLst>
                    <a:ext uri="{9D8B030D-6E8A-4147-A177-3AD203B41FA5}">
                      <a16:colId xmlns:a16="http://schemas.microsoft.com/office/drawing/2014/main" val="3607588886"/>
                    </a:ext>
                  </a:extLst>
                </a:gridCol>
                <a:gridCol w="542140">
                  <a:extLst>
                    <a:ext uri="{9D8B030D-6E8A-4147-A177-3AD203B41FA5}">
                      <a16:colId xmlns:a16="http://schemas.microsoft.com/office/drawing/2014/main" val="1534228462"/>
                    </a:ext>
                  </a:extLst>
                </a:gridCol>
              </a:tblGrid>
              <a:tr h="296096">
                <a:tc>
                  <a:txBody>
                    <a:bodyPr/>
                    <a:lstStyle/>
                    <a:p>
                      <a:pPr fontAlgn="t"/>
                      <a:r>
                        <a:rPr lang="fi-FI" sz="1000" dirty="0">
                          <a:effectLst/>
                        </a:rPr>
                        <a:t/>
                      </a:r>
                      <a:br>
                        <a:rPr lang="fi-FI" sz="1000" dirty="0">
                          <a:effectLst/>
                        </a:rPr>
                      </a:b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E-P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Kai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Pir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P-Po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K-Häme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P-Häme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SK</a:t>
                      </a:r>
                      <a:endParaRPr lang="fi-FI" sz="100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Uu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V-S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VIF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POK</a:t>
                      </a:r>
                      <a:endParaRPr lang="fi-FI" sz="1000" dirty="0">
                        <a:effectLst/>
                      </a:endParaRPr>
                    </a:p>
                  </a:txBody>
                  <a:tcPr marL="6477" marR="0" marT="647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30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463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ko 3"/>
          <p:cNvSpPr>
            <a:spLocks noGrp="1"/>
          </p:cNvSpPr>
          <p:nvPr>
            <p:ph type="ctrTitle"/>
          </p:nvPr>
        </p:nvSpPr>
        <p:spPr>
          <a:xfrm>
            <a:off x="2711624" y="1196752"/>
            <a:ext cx="7704088" cy="4248472"/>
          </a:xfrm>
        </p:spPr>
        <p:txBody>
          <a:bodyPr>
            <a:normAutofit/>
          </a:bodyPr>
          <a:lstStyle/>
          <a:p>
            <a:r>
              <a:rPr lang="fi-FI" sz="2800" dirty="0"/>
              <a:t>ELY-keskusten raportointia </a:t>
            </a:r>
            <a:br>
              <a:rPr lang="fi-FI" sz="2800" dirty="0"/>
            </a:br>
            <a:r>
              <a:rPr lang="fi-FI" sz="2800" dirty="0"/>
              <a:t>vuoden 2017 toiminnasta</a:t>
            </a:r>
            <a:br>
              <a:rPr lang="fi-FI" sz="2800" dirty="0"/>
            </a:br>
            <a:r>
              <a:rPr lang="fi-FI" sz="2800" dirty="0"/>
              <a:t>- valmistautuminen maakuntauudistukseen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2000" dirty="0"/>
              <a:t>Raimo Vuorinen, KTL</a:t>
            </a:r>
            <a:br>
              <a:rPr lang="fi-FI" sz="2000" dirty="0"/>
            </a:br>
            <a:r>
              <a:rPr lang="fi-FI" sz="2000" dirty="0"/>
              <a:t>Valtakunnallisen ELO-ryhmän kokous</a:t>
            </a:r>
            <a:br>
              <a:rPr lang="fi-FI" sz="2000" dirty="0"/>
            </a:br>
            <a:r>
              <a:rPr lang="fi-FI" sz="2000" dirty="0"/>
              <a:t/>
            </a:r>
            <a:br>
              <a:rPr lang="fi-FI" sz="2000" dirty="0"/>
            </a:br>
            <a:r>
              <a:rPr lang="fi-FI" sz="2000" dirty="0"/>
              <a:t>4.9.201</a:t>
            </a:r>
            <a:endParaRPr lang="fi-FI" sz="2000" dirty="0">
              <a:solidFill>
                <a:srgbClr val="0B2C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25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1014</Words>
  <Application>Microsoft Office PowerPoint</Application>
  <PresentationFormat>Laajakuva</PresentationFormat>
  <Paragraphs>663</Paragraphs>
  <Slides>22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7" baseType="lpstr">
      <vt:lpstr>Arial</vt:lpstr>
      <vt:lpstr>Calibri</vt:lpstr>
      <vt:lpstr>Trebuchet MS</vt:lpstr>
      <vt:lpstr>Wingdings 3</vt:lpstr>
      <vt:lpstr>Facet</vt:lpstr>
      <vt:lpstr>TNO-päivät 20.-21.9.2018 Tampere</vt:lpstr>
      <vt:lpstr>Tervetuloa Tampereelle!</vt:lpstr>
      <vt:lpstr>PowerPoint-esitys</vt:lpstr>
      <vt:lpstr>PowerPoint-esitys</vt:lpstr>
      <vt:lpstr>Alueellisten ELO-ryhmien kokoonpano 2018</vt:lpstr>
      <vt:lpstr>PowerPoint-esitys</vt:lpstr>
      <vt:lpstr>PowerPoint-esitys</vt:lpstr>
      <vt:lpstr>PowerPoint-esitys</vt:lpstr>
      <vt:lpstr>ELY-keskusten raportointia  vuoden 2017 toiminnasta - valmistautuminen maakuntauudistukseen  Raimo Vuorinen, KTL Valtakunnallisen ELO-ryhmän kokous  4.9.201</vt:lpstr>
      <vt:lpstr>Vuoden 2017 toiminnan raportointi</vt:lpstr>
      <vt:lpstr>Ohjaamo –toimintamallin vakinaistaminen </vt:lpstr>
      <vt:lpstr>Uusia avauksia</vt:lpstr>
      <vt:lpstr>ELO-toiminnan jatkuminen maakuntauudistuksen esivalmistelussa</vt:lpstr>
      <vt:lpstr>ELO-toiminnan jatkuminen uuden hallintorakenteen käynnistyessä</vt:lpstr>
      <vt:lpstr>Mitä valtakunnallista/vertaistukea uudistuksen esivalmisteluun?</vt:lpstr>
      <vt:lpstr>Mitä valtakunnallista/vertaistukea uudistuksen käynnistyessä?</vt:lpstr>
      <vt:lpstr>Viestejä valtakunnalliselle ELO-ryhmälle</vt:lpstr>
      <vt:lpstr>Alueellinen ELO-toiminta näkyväksi</vt:lpstr>
      <vt:lpstr>Alueellinen ELO-toiminta näkyväksi</vt:lpstr>
      <vt:lpstr>Alueellinen ELO-toiminta näkyväksi</vt:lpstr>
      <vt:lpstr>Ohjauksen asialla – miten? 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TNO-päivät 20.-21.9.2018 Tampere</dc:title>
  <dc:creator>Vuorinen, Raimo</dc:creator>
  <cp:lastModifiedBy>Niemi-Pynttäri Merja</cp:lastModifiedBy>
  <cp:revision>10</cp:revision>
  <dcterms:created xsi:type="dcterms:W3CDTF">2018-09-20T04:45:20Z</dcterms:created>
  <dcterms:modified xsi:type="dcterms:W3CDTF">2018-09-23T07:27:18Z</dcterms:modified>
</cp:coreProperties>
</file>