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/>
    <p:restoredTop sz="94729"/>
  </p:normalViewPr>
  <p:slideViewPr>
    <p:cSldViewPr snapToGrid="0" snapToObjects="1">
      <p:cViewPr varScale="1">
        <p:scale>
          <a:sx n="76" d="100"/>
          <a:sy n="76" d="100"/>
        </p:scale>
        <p:origin x="232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7667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498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59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24764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63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226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69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7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454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3090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216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sonja.k.niiranen@jyu.f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u/normaalikoulu/ops/luku3/telaol/kovjil/km" TargetMode="External"/><Relationship Id="rId4" Type="http://schemas.openxmlformats.org/officeDocument/2006/relationships/hyperlink" Target="https://peda.net/jyu/normaalikoulu/ops/luku3/telaol/ihajtl/a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eda.net/jyu/normaalikoulu/ops/luku3/tela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KTKP030 OH1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3000" dirty="0" smtClean="0"/>
              <a:t>5 op</a:t>
            </a:r>
          </a:p>
          <a:p>
            <a:r>
              <a:rPr lang="fi-FI" dirty="0" smtClean="0"/>
              <a:t>Sonja Niiranen</a:t>
            </a:r>
          </a:p>
          <a:p>
            <a:r>
              <a:rPr lang="fi-FI" dirty="0" smtClean="0">
                <a:hlinkClick r:id="rId2"/>
              </a:rPr>
              <a:t>sonja.k.niiranen@jyu.fi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261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1724"/>
          </a:xfrm>
        </p:spPr>
        <p:txBody>
          <a:bodyPr/>
          <a:lstStyle/>
          <a:p>
            <a:r>
              <a:rPr lang="fi-FI" dirty="0" smtClean="0"/>
              <a:t>Sisältö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371600"/>
            <a:ext cx="9601200" cy="5239265"/>
          </a:xfrm>
        </p:spPr>
        <p:txBody>
          <a:bodyPr>
            <a:normAutofit fontScale="92500" lnSpcReduction="10000"/>
          </a:bodyPr>
          <a:lstStyle/>
          <a:p>
            <a:r>
              <a:rPr lang="fi-FI" dirty="0">
                <a:latin typeface="Baskerville Old Face" panose="02020602080505020303" pitchFamily="18" charset="0"/>
              </a:rPr>
              <a:t>Opetuksen havainnointi </a:t>
            </a:r>
            <a:r>
              <a:rPr lang="fi-FI" sz="2800" dirty="0">
                <a:latin typeface="Baskerville Old Face" panose="02020602080505020303" pitchFamily="18" charset="0"/>
              </a:rPr>
              <a:t>60 h koko lukuvuonna </a:t>
            </a:r>
            <a:r>
              <a:rPr lang="fi-FI" dirty="0">
                <a:latin typeface="Baskerville Old Face" panose="02020602080505020303" pitchFamily="18" charset="0"/>
              </a:rPr>
              <a:t>(syksy 25t, kevät 35t</a:t>
            </a:r>
            <a:r>
              <a:rPr lang="fi-FI" dirty="0" smtClean="0">
                <a:latin typeface="Baskerville Old Face" panose="02020602080505020303" pitchFamily="18" charset="0"/>
              </a:rPr>
              <a:t>), </a:t>
            </a:r>
            <a:r>
              <a:rPr lang="fi-FI" b="1" dirty="0" smtClean="0">
                <a:latin typeface="Baskerville Old Face" panose="02020602080505020303" pitchFamily="18" charset="0"/>
              </a:rPr>
              <a:t>omaa </a:t>
            </a:r>
            <a:r>
              <a:rPr lang="fi-FI" sz="2200" b="1" dirty="0" smtClean="0">
                <a:latin typeface="Baskerville Old Face" panose="02020602080505020303" pitchFamily="18" charset="0"/>
              </a:rPr>
              <a:t>opetusta syksyllä 1x2h ja keväällä 2x2h</a:t>
            </a:r>
            <a:r>
              <a:rPr lang="fi-FI" dirty="0">
                <a:latin typeface="Baskerville Old Face" panose="02020602080505020303" pitchFamily="18" charset="0"/>
              </a:rPr>
              <a:t/>
            </a:r>
            <a:br>
              <a:rPr lang="fi-FI" dirty="0">
                <a:latin typeface="Baskerville Old Face" panose="02020602080505020303" pitchFamily="18" charset="0"/>
              </a:rPr>
            </a:br>
            <a:r>
              <a:rPr lang="fi-FI" dirty="0">
                <a:latin typeface="Baskerville Old Face" panose="02020602080505020303" pitchFamily="18" charset="0"/>
              </a:rPr>
              <a:t>– </a:t>
            </a:r>
            <a:r>
              <a:rPr lang="fi-FI" dirty="0" smtClean="0">
                <a:latin typeface="Baskerville Old Face" panose="02020602080505020303" pitchFamily="18" charset="0"/>
              </a:rPr>
              <a:t>harjoittelukorttiin seurantamerkinnät, rikosrekisteriote</a:t>
            </a:r>
            <a:endParaRPr lang="fi-FI" dirty="0">
              <a:latin typeface="Baskerville Old Face" panose="02020602080505020303" pitchFamily="18" charset="0"/>
            </a:endParaRPr>
          </a:p>
          <a:p>
            <a:r>
              <a:rPr lang="fi-FI" b="1" dirty="0" smtClean="0">
                <a:latin typeface="Baskerville Old Face" panose="02020602080505020303" pitchFamily="18" charset="0"/>
              </a:rPr>
              <a:t>Havainnointipäiväkirja ’omien havaintojen kirjaaminen’:</a:t>
            </a:r>
          </a:p>
          <a:p>
            <a:pPr marL="0" indent="0">
              <a:buNone/>
            </a:pPr>
            <a:r>
              <a:rPr lang="fi-FI" dirty="0" smtClean="0">
                <a:latin typeface="Baskerville Old Face" panose="02020602080505020303" pitchFamily="18" charset="0"/>
              </a:rPr>
              <a:t>	- Word </a:t>
            </a:r>
            <a:r>
              <a:rPr lang="fi-FI" dirty="0" err="1" smtClean="0">
                <a:latin typeface="Baskerville Old Face" panose="02020602080505020303" pitchFamily="18" charset="0"/>
              </a:rPr>
              <a:t>documenttina</a:t>
            </a:r>
            <a:r>
              <a:rPr lang="fi-FI" dirty="0" smtClean="0">
                <a:latin typeface="Baskerville Old Face" panose="02020602080505020303" pitchFamily="18" charset="0"/>
              </a:rPr>
              <a:t>, </a:t>
            </a:r>
            <a:r>
              <a:rPr lang="fi-FI" dirty="0" err="1" smtClean="0">
                <a:latin typeface="Baskerville Old Face" panose="02020602080505020303" pitchFamily="18" charset="0"/>
              </a:rPr>
              <a:t>Pedanet</a:t>
            </a:r>
            <a:r>
              <a:rPr lang="fi-FI" dirty="0" smtClean="0">
                <a:latin typeface="Baskerville Old Face" panose="02020602080505020303" pitchFamily="18" charset="0"/>
              </a:rPr>
              <a:t>…</a:t>
            </a:r>
          </a:p>
          <a:p>
            <a:pPr marL="0" indent="0">
              <a:buNone/>
            </a:pPr>
            <a:r>
              <a:rPr lang="fi-FI" dirty="0">
                <a:latin typeface="Baskerville" charset="0"/>
                <a:ea typeface="Baskerville" charset="0"/>
                <a:cs typeface="Baskerville" charset="0"/>
              </a:rPr>
              <a:t>	</a:t>
            </a:r>
            <a:r>
              <a:rPr lang="fi-FI" dirty="0" smtClean="0">
                <a:latin typeface="Baskerville Old Face" charset="0"/>
                <a:ea typeface="Baskerville Old Face" charset="0"/>
                <a:cs typeface="Baskerville Old Face" charset="0"/>
              </a:rPr>
              <a:t>- Omien </a:t>
            </a:r>
            <a:r>
              <a:rPr lang="fi-FI" dirty="0">
                <a:latin typeface="Baskerville Old Face" charset="0"/>
                <a:ea typeface="Baskerville Old Face" charset="0"/>
                <a:cs typeface="Baskerville Old Face" charset="0"/>
              </a:rPr>
              <a:t>harjoittelutavoitteiden kirjaaminen </a:t>
            </a:r>
            <a:endParaRPr lang="fi-FI" dirty="0" smtClean="0">
              <a:latin typeface="Baskerville Old Face" panose="02020602080505020303" pitchFamily="18" charset="0"/>
            </a:endParaRPr>
          </a:p>
          <a:p>
            <a:r>
              <a:rPr lang="fi-FI" b="1" dirty="0" smtClean="0">
                <a:latin typeface="Baskerville Old Face" panose="02020602080505020303" pitchFamily="18" charset="0"/>
              </a:rPr>
              <a:t>Ohjauksiin osallistuminen, ohjaaja seuraa 1-2 tuntia</a:t>
            </a:r>
          </a:p>
          <a:p>
            <a:r>
              <a:rPr lang="fi-FI" dirty="0" smtClean="0">
                <a:latin typeface="Baskerville Old Face" panose="02020602080505020303" pitchFamily="18" charset="0"/>
              </a:rPr>
              <a:t>Kolme </a:t>
            </a:r>
            <a:r>
              <a:rPr lang="fi-FI" dirty="0">
                <a:latin typeface="Baskerville Old Face" panose="02020602080505020303" pitchFamily="18" charset="0"/>
              </a:rPr>
              <a:t>(3) välituntitoiminnan ohjauskertaa nk. ”</a:t>
            </a:r>
            <a:r>
              <a:rPr lang="fi-FI" dirty="0" err="1">
                <a:latin typeface="Baskerville Old Face" panose="02020602080505020303" pitchFamily="18" charset="0"/>
              </a:rPr>
              <a:t>Välkkistoimintaa</a:t>
            </a:r>
            <a:r>
              <a:rPr lang="fi-FI" dirty="0">
                <a:latin typeface="Baskerville Old Face" panose="02020602080505020303" pitchFamily="18" charset="0"/>
              </a:rPr>
              <a:t>”. Välitunnin toiminta suunnitellaan yhdessä parin kanssa ja siitä lähetetään myös luokanopettajalle sisällöllinen, viitteellinen suunnitelma. Suunnitelmaan merkintään se välitunti, jolloin toiminta toteutetaan.</a:t>
            </a:r>
            <a:br>
              <a:rPr lang="fi-FI" dirty="0">
                <a:latin typeface="Baskerville Old Face" panose="02020602080505020303" pitchFamily="18" charset="0"/>
              </a:rPr>
            </a:br>
            <a:endParaRPr lang="fi-FI" dirty="0" smtClean="0">
              <a:latin typeface="Baskerville Old Face" panose="02020602080505020303" pitchFamily="18" charset="0"/>
            </a:endParaRPr>
          </a:p>
          <a:p>
            <a:r>
              <a:rPr lang="fi-FI" dirty="0" smtClean="0">
                <a:latin typeface="Baskerville Old Face" panose="02020602080505020303" pitchFamily="18" charset="0"/>
              </a:rPr>
              <a:t>Keväällä </a:t>
            </a:r>
            <a:r>
              <a:rPr lang="fi-FI" dirty="0">
                <a:latin typeface="Baskerville Old Face" panose="02020602080505020303" pitchFamily="18" charset="0"/>
              </a:rPr>
              <a:t>opiskelija osallistuu yhteen ruokailuvalvontaan (=&gt; oman opetusryhmän valvonta ja opiskelija saa syödä ilmaiseksi ko. kerran).</a:t>
            </a:r>
            <a:br>
              <a:rPr lang="fi-FI" dirty="0">
                <a:latin typeface="Baskerville Old Face" panose="02020602080505020303" pitchFamily="18" charset="0"/>
              </a:rPr>
            </a:br>
            <a:endParaRPr lang="fi-FI" dirty="0" smtClean="0">
              <a:latin typeface="Baskerville Old Face" panose="02020602080505020303" pitchFamily="18" charset="0"/>
            </a:endParaRPr>
          </a:p>
          <a:p>
            <a:r>
              <a:rPr lang="fi-FI" b="1" dirty="0" smtClean="0">
                <a:latin typeface="Baskerville Old Face" panose="02020602080505020303" pitchFamily="18" charset="0"/>
              </a:rPr>
              <a:t>Harjoitteluraportti </a:t>
            </a:r>
            <a:r>
              <a:rPr lang="fi-FI" b="1" dirty="0">
                <a:latin typeface="Baskerville Old Face" panose="02020602080505020303" pitchFamily="18" charset="0"/>
              </a:rPr>
              <a:t>(8 – 10 sivua</a:t>
            </a:r>
            <a:r>
              <a:rPr lang="fi-FI" b="1" dirty="0" smtClean="0">
                <a:latin typeface="Baskerville Old Face" panose="02020602080505020303" pitchFamily="18" charset="0"/>
              </a:rPr>
              <a:t>) + palautekeskustelu (</a:t>
            </a:r>
            <a:r>
              <a:rPr lang="fi-FI" b="1" dirty="0" err="1" smtClean="0">
                <a:latin typeface="Baskerville Old Face" panose="02020602080505020303" pitchFamily="18" charset="0"/>
              </a:rPr>
              <a:t>huhti</a:t>
            </a:r>
            <a:r>
              <a:rPr lang="fi-FI" b="1" dirty="0" smtClean="0">
                <a:latin typeface="Baskerville Old Face" panose="02020602080505020303" pitchFamily="18" charset="0"/>
              </a:rPr>
              <a:t>-toukokuussa)</a:t>
            </a:r>
            <a:endParaRPr lang="fi-FI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56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20578"/>
          </a:xfrm>
        </p:spPr>
        <p:txBody>
          <a:bodyPr/>
          <a:lstStyle/>
          <a:p>
            <a:r>
              <a:rPr lang="fi-FI" dirty="0" smtClean="0"/>
              <a:t>Harjoitteluun liittyvät jutut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853514"/>
            <a:ext cx="10261600" cy="4013886"/>
          </a:xfrm>
        </p:spPr>
        <p:txBody>
          <a:bodyPr>
            <a:normAutofit/>
          </a:bodyPr>
          <a:lstStyle/>
          <a:p>
            <a:r>
              <a:rPr lang="fi-FI" sz="2400" b="1" dirty="0" smtClean="0">
                <a:latin typeface="Baskerville Old Face" panose="02020602080505020303" pitchFamily="18" charset="0"/>
              </a:rPr>
              <a:t>Aloitusinfo ti 27.9.2016 klo 12:30-16 Norssin alakoulun ruokala Amanda</a:t>
            </a:r>
          </a:p>
          <a:p>
            <a:r>
              <a:rPr lang="fi-FI" sz="2400" b="1" dirty="0" smtClean="0">
                <a:latin typeface="Baskerville Old Face" panose="02020602080505020303" pitchFamily="18" charset="0"/>
              </a:rPr>
              <a:t>Asiantuntijaluennot</a:t>
            </a:r>
            <a:r>
              <a:rPr lang="fi-FI" sz="2400" b="1" dirty="0">
                <a:latin typeface="Baskerville Old Face" panose="02020602080505020303" pitchFamily="18" charset="0"/>
              </a:rPr>
              <a:t>:</a:t>
            </a:r>
            <a:r>
              <a:rPr lang="fi-FI" sz="2400" dirty="0">
                <a:latin typeface="Baskerville Old Face" panose="02020602080505020303" pitchFamily="18" charset="0"/>
              </a:rPr>
              <a:t/>
            </a:r>
            <a:br>
              <a:rPr lang="fi-FI" sz="2400" dirty="0">
                <a:latin typeface="Baskerville Old Face" panose="02020602080505020303" pitchFamily="18" charset="0"/>
              </a:rPr>
            </a:br>
            <a:r>
              <a:rPr lang="fi-FI" sz="2400" dirty="0">
                <a:latin typeface="Baskerville Old Face" panose="02020602080505020303" pitchFamily="18" charset="0"/>
              </a:rPr>
              <a:t>* tiedekunnan yhteiset 6 h (tulevat myös moniviestimeen)</a:t>
            </a:r>
            <a:br>
              <a:rPr lang="fi-FI" sz="2400" dirty="0">
                <a:latin typeface="Baskerville Old Face" panose="02020602080505020303" pitchFamily="18" charset="0"/>
              </a:rPr>
            </a:br>
            <a:r>
              <a:rPr lang="fi-FI" sz="2400" dirty="0">
                <a:latin typeface="Baskerville Old Face" panose="02020602080505020303" pitchFamily="18" charset="0"/>
              </a:rPr>
              <a:t>   27.10.2016 klo 12.15-14.45 / L304</a:t>
            </a:r>
            <a:br>
              <a:rPr lang="fi-FI" sz="2400" dirty="0">
                <a:latin typeface="Baskerville Old Face" panose="02020602080505020303" pitchFamily="18" charset="0"/>
              </a:rPr>
            </a:br>
            <a:r>
              <a:rPr lang="fi-FI" sz="2400" dirty="0">
                <a:latin typeface="Baskerville Old Face" panose="02020602080505020303" pitchFamily="18" charset="0"/>
              </a:rPr>
              <a:t>   3.11.2016 klo 12.15-14.45 / </a:t>
            </a:r>
            <a:r>
              <a:rPr lang="fi-FI" sz="2400" dirty="0" smtClean="0">
                <a:latin typeface="Baskerville Old Face" panose="02020602080505020303" pitchFamily="18" charset="0"/>
              </a:rPr>
              <a:t>L304</a:t>
            </a:r>
          </a:p>
          <a:p>
            <a:pPr marL="0" indent="0">
              <a:buNone/>
            </a:pPr>
            <a:r>
              <a:rPr lang="fi-FI" sz="2400" dirty="0">
                <a:latin typeface="Baskerville Old Face" panose="02020602080505020303" pitchFamily="18" charset="0"/>
              </a:rPr>
              <a:t/>
            </a:r>
            <a:br>
              <a:rPr lang="fi-FI" sz="2400" dirty="0">
                <a:latin typeface="Baskerville Old Face" panose="02020602080505020303" pitchFamily="18" charset="0"/>
              </a:rPr>
            </a:br>
            <a:r>
              <a:rPr lang="fi-FI" sz="2400" dirty="0">
                <a:latin typeface="Baskerville Old Face" panose="02020602080505020303" pitchFamily="18" charset="0"/>
              </a:rPr>
              <a:t>* norssin </a:t>
            </a:r>
            <a:r>
              <a:rPr lang="fi-FI" sz="2400" i="1" dirty="0" smtClean="0">
                <a:latin typeface="Baskerville Old Face" panose="02020602080505020303" pitchFamily="18" charset="0"/>
              </a:rPr>
              <a:t>rehtorin tunti  </a:t>
            </a:r>
            <a:r>
              <a:rPr lang="fi-FI" sz="2400" dirty="0">
                <a:latin typeface="Baskerville Old Face" panose="02020602080505020303" pitchFamily="18" charset="0"/>
              </a:rPr>
              <a:t>12.10. klo 14.30-16 / ruokasali </a:t>
            </a:r>
            <a:r>
              <a:rPr lang="fi-FI" sz="2400" dirty="0" smtClean="0">
                <a:latin typeface="Baskerville Old Face" panose="02020602080505020303" pitchFamily="18" charset="0"/>
              </a:rPr>
              <a:t>Amanda. </a:t>
            </a:r>
            <a:r>
              <a:rPr lang="fi-FI" sz="2400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Ilm. Korpissa!</a:t>
            </a:r>
            <a:r>
              <a:rPr lang="fi-FI" sz="2400" dirty="0">
                <a:latin typeface="Baskerville Old Face" panose="02020602080505020303" pitchFamily="18" charset="0"/>
              </a:rPr>
              <a:t/>
            </a:r>
            <a:br>
              <a:rPr lang="fi-FI" sz="2400" dirty="0">
                <a:latin typeface="Baskerville Old Face" panose="02020602080505020303" pitchFamily="18" charset="0"/>
              </a:rPr>
            </a:br>
            <a:r>
              <a:rPr lang="fi-FI" sz="2400" dirty="0">
                <a:latin typeface="Baskerville Old Face" panose="02020602080505020303" pitchFamily="18" charset="0"/>
              </a:rPr>
              <a:t>* alanorssin </a:t>
            </a:r>
            <a:r>
              <a:rPr lang="fi-FI" sz="2400" i="1" dirty="0" smtClean="0">
                <a:latin typeface="Baskerville Old Face" panose="02020602080505020303" pitchFamily="18" charset="0"/>
              </a:rPr>
              <a:t>kirjastoinfo ja kouluopastus: </a:t>
            </a:r>
            <a:r>
              <a:rPr lang="fi-FI" sz="2400" dirty="0" smtClean="0">
                <a:latin typeface="Baskerville Old Face" panose="02020602080505020303" pitchFamily="18" charset="0"/>
              </a:rPr>
              <a:t>3-13.10 ajalla. </a:t>
            </a:r>
            <a:r>
              <a:rPr lang="fi-FI" sz="2400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Ilm. Korpissa!</a:t>
            </a:r>
            <a:endParaRPr lang="fi-F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79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6438"/>
          </a:xfrm>
        </p:spPr>
        <p:txBody>
          <a:bodyPr/>
          <a:lstStyle/>
          <a:p>
            <a:r>
              <a:rPr lang="fi-FI" dirty="0" smtClean="0"/>
              <a:t>Havainnoinnista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532238"/>
            <a:ext cx="9601200" cy="5105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Harjoittelussa aloitetaan </a:t>
            </a:r>
            <a:r>
              <a:rPr lang="fi-FI" b="1" dirty="0"/>
              <a:t>tutkimuksellisen otteen soveltaminen opettajan </a:t>
            </a:r>
            <a:r>
              <a:rPr lang="fi-FI" b="1" dirty="0" smtClean="0"/>
              <a:t>työssa</a:t>
            </a:r>
            <a:r>
              <a:rPr lang="fi-FI" dirty="0"/>
              <a:t>̈. </a:t>
            </a:r>
            <a:r>
              <a:rPr lang="fi-FI" dirty="0" smtClean="0"/>
              <a:t>Tutkimuksellisella </a:t>
            </a:r>
            <a:r>
              <a:rPr lang="fi-FI" dirty="0"/>
              <a:t>otteella tarkoitetaan OH1:ssä observointia, sillä harjoittelussa seurataan ja havainnoidaan luokkayhteisön toimintaa, oppilaiden moninaisuutta ja oppimisympäristöä sekä opetuksen että oppimisen näkökulmasta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400" b="1" dirty="0" smtClean="0"/>
              <a:t>Millaisia aiheita sinusta olisi mielenkiintoista havainnoida?</a:t>
            </a:r>
          </a:p>
          <a:p>
            <a:pPr marL="0" indent="0">
              <a:buNone/>
            </a:pPr>
            <a:endParaRPr lang="fi-FI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69033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fi-FI" sz="2700" dirty="0">
                <a:solidFill>
                  <a:prstClr val="white"/>
                </a:solidFill>
                <a:ea typeface="+mn-ea"/>
                <a:cs typeface="+mn-cs"/>
              </a:rPr>
              <a:t/>
            </a:r>
            <a:br>
              <a:rPr lang="fi-FI" sz="2700" dirty="0">
                <a:solidFill>
                  <a:prstClr val="white"/>
                </a:solidFill>
                <a:ea typeface="+mn-ea"/>
                <a:cs typeface="+mn-cs"/>
              </a:rPr>
            </a:br>
            <a:r>
              <a:rPr lang="fi-FI" sz="2700" b="1" dirty="0">
                <a:solidFill>
                  <a:schemeClr val="tx1"/>
                </a:solidFill>
                <a:ea typeface="+mn-ea"/>
                <a:cs typeface="+mn-cs"/>
              </a:rPr>
              <a:t>Laaja-alaisen </a:t>
            </a:r>
            <a:r>
              <a:rPr lang="fi-FI" sz="2700" b="1" dirty="0">
                <a:solidFill>
                  <a:schemeClr val="tx1"/>
                </a:solidFill>
                <a:ea typeface="+mn-ea"/>
                <a:cs typeface="+mn-cs"/>
              </a:rPr>
              <a:t>oppimisen teemat </a:t>
            </a:r>
            <a:r>
              <a:rPr lang="fi-FI" sz="2700" b="1" dirty="0" smtClean="0">
                <a:solidFill>
                  <a:schemeClr val="tx1"/>
                </a:solidFill>
                <a:ea typeface="+mn-ea"/>
                <a:cs typeface="+mn-cs"/>
              </a:rPr>
              <a:t>alanorssilla 16-17 </a:t>
            </a:r>
            <a:r>
              <a:rPr lang="fi-FI" sz="2700" dirty="0">
                <a:solidFill>
                  <a:prstClr val="white"/>
                </a:solidFill>
                <a:ea typeface="+mn-ea"/>
                <a:cs typeface="+mn-cs"/>
              </a:rPr>
              <a:t/>
            </a:r>
            <a:br>
              <a:rPr lang="fi-FI" sz="2700" dirty="0">
                <a:solidFill>
                  <a:prstClr val="white"/>
                </a:solidFill>
                <a:ea typeface="+mn-ea"/>
                <a:cs typeface="+mn-cs"/>
              </a:rPr>
            </a:br>
            <a:r>
              <a:rPr lang="fi-FI" sz="2700" dirty="0">
                <a:solidFill>
                  <a:prstClr val="white"/>
                </a:solidFill>
                <a:ea typeface="+mn-ea"/>
                <a:cs typeface="+mn-cs"/>
              </a:rPr>
              <a:t> </a:t>
            </a:r>
            <a:r>
              <a:rPr lang="fi-FI" sz="2700" dirty="0">
                <a:solidFill>
                  <a:prstClr val="white"/>
                </a:solidFill>
                <a:ea typeface="+mn-ea"/>
                <a:cs typeface="+mn-cs"/>
                <a:hlinkClick r:id="rId2"/>
              </a:rPr>
              <a:t>https://peda.net/jyu/normaalikoulu/ops/luku3/telaol</a:t>
            </a:r>
            <a:r>
              <a:rPr lang="fi-FI" sz="2700" dirty="0">
                <a:solidFill>
                  <a:prstClr val="white"/>
                </a:solidFill>
                <a:ea typeface="+mn-ea"/>
                <a:cs typeface="+mn-cs"/>
              </a:rPr>
              <a:t/>
            </a:r>
            <a:br>
              <a:rPr lang="fi-FI" sz="2700" dirty="0">
                <a:solidFill>
                  <a:prstClr val="white"/>
                </a:solidFill>
                <a:ea typeface="+mn-ea"/>
                <a:cs typeface="+mn-cs"/>
              </a:rPr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30399"/>
            <a:ext cx="9601200" cy="4588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Syksy </a:t>
            </a:r>
            <a:r>
              <a:rPr lang="fi-FI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2016 L2</a:t>
            </a:r>
            <a:r>
              <a:rPr lang="fi-FI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/>
            </a:r>
            <a:br>
              <a:rPr lang="fi-FI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</a:br>
            <a:r>
              <a:rPr lang="fi-FI" sz="2400" b="1" dirty="0">
                <a:solidFill>
                  <a:schemeClr val="bg1"/>
                </a:solidFill>
                <a:latin typeface="Baskerville Old Face" panose="02020602080505020303" pitchFamily="18" charset="0"/>
                <a:hlinkClick r:id="rId3"/>
              </a:rPr>
              <a:t>Kulttuurinen osaaminen, vuorovaikutus ja </a:t>
            </a:r>
            <a:r>
              <a:rPr lang="fi-FI" sz="2400" b="1" dirty="0" smtClean="0">
                <a:solidFill>
                  <a:schemeClr val="bg1"/>
                </a:solidFill>
                <a:latin typeface="Baskerville Old Face" panose="02020602080505020303" pitchFamily="18" charset="0"/>
                <a:hlinkClick r:id="rId3"/>
              </a:rPr>
              <a:t>ilmaisu</a:t>
            </a:r>
            <a:endParaRPr lang="fi-FI" sz="2400" b="1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fi-FI" sz="2400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fi-FI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Kevät 2017 L3</a:t>
            </a:r>
            <a:r>
              <a:rPr lang="fi-FI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/>
            </a:r>
            <a:br>
              <a:rPr lang="fi-FI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</a:br>
            <a:r>
              <a:rPr lang="fi-FI" sz="2400" b="1" dirty="0">
                <a:solidFill>
                  <a:schemeClr val="bg1"/>
                </a:solidFill>
                <a:latin typeface="Baskerville Old Face" panose="02020602080505020303" pitchFamily="18" charset="0"/>
                <a:hlinkClick r:id="rId4"/>
              </a:rPr>
              <a:t>Itsestä huolehtiminen ja arjen </a:t>
            </a:r>
            <a:r>
              <a:rPr lang="fi-FI" sz="2400" b="1" dirty="0" smtClean="0">
                <a:solidFill>
                  <a:schemeClr val="bg1"/>
                </a:solidFill>
                <a:latin typeface="Baskerville Old Face" panose="02020602080505020303" pitchFamily="18" charset="0"/>
                <a:hlinkClick r:id="rId4"/>
              </a:rPr>
              <a:t>taidot</a:t>
            </a:r>
            <a:endParaRPr lang="fi-FI" sz="2400" b="1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fi-FI" b="1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fi-FI" b="1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Muita teemoja: </a:t>
            </a:r>
            <a:endParaRPr lang="fi-FI" b="1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  <a:p>
            <a:pPr lvl="0"/>
            <a:r>
              <a:rPr lang="fi-FI" dirty="0"/>
              <a:t>Koulun arjen kysymyksiä, </a:t>
            </a:r>
            <a:r>
              <a:rPr lang="fi-FI" dirty="0" smtClean="0"/>
              <a:t>vuorovaikutustilanteita</a:t>
            </a:r>
            <a:endParaRPr lang="fi-FI" dirty="0"/>
          </a:p>
          <a:p>
            <a:pPr lvl="0"/>
            <a:r>
              <a:rPr lang="fi-FI" dirty="0"/>
              <a:t>Osallistava opettajuus</a:t>
            </a:r>
          </a:p>
          <a:p>
            <a:pPr marL="0" indent="0">
              <a:buNone/>
            </a:pPr>
            <a:endParaRPr lang="fi-FI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18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lja">
  <a:themeElements>
    <a:clrScheme name="Vilj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Vilja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Vilj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1089</TotalTime>
  <Words>101</Words>
  <Application>Microsoft Macintosh PowerPoint</Application>
  <PresentationFormat>Laajakuva</PresentationFormat>
  <Paragraphs>29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Baskerville</vt:lpstr>
      <vt:lpstr>Baskerville Old Face</vt:lpstr>
      <vt:lpstr>Franklin Gothic Book</vt:lpstr>
      <vt:lpstr>Vilja</vt:lpstr>
      <vt:lpstr>KTKP030 OH1</vt:lpstr>
      <vt:lpstr>Sisältö</vt:lpstr>
      <vt:lpstr>Harjoitteluun liittyvät jutut </vt:lpstr>
      <vt:lpstr>Havainnoinnista</vt:lpstr>
      <vt:lpstr> Laaja-alaisen oppimisen teemat alanorssilla 16-17   https://peda.net/jyu/normaalikoulu/ops/luku3/telaol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KTKP030 OH1</dc:title>
  <dc:creator>Samuli Niiranen</dc:creator>
  <cp:lastModifiedBy>Samuli Niiranen</cp:lastModifiedBy>
  <cp:revision>8</cp:revision>
  <dcterms:created xsi:type="dcterms:W3CDTF">2016-09-18T12:02:33Z</dcterms:created>
  <dcterms:modified xsi:type="dcterms:W3CDTF">2016-09-19T06:12:12Z</dcterms:modified>
</cp:coreProperties>
</file>