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66" r:id="rId3"/>
    <p:sldId id="267" r:id="rId4"/>
    <p:sldId id="257" r:id="rId5"/>
    <p:sldId id="265" r:id="rId6"/>
    <p:sldId id="259" r:id="rId7"/>
    <p:sldId id="260" r:id="rId8"/>
    <p:sldId id="261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EC03B-D3C1-49CD-B303-1DEA1B855276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2D9CC-C60C-4FED-AE00-618F3DE716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14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2D9CC-C60C-4FED-AE00-618F3DE7163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368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1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5847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1188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8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568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327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466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07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635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93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80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06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32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5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20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308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26D0E4C-90AE-42A1-B4F3-87F3ACD23D95}" type="datetimeFigureOut">
              <a:rPr lang="fi-FI" smtClean="0"/>
              <a:pPr/>
              <a:t>11.12.2017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64E2656F-BC35-4EFC-AC18-BC4D4B676B5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256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VAARAN VUOSISTA UUTEEN YSTÄVYYTEEN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00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</a:t>
            </a:r>
            <a:r>
              <a:rPr lang="fi-FI" dirty="0" smtClean="0"/>
              <a:t>uoden </a:t>
            </a:r>
            <a:r>
              <a:rPr lang="fi-FI" dirty="0"/>
              <a:t>1944 välirauhan </a:t>
            </a:r>
            <a:r>
              <a:rPr lang="fi-FI" dirty="0" smtClean="0"/>
              <a:t>ehdot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 Kommunistit pääsivät takaisin politiikkaan (oli kielletty vuodesta 1930</a:t>
            </a:r>
            <a:r>
              <a:rPr lang="fi-FI" dirty="0" smtClean="0"/>
              <a:t>).</a:t>
            </a:r>
          </a:p>
          <a:p>
            <a:r>
              <a:rPr lang="fi-FI" dirty="0" smtClean="0"/>
              <a:t>Suomen </a:t>
            </a:r>
            <a:r>
              <a:rPr lang="fi-FI" dirty="0"/>
              <a:t>piti tuomita ”sotasyylliset” eli maan jatkosotaan johtaneet poliitikot. </a:t>
            </a:r>
          </a:p>
          <a:p>
            <a:r>
              <a:rPr lang="fi-FI" dirty="0" smtClean="0"/>
              <a:t>Suomi </a:t>
            </a:r>
            <a:r>
              <a:rPr lang="fi-FI" dirty="0"/>
              <a:t>menetti samat alueet kuin talvisodan jälkeen ja niiden lisäksi Petsamon. </a:t>
            </a:r>
          </a:p>
          <a:p>
            <a:r>
              <a:rPr lang="fi-FI" dirty="0" smtClean="0"/>
              <a:t>Porkkala </a:t>
            </a:r>
            <a:r>
              <a:rPr lang="fi-FI" dirty="0"/>
              <a:t>piti vuokrata Neuvostoliiton sotilastukikohdaksi</a:t>
            </a:r>
            <a:r>
              <a:rPr lang="fi-FI" dirty="0" smtClean="0"/>
              <a:t>.</a:t>
            </a:r>
          </a:p>
          <a:p>
            <a:r>
              <a:rPr lang="fi-FI" dirty="0" smtClean="0"/>
              <a:t>Suomen </a:t>
            </a:r>
            <a:r>
              <a:rPr lang="fi-FI" dirty="0"/>
              <a:t>piti karkottaa saksalaiset alueeltaan. </a:t>
            </a:r>
          </a:p>
          <a:p>
            <a:r>
              <a:rPr lang="fi-FI" dirty="0" smtClean="0"/>
              <a:t>Neuvostoliitolle </a:t>
            </a:r>
            <a:r>
              <a:rPr lang="fi-FI" dirty="0"/>
              <a:t>oli maksettava suuret sotakorvaukset</a:t>
            </a:r>
            <a:r>
              <a:rPr lang="fi-FI" dirty="0" smtClean="0"/>
              <a:t>.</a:t>
            </a:r>
          </a:p>
          <a:p>
            <a:r>
              <a:rPr lang="fi-FI" dirty="0" smtClean="0"/>
              <a:t>Valvontakomissio </a:t>
            </a:r>
            <a:r>
              <a:rPr lang="fi-FI" dirty="0"/>
              <a:t>tuli maahan valvomaan rauhanehtojen täyttämistä.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185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Miksi vuosia 1944–48 kutsutaan Suomen historiassa vaaran vuosiksi?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Suomessa </a:t>
            </a:r>
            <a:r>
              <a:rPr lang="fi-FI" sz="2400" dirty="0"/>
              <a:t>pelättiin, että politiikkaan uudelleen mukaan tulleet kommunistit yrittäisivät Neuvostoliiton tuella vallankaappausta</a:t>
            </a:r>
            <a:r>
              <a:rPr lang="fi-FI" sz="2400" dirty="0" smtClean="0"/>
              <a:t>.</a:t>
            </a:r>
          </a:p>
          <a:p>
            <a:r>
              <a:rPr lang="fi-FI" sz="2400" dirty="0"/>
              <a:t>S</a:t>
            </a:r>
            <a:r>
              <a:rPr lang="fi-FI" sz="2400" dirty="0" smtClean="0"/>
              <a:t>uomalaiset </a:t>
            </a:r>
            <a:r>
              <a:rPr lang="fi-FI" sz="2400" dirty="0"/>
              <a:t>pelkäsivät Neuvostoliiton miehitystä, jos rauhanehtoja ei pystyttäisi noudattamaan.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5014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ongelmia sodan jälkeen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dirty="0" smtClean="0"/>
          </a:p>
          <a:p>
            <a:r>
              <a:rPr lang="fi-FI" sz="2800" dirty="0" smtClean="0"/>
              <a:t>Sotakorvausten maksaminen</a:t>
            </a:r>
          </a:p>
          <a:p>
            <a:r>
              <a:rPr lang="fi-FI" sz="2800" dirty="0" smtClean="0"/>
              <a:t>Siirtoväen asuttaminen</a:t>
            </a:r>
          </a:p>
          <a:p>
            <a:r>
              <a:rPr lang="fi-FI" sz="2800" dirty="0" smtClean="0"/>
              <a:t>Rintamamiesten työllistäminen ja asuttaminen</a:t>
            </a:r>
          </a:p>
          <a:p>
            <a:r>
              <a:rPr lang="fi-FI" sz="2800" dirty="0" smtClean="0"/>
              <a:t>Lapsiperheiden ahdinko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82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164695" cy="612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95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Siirtoväen asuttaminen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Tarjottiin maata ja asuntoja, uudet maatilat</a:t>
            </a:r>
          </a:p>
          <a:p>
            <a:pPr>
              <a:buFontTx/>
              <a:buChar char="-"/>
            </a:pPr>
            <a:r>
              <a:rPr lang="fi-FI" sz="2400" dirty="0" smtClean="0"/>
              <a:t>Noin 400 000 </a:t>
            </a:r>
          </a:p>
          <a:p>
            <a:pPr>
              <a:buFontTx/>
              <a:buChar char="-"/>
            </a:pPr>
            <a:r>
              <a:rPr lang="fi-FI" sz="2400" dirty="0" smtClean="0"/>
              <a:t>Karjala!!!</a:t>
            </a:r>
          </a:p>
          <a:p>
            <a:pPr lvl="2">
              <a:buFontTx/>
              <a:buChar char="-"/>
            </a:pPr>
            <a:r>
              <a:rPr lang="fi-FI" sz="2400" dirty="0" smtClean="0"/>
              <a:t>Petsamo, osa Sallasta ja Kuusamosta ja Porkkala</a:t>
            </a:r>
          </a:p>
          <a:p>
            <a:pPr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7481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14968"/>
          </a:xfrm>
        </p:spPr>
        <p:txBody>
          <a:bodyPr>
            <a:normAutofit fontScale="90000"/>
          </a:bodyPr>
          <a:lstStyle/>
          <a:p>
            <a:r>
              <a:rPr lang="fi-FI" sz="2400" dirty="0"/>
              <a:t>Rintamamiesten työllistäminen ja asuttaminen</a:t>
            </a:r>
            <a:br>
              <a:rPr lang="fi-FI" sz="2400" dirty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 smtClean="0"/>
              <a:t>Omakotitalotontit kaupunkien laitamilta tai metsää, jonne saattoi raivata maatilat</a:t>
            </a:r>
          </a:p>
          <a:p>
            <a:pPr>
              <a:buFontTx/>
              <a:buChar char="-"/>
            </a:pPr>
            <a:r>
              <a:rPr lang="fi-FI" sz="2400" dirty="0" smtClean="0"/>
              <a:t>Työpaikat kehittyvässä teollisuudessa</a:t>
            </a:r>
          </a:p>
          <a:p>
            <a:pPr>
              <a:buFontTx/>
              <a:buChar char="-"/>
            </a:pPr>
            <a:r>
              <a:rPr lang="fi-FI" sz="2400" dirty="0" smtClean="0"/>
              <a:t>Apua myös kaatuneiden omaisille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533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Lapsiperheiden ahdinko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 smtClean="0"/>
              <a:t>Äitiysavustus valtiolta</a:t>
            </a:r>
          </a:p>
          <a:p>
            <a:pPr>
              <a:buFontTx/>
              <a:buChar char="-"/>
            </a:pPr>
            <a:r>
              <a:rPr lang="fi-FI" sz="2400" dirty="0" smtClean="0"/>
              <a:t>Kodinperustamislaina </a:t>
            </a:r>
          </a:p>
          <a:p>
            <a:pPr>
              <a:buFontTx/>
              <a:buChar char="-"/>
            </a:pPr>
            <a:r>
              <a:rPr lang="fi-FI" sz="2400" dirty="0" smtClean="0"/>
              <a:t>Lapsilisät v. 1948</a:t>
            </a:r>
          </a:p>
          <a:p>
            <a:endParaRPr lang="fi-FI" sz="2400" dirty="0" smtClean="0"/>
          </a:p>
          <a:p>
            <a:pPr>
              <a:buFontTx/>
              <a:buChar char="-"/>
            </a:pPr>
            <a:r>
              <a:rPr lang="fi-FI" sz="2400" smtClean="0"/>
              <a:t>”Suuret ikäluokat” </a:t>
            </a:r>
            <a:r>
              <a:rPr lang="fi-FI" sz="2400" dirty="0" smtClean="0"/>
              <a:t>1945 – 1948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6763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seuraavat asiat liittyivät Suomen ja Neuvostoliiton välisiin suhteisiin: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346" y="1732450"/>
            <a:ext cx="7765322" cy="5125550"/>
          </a:xfrm>
        </p:spPr>
        <p:txBody>
          <a:bodyPr>
            <a:normAutofit fontScale="92500" lnSpcReduction="10000"/>
          </a:bodyPr>
          <a:lstStyle/>
          <a:p>
            <a:pPr marL="36900" indent="0">
              <a:buNone/>
            </a:pPr>
            <a:r>
              <a:rPr lang="fi-FI" b="1" dirty="0"/>
              <a:t>a) </a:t>
            </a:r>
            <a:r>
              <a:rPr lang="fi-FI" b="1" dirty="0" smtClean="0"/>
              <a:t>asekätkentä</a:t>
            </a:r>
          </a:p>
          <a:p>
            <a:r>
              <a:rPr lang="fi-FI" dirty="0" smtClean="0"/>
              <a:t>Osa </a:t>
            </a:r>
            <a:r>
              <a:rPr lang="fi-FI" dirty="0"/>
              <a:t>Suomen armeijan sotilaista kätki aseita siltä varalta, että Neuvostoliitto yrittäisi miehittää Suomen. Asekätkentä kertoi siis epäluulosta Neuvostoliiton aikeita kohtaan. </a:t>
            </a:r>
            <a:endParaRPr lang="fi-FI" dirty="0" smtClean="0"/>
          </a:p>
          <a:p>
            <a:pPr marL="36900" indent="0">
              <a:buNone/>
            </a:pPr>
            <a:r>
              <a:rPr lang="fi-FI" b="1" dirty="0" smtClean="0"/>
              <a:t>b</a:t>
            </a:r>
            <a:r>
              <a:rPr lang="fi-FI" b="1" dirty="0"/>
              <a:t>) valvontakomissio </a:t>
            </a:r>
          </a:p>
          <a:p>
            <a:r>
              <a:rPr lang="fi-FI" dirty="0" smtClean="0"/>
              <a:t>Valvontakomissio </a:t>
            </a:r>
            <a:r>
              <a:rPr lang="fi-FI" dirty="0"/>
              <a:t>valvoi välirauhan ehtojen noudattamista. Sillä oli suuret valtuudet Suomessa. </a:t>
            </a:r>
          </a:p>
          <a:p>
            <a:pPr marL="36900" indent="0">
              <a:buNone/>
            </a:pPr>
            <a:r>
              <a:rPr lang="fi-FI" b="1" dirty="0" smtClean="0"/>
              <a:t>c</a:t>
            </a:r>
            <a:r>
              <a:rPr lang="fi-FI" b="1" dirty="0"/>
              <a:t>) Paasikiven-linja </a:t>
            </a:r>
          </a:p>
          <a:p>
            <a:r>
              <a:rPr lang="fi-FI" dirty="0" smtClean="0"/>
              <a:t>Suomi </a:t>
            </a:r>
            <a:r>
              <a:rPr lang="fi-FI" dirty="0"/>
              <a:t>muutti presidentti Paasikiven johdolla suhtautumisensa Neuvostoliittoa kohtaan ystävälliseksi aiemman epäluuloisen ja vihamielisen suhtautumisen sijaan. </a:t>
            </a:r>
            <a:endParaRPr lang="fi-FI" dirty="0" smtClean="0"/>
          </a:p>
          <a:p>
            <a:pPr marL="36900" indent="0">
              <a:buNone/>
            </a:pPr>
            <a:r>
              <a:rPr lang="fi-FI" b="1" dirty="0" smtClean="0"/>
              <a:t>d</a:t>
            </a:r>
            <a:r>
              <a:rPr lang="fi-FI" b="1" dirty="0"/>
              <a:t>) YYA-sopimus? </a:t>
            </a:r>
          </a:p>
          <a:p>
            <a:r>
              <a:rPr lang="fi-FI" dirty="0" smtClean="0"/>
              <a:t>Vuonna </a:t>
            </a:r>
            <a:r>
              <a:rPr lang="fi-FI" dirty="0"/>
              <a:t>1948 solmittu ystävyys-, yhteistoiminta- ja avunantosopimus päätti vaaran vuodet ja loi pohjan Suomen ja Neuvostoliiton välisille suhteille.</a:t>
            </a:r>
          </a:p>
        </p:txBody>
      </p:sp>
    </p:spTree>
    <p:extLst>
      <p:ext uri="{BB962C8B-B14F-4D97-AF65-F5344CB8AC3E}">
        <p14:creationId xmlns:p14="http://schemas.microsoft.com/office/powerpoint/2010/main" val="95005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uskekivi">
  <a:themeElements>
    <a:clrScheme name="Liuskekiv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Liuskekiv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iuskekiv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TM04033929[[fn=Liuskekivi]]</Template>
  <TotalTime>176</TotalTime>
  <Words>270</Words>
  <Application>Microsoft Office PowerPoint</Application>
  <PresentationFormat>Näytössä katseltava diaesitys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Calibri</vt:lpstr>
      <vt:lpstr>Calisto MT</vt:lpstr>
      <vt:lpstr>Trebuchet MS</vt:lpstr>
      <vt:lpstr>Wingdings 2</vt:lpstr>
      <vt:lpstr>Liuskekivi</vt:lpstr>
      <vt:lpstr>VAARAN VUOSISTA UUTEEN YSTÄVYYTEEN</vt:lpstr>
      <vt:lpstr>Vuoden 1944 välirauhan ehdot </vt:lpstr>
      <vt:lpstr>Miksi vuosia 1944–48 kutsutaan Suomen historiassa vaaran vuosiksi? </vt:lpstr>
      <vt:lpstr>Suomen ongelmia sodan jälkeen</vt:lpstr>
      <vt:lpstr>PowerPoint-esitys</vt:lpstr>
      <vt:lpstr>Siirtoväen asuttaminen </vt:lpstr>
      <vt:lpstr>Rintamamiesten työllistäminen ja asuttaminen </vt:lpstr>
      <vt:lpstr>Lapsiperheiden ahdinko </vt:lpstr>
      <vt:lpstr>Miten seuraavat asiat liittyivät Suomen ja Neuvostoliiton välisiin suhteisiin: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56. SOTAKORVAUKSIA JA SÄÄNNÖSTELYÄ</dc:title>
  <dc:creator>Opettaja</dc:creator>
  <cp:lastModifiedBy>Opettaja</cp:lastModifiedBy>
  <cp:revision>16</cp:revision>
  <dcterms:created xsi:type="dcterms:W3CDTF">2012-02-16T09:41:55Z</dcterms:created>
  <dcterms:modified xsi:type="dcterms:W3CDTF">2017-12-11T12:48:40Z</dcterms:modified>
</cp:coreProperties>
</file>