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43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C644E1-C9A1-4E89-8666-A390D0F44F85}" type="datetimeFigureOut">
              <a:rPr lang="fi-FI"/>
              <a:t>20.5.2017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CC9B0-5331-425C-973A-F14420DE366B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CC9B0-5331-425C-973A-F14420DE366B}" type="slidenum">
              <a:rPr lang="fi-FI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7059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CC9B0-5331-425C-973A-F14420DE366B}" type="slidenum">
              <a:rPr lang="fi-FI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2756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CC9B0-5331-425C-973A-F14420DE366B}" type="slidenum">
              <a:rPr lang="fi-FI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7470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9264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246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9427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3660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7345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08861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90475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79938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309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2212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9489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9110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979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8629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5335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5919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4074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20.5.2017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13324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Ortodoksinen kirkko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Tehnyt Konsta Montonen, vuonna 2017, 8.lk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384039" y="365125"/>
            <a:ext cx="7164493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Perustiedot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  <p:extLst>
              <p:ext uri="{D42A27DB-BD31-4B8C-83A1-F6EECF244321}">
                <p14:modId xmlns:p14="http://schemas.microsoft.com/office/powerpoint/2010/main" val="2306034914"/>
              </p:ext>
            </p:extLst>
          </p:nvPr>
        </p:nvSpPr>
        <p:spPr>
          <a:xfrm>
            <a:off x="4387515" y="2022601"/>
            <a:ext cx="7161017" cy="4154361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2000" err="1">
                <a:solidFill>
                  <a:schemeClr val="bg1"/>
                </a:solidFill>
              </a:rPr>
              <a:t>Toiseksi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Suurin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kirkko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maailmassa</a:t>
            </a:r>
          </a:p>
          <a:p>
            <a:r>
              <a:rPr lang="en-US" sz="2000" err="1">
                <a:solidFill>
                  <a:schemeClr val="bg1"/>
                </a:solidFill>
              </a:rPr>
              <a:t>Yli</a:t>
            </a:r>
            <a:r>
              <a:rPr lang="en-US" sz="2000">
                <a:solidFill>
                  <a:schemeClr val="bg1"/>
                </a:solidFill>
              </a:rPr>
              <a:t> 240 </a:t>
            </a:r>
            <a:r>
              <a:rPr lang="en-US" sz="2000" err="1">
                <a:solidFill>
                  <a:schemeClr val="bg1"/>
                </a:solidFill>
              </a:rPr>
              <a:t>milj</a:t>
            </a:r>
            <a:r>
              <a:rPr lang="en-US" sz="2000">
                <a:solidFill>
                  <a:schemeClr val="bg1"/>
                </a:solidFill>
              </a:rPr>
              <a:t>. </a:t>
            </a:r>
            <a:r>
              <a:rPr lang="en-US" sz="2000" err="1">
                <a:solidFill>
                  <a:schemeClr val="bg1"/>
                </a:solidFill>
              </a:rPr>
              <a:t>Kannattajaa</a:t>
            </a:r>
            <a:r>
              <a:rPr lang="en-US" sz="2000">
                <a:solidFill>
                  <a:schemeClr val="bg1"/>
                </a:solidFill>
              </a:rPr>
              <a:t>, </a:t>
            </a:r>
            <a:r>
              <a:rPr lang="en-US" sz="2000" err="1">
                <a:solidFill>
                  <a:schemeClr val="bg1"/>
                </a:solidFill>
              </a:rPr>
              <a:t>joista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suurin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osa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Itä-Euroopassa</a:t>
            </a:r>
          </a:p>
          <a:p>
            <a:r>
              <a:rPr lang="en-US" sz="2000" err="1">
                <a:solidFill>
                  <a:schemeClr val="bg1"/>
                </a:solidFill>
              </a:rPr>
              <a:t>Johtajana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toimii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patriarkka</a:t>
            </a:r>
          </a:p>
          <a:p>
            <a:r>
              <a:rPr lang="en-US" sz="2000" err="1">
                <a:solidFill>
                  <a:schemeClr val="bg1"/>
                </a:solidFill>
              </a:rPr>
              <a:t>Ortodoksinen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uskonto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syntyi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kristinuskon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jakautuessa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vuonna</a:t>
            </a:r>
            <a:r>
              <a:rPr lang="en-US" sz="2000">
                <a:solidFill>
                  <a:schemeClr val="bg1"/>
                </a:solidFill>
              </a:rPr>
              <a:t> 1054</a:t>
            </a:r>
          </a:p>
          <a:p>
            <a:r>
              <a:rPr lang="en-US" sz="2000" err="1">
                <a:solidFill>
                  <a:schemeClr val="bg1"/>
                </a:solidFill>
              </a:rPr>
              <a:t>Pääsiäinen</a:t>
            </a:r>
            <a:r>
              <a:rPr lang="en-US" sz="2000">
                <a:solidFill>
                  <a:schemeClr val="bg1"/>
                </a:solidFill>
              </a:rPr>
              <a:t> on </a:t>
            </a:r>
            <a:r>
              <a:rPr lang="en-US" sz="2000" err="1">
                <a:solidFill>
                  <a:schemeClr val="bg1"/>
                </a:solidFill>
              </a:rPr>
              <a:t>suurin</a:t>
            </a:r>
            <a:r>
              <a:rPr lang="en-US" sz="2000">
                <a:solidFill>
                  <a:schemeClr val="bg1"/>
                </a:solidFill>
              </a:rPr>
              <a:t> ja </a:t>
            </a:r>
            <a:r>
              <a:rPr lang="en-US" sz="2000" err="1">
                <a:solidFill>
                  <a:schemeClr val="bg1"/>
                </a:solidFill>
              </a:rPr>
              <a:t>tärkein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juhla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ortodokseille</a:t>
            </a:r>
            <a:r>
              <a:rPr lang="en-US" sz="2000">
                <a:solidFill>
                  <a:schemeClr val="bg1"/>
                </a:solidFill>
              </a:rPr>
              <a:t>.</a:t>
            </a:r>
          </a:p>
          <a:p>
            <a:pPr marL="0"/>
            <a:endParaRPr lang="en-US" sz="2000">
              <a:solidFill>
                <a:schemeClr val="bg1"/>
              </a:solidFill>
            </a:endParaRPr>
          </a:p>
          <a:p>
            <a:pPr marL="0"/>
            <a:endParaRPr lang="en-US" sz="2000">
              <a:solidFill>
                <a:schemeClr val="bg1"/>
              </a:solidFill>
            </a:endParaRPr>
          </a:p>
          <a:p>
            <a:pPr marL="0"/>
            <a:endParaRPr lang="en-US" sz="2000">
              <a:solidFill>
                <a:schemeClr val="bg1"/>
              </a:solidFill>
            </a:endParaRPr>
          </a:p>
          <a:p>
            <a:pPr marL="0"/>
            <a:endParaRPr lang="en-US" sz="2000">
              <a:solidFill>
                <a:schemeClr val="bg1"/>
              </a:solidFill>
            </a:endParaRPr>
          </a:p>
          <a:p>
            <a:pPr marL="0"/>
            <a:endParaRPr lang="en-US" sz="2000">
              <a:solidFill>
                <a:schemeClr val="bg1"/>
              </a:solidFill>
            </a:endParaRPr>
          </a:p>
          <a:p>
            <a:pPr marL="0"/>
            <a:r>
              <a:rPr lang="en-US" sz="2000">
                <a:solidFill>
                  <a:schemeClr val="bg1"/>
                </a:solidFill>
              </a:rPr>
              <a:t>"</a:t>
            </a:r>
            <a:r>
              <a:rPr lang="en-US" sz="2000" err="1">
                <a:solidFill>
                  <a:schemeClr val="bg1"/>
                </a:solidFill>
              </a:rPr>
              <a:t>Kuvassa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Konstantinopolin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ekumeeninen</a:t>
            </a:r>
            <a:r>
              <a:rPr lang="en-US" sz="2000">
                <a:solidFill>
                  <a:schemeClr val="bg1"/>
                </a:solidFill>
              </a:rPr>
              <a:t> </a:t>
            </a:r>
            <a:r>
              <a:rPr lang="en-US" sz="2000" err="1">
                <a:solidFill>
                  <a:schemeClr val="bg1"/>
                </a:solidFill>
              </a:rPr>
              <a:t>patriarkka</a:t>
            </a:r>
            <a:r>
              <a:rPr lang="en-US" sz="2000">
                <a:solidFill>
                  <a:schemeClr val="bg1"/>
                </a:solidFill>
              </a:rPr>
              <a:t>"</a:t>
            </a:r>
          </a:p>
          <a:p>
            <a:pPr marL="0"/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5" name="Kuva 5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28575" y="584865"/>
            <a:ext cx="4050774" cy="5599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142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Ortodoksinen jumalanpalvelus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>
                <a:solidFill>
                  <a:srgbClr val="000000"/>
                </a:solidFill>
                <a:latin typeface="Calibri"/>
              </a:rPr>
              <a:t>Ikoni jossa on Neitsyt Maria</a:t>
            </a:r>
          </a:p>
        </p:txBody>
      </p:sp>
      <p:pic>
        <p:nvPicPr>
          <p:cNvPr id="7" name="Kuva 7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565732" y="2502854"/>
            <a:ext cx="3314243" cy="4342483"/>
          </a:xfrm>
          <a:prstGeom prst="rect">
            <a:avLst/>
          </a:prstGeom>
        </p:spPr>
      </p:pic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/>
              <a:t>Ortodoksinen jumalanpalvelus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fi-FI" sz="2000">
                <a:solidFill>
                  <a:srgbClr val="000000"/>
                </a:solidFill>
                <a:latin typeface="Calibri"/>
              </a:rPr>
              <a:t>Kutsutaan Liturgiaksi</a:t>
            </a:r>
          </a:p>
          <a:p>
            <a:r>
              <a:rPr lang="fi-FI" sz="2000">
                <a:solidFill>
                  <a:srgbClr val="000000"/>
                </a:solidFill>
                <a:latin typeface="Calibri"/>
              </a:rPr>
              <a:t>Kirkkoon tultaessa tehdään ristinmerkki</a:t>
            </a:r>
          </a:p>
          <a:p>
            <a:r>
              <a:rPr lang="fi-FI" sz="2000">
                <a:solidFill>
                  <a:srgbClr val="000000"/>
                </a:solidFill>
                <a:latin typeface="Calibri"/>
              </a:rPr>
              <a:t>Tuohuksen ja </a:t>
            </a:r>
            <a:r>
              <a:rPr lang="fi-FI" sz="2000" err="1">
                <a:solidFill>
                  <a:srgbClr val="000000"/>
                </a:solidFill>
                <a:latin typeface="Calibri"/>
              </a:rPr>
              <a:t>Lampukan</a:t>
            </a:r>
            <a:r>
              <a:rPr lang="fi-FI" sz="2000">
                <a:solidFill>
                  <a:srgbClr val="000000"/>
                </a:solidFill>
                <a:latin typeface="Calibri"/>
              </a:rPr>
              <a:t> poltto ikonin edessä Kuvaa rukouksen palavaa voimaa</a:t>
            </a:r>
          </a:p>
          <a:p>
            <a:r>
              <a:rPr lang="fi-FI" sz="2000">
                <a:solidFill>
                  <a:srgbClr val="000000"/>
                </a:solidFill>
                <a:latin typeface="Calibri"/>
              </a:rPr>
              <a:t>Ikoni, eli pyhä kuva jonka läpi katsoessa voi kokea yhteyden uskon maailmaan. Ikoneissa kuvataan pyhiä tapahtumia ja henkilöitä.</a:t>
            </a:r>
          </a:p>
          <a:p>
            <a:r>
              <a:rPr lang="fi-FI" sz="2000">
                <a:solidFill>
                  <a:srgbClr val="000000"/>
                </a:solidFill>
                <a:latin typeface="Calibri"/>
              </a:rPr>
              <a:t>Kirkossa seistään, koska se kuvaa matkaa iankaikkisuuteen</a:t>
            </a:r>
          </a:p>
          <a:p>
            <a:endParaRPr lang="fi-FI" sz="2000">
              <a:solidFill>
                <a:srgbClr val="000000"/>
              </a:solidFill>
              <a:latin typeface="Calibri"/>
            </a:endParaRPr>
          </a:p>
          <a:p>
            <a:endParaRPr lang="fi-FI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5134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blipFill rotWithShape="1">
            <a:blip r:embed="rId3">
              <a:duotone>
                <a:schemeClr val="bg2">
                  <a:shade val="42000"/>
                  <a:hueMod val="42000"/>
                  <a:satMod val="124000"/>
                  <a:lumMod val="62000"/>
                </a:schemeClr>
                <a:schemeClr val="bg2">
                  <a:tint val="96000"/>
                  <a:satMod val="130000"/>
                </a:schemeClr>
              </a:duotone>
            </a:blip>
            <a:stretch/>
          </a:blipFill>
          <a:ln>
            <a:noFill/>
          </a:ln>
          <a:effectLst/>
        </p:spPr>
      </p:sp>
      <p:pic>
        <p:nvPicPr>
          <p:cNvPr id="12" name="Picture 11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4" name="Picture 13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8" name="Picture 17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20" name="Picture 19"/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22" name="Rectangle 2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23688" y="484632"/>
            <a:ext cx="6584098" cy="5739187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 w="12700">
            <a:solidFill>
              <a:schemeClr val="tx2">
                <a:lumMod val="75000"/>
              </a:schemeClr>
            </a:solidFill>
          </a:ln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5" descr="Kuvatulokset haulle  kasteristi ortodoksi"/>
          <p:cNvPicPr>
            <a:picLocks noGrp="1" noChangeAspect="1"/>
          </p:cNvPicPr>
          <p:nvPr>
            <p:ph idx="1"/>
          </p:nvPr>
        </p:nvPicPr>
        <p:blipFill>
          <a:blip r:embed="rId8"/>
          <a:stretch>
            <a:fillRect/>
          </a:stretch>
        </p:blipFill>
        <p:spPr>
          <a:xfrm>
            <a:off x="5608319" y="1492476"/>
            <a:ext cx="5614835" cy="3719828"/>
          </a:xfrm>
          <a:prstGeom prst="rect">
            <a:avLst/>
          </a:prstGeom>
          <a:effectLst/>
        </p:spPr>
      </p:pic>
      <p:sp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200"/>
              <a:t>Mysteerio: Kaste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48931" y="2438400"/>
            <a:ext cx="3505494" cy="378541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 3" charset="2"/>
              <a:buChar char=""/>
            </a:pPr>
            <a:r>
              <a:rPr lang="en-US" err="1"/>
              <a:t>Kasteessa</a:t>
            </a:r>
            <a:r>
              <a:rPr lang="en-US"/>
              <a:t> </a:t>
            </a:r>
            <a:r>
              <a:rPr lang="en-US" err="1"/>
              <a:t>lapsi</a:t>
            </a:r>
            <a:r>
              <a:rPr lang="en-US"/>
              <a:t> </a:t>
            </a:r>
            <a:r>
              <a:rPr lang="en-US" err="1"/>
              <a:t>upotetaan</a:t>
            </a:r>
            <a:r>
              <a:rPr lang="en-US"/>
              <a:t> </a:t>
            </a:r>
            <a:r>
              <a:rPr lang="en-US" err="1"/>
              <a:t>kolme</a:t>
            </a:r>
            <a:r>
              <a:rPr lang="en-US"/>
              <a:t> </a:t>
            </a:r>
            <a:r>
              <a:rPr lang="en-US" err="1"/>
              <a:t>kertaa</a:t>
            </a:r>
            <a:r>
              <a:rPr lang="en-US"/>
              <a:t> </a:t>
            </a:r>
            <a:r>
              <a:rPr lang="en-US" err="1"/>
              <a:t>pyhään</a:t>
            </a:r>
            <a:r>
              <a:rPr lang="en-US"/>
              <a:t> </a:t>
            </a:r>
            <a:r>
              <a:rPr lang="en-US" err="1"/>
              <a:t>veteen</a:t>
            </a:r>
            <a:r>
              <a:rPr lang="en-US"/>
              <a:t>, </a:t>
            </a:r>
            <a:r>
              <a:rPr lang="en-US" err="1"/>
              <a:t>jolloin</a:t>
            </a:r>
            <a:r>
              <a:rPr lang="en-US"/>
              <a:t> </a:t>
            </a:r>
            <a:r>
              <a:rPr lang="en-US" err="1"/>
              <a:t>hänestä</a:t>
            </a:r>
            <a:r>
              <a:rPr lang="en-US"/>
              <a:t> </a:t>
            </a:r>
            <a:r>
              <a:rPr lang="en-US" err="1"/>
              <a:t>tulee</a:t>
            </a:r>
            <a:r>
              <a:rPr lang="en-US"/>
              <a:t> </a:t>
            </a:r>
            <a:r>
              <a:rPr lang="en-US" err="1"/>
              <a:t>kirkon</a:t>
            </a:r>
            <a:r>
              <a:rPr lang="en-US"/>
              <a:t> </a:t>
            </a:r>
            <a:r>
              <a:rPr lang="en-US" err="1"/>
              <a:t>jäsen</a:t>
            </a:r>
            <a:r>
              <a:rPr lang="en-US"/>
              <a:t>.</a:t>
            </a:r>
          </a:p>
          <a:p>
            <a:pPr>
              <a:buFont typeface="Wingdings 3" charset="2"/>
              <a:buChar char=""/>
            </a:pPr>
            <a:r>
              <a:rPr lang="en-US" err="1"/>
              <a:t>Lapsen</a:t>
            </a:r>
            <a:r>
              <a:rPr lang="en-US"/>
              <a:t> </a:t>
            </a:r>
            <a:r>
              <a:rPr lang="en-US" err="1"/>
              <a:t>nimi</a:t>
            </a:r>
            <a:r>
              <a:rPr lang="en-US"/>
              <a:t> </a:t>
            </a:r>
            <a:r>
              <a:rPr lang="en-US" err="1"/>
              <a:t>annetaan</a:t>
            </a:r>
            <a:r>
              <a:rPr lang="en-US"/>
              <a:t> </a:t>
            </a:r>
            <a:r>
              <a:rPr lang="en-US" err="1"/>
              <a:t>pyhän</a:t>
            </a:r>
            <a:r>
              <a:rPr lang="en-US"/>
              <a:t> </a:t>
            </a:r>
            <a:r>
              <a:rPr lang="en-US" err="1"/>
              <a:t>ihmisen</a:t>
            </a:r>
            <a:r>
              <a:rPr lang="en-US"/>
              <a:t> </a:t>
            </a:r>
            <a:r>
              <a:rPr lang="en-US" err="1"/>
              <a:t>mukaan</a:t>
            </a:r>
            <a:r>
              <a:rPr lang="en-US"/>
              <a:t>.</a:t>
            </a:r>
          </a:p>
          <a:p>
            <a:pPr>
              <a:buFont typeface="Wingdings 3" charset="2"/>
              <a:buChar char=""/>
            </a:pPr>
            <a:r>
              <a:rPr lang="en-US" err="1"/>
              <a:t>Kasteen</a:t>
            </a:r>
            <a:r>
              <a:rPr lang="en-US"/>
              <a:t> </a:t>
            </a:r>
            <a:r>
              <a:rPr lang="en-US" err="1"/>
              <a:t>tarkoituksena</a:t>
            </a:r>
            <a:r>
              <a:rPr lang="en-US"/>
              <a:t> on </a:t>
            </a:r>
            <a:r>
              <a:rPr lang="en-US" err="1"/>
              <a:t>osallistua</a:t>
            </a:r>
            <a:r>
              <a:rPr lang="en-US"/>
              <a:t> </a:t>
            </a:r>
            <a:r>
              <a:rPr lang="en-US" err="1"/>
              <a:t>Jeesuksen</a:t>
            </a:r>
            <a:r>
              <a:rPr lang="en-US"/>
              <a:t> </a:t>
            </a:r>
            <a:r>
              <a:rPr lang="en-US" err="1"/>
              <a:t>kuolemaan</a:t>
            </a:r>
            <a:r>
              <a:rPr lang="en-US"/>
              <a:t> ja </a:t>
            </a:r>
            <a:r>
              <a:rPr lang="en-US" err="1"/>
              <a:t>jälleensyntymiseen</a:t>
            </a:r>
            <a:r>
              <a:rPr lang="en-US"/>
              <a:t>.</a:t>
            </a:r>
          </a:p>
          <a:p>
            <a:pPr>
              <a:buFont typeface="Wingdings 3" charset="2"/>
              <a:buChar char=""/>
            </a:pPr>
            <a:endParaRPr lang="en-US"/>
          </a:p>
          <a:p>
            <a:pPr>
              <a:buFont typeface="Wingdings 3" charset="2"/>
              <a:buChar char=""/>
            </a:pPr>
            <a:endParaRPr lang="en-US"/>
          </a:p>
          <a:p>
            <a:pPr>
              <a:buFont typeface="Wingdings 3" charset="2"/>
              <a:buChar char=""/>
            </a:pPr>
            <a:endParaRPr lang="en-US"/>
          </a:p>
          <a:p>
            <a:pPr>
              <a:buFont typeface="Wingdings 3" charset="2"/>
              <a:buChar char=""/>
            </a:pPr>
            <a:endParaRPr lang="en-US"/>
          </a:p>
          <a:p>
            <a:pPr>
              <a:buFont typeface="Wingdings 3" charset="2"/>
              <a:buChar char=""/>
            </a:pPr>
            <a:r>
              <a:rPr lang="en-US" err="1"/>
              <a:t>Toimituksessa</a:t>
            </a:r>
            <a:r>
              <a:rPr lang="en-US"/>
              <a:t> </a:t>
            </a:r>
            <a:r>
              <a:rPr lang="en-US" err="1"/>
              <a:t>annettava</a:t>
            </a:r>
            <a:r>
              <a:rPr lang="en-US"/>
              <a:t> </a:t>
            </a:r>
            <a:r>
              <a:rPr lang="en-US" err="1"/>
              <a:t>Kasteristi</a:t>
            </a:r>
          </a:p>
        </p:txBody>
      </p:sp>
    </p:spTree>
    <p:extLst>
      <p:ext uri="{BB962C8B-B14F-4D97-AF65-F5344CB8AC3E}">
        <p14:creationId xmlns:p14="http://schemas.microsoft.com/office/powerpoint/2010/main" val="2774944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>
                <a:solidFill>
                  <a:srgbClr val="EBEBEB"/>
                </a:solidFill>
              </a:rPr>
              <a:t>Mysteerioita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Mirhavoitelu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15"/>
            <p:extLst>
              <p:ext uri="{D42A27DB-BD31-4B8C-83A1-F6EECF244321}">
                <p14:modId xmlns:p14="http://schemas.microsoft.com/office/powerpoint/2010/main" val="2253297308"/>
              </p:ext>
            </p:extLst>
          </p:nvPr>
        </p:nvSpPr>
        <p:spPr/>
        <p:txBody>
          <a:bodyPr/>
          <a:lstStyle/>
          <a:p>
            <a:r>
              <a:rPr lang="fi-FI" sz="1800"/>
              <a:t>Tehdään heti kasteen jälkeen.</a:t>
            </a:r>
          </a:p>
          <a:p>
            <a:r>
              <a:rPr lang="fi-FI" sz="1800"/>
              <a:t>Lapsen käsiin, jalkoihin, rintaan ja otsaan tehdään öljyllä ristinmerkit</a:t>
            </a:r>
          </a:p>
          <a:p>
            <a:r>
              <a:rPr lang="fi-FI" sz="1800"/>
              <a:t>Toimituksessa lapsi saa pyhän hengen lahjan ja liittyy ortodoksiseen perinteeseen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/>
              <a:t>Katumus</a:t>
            </a:r>
          </a:p>
        </p:txBody>
      </p:sp>
      <p:sp>
        <p:nvSpPr>
          <p:cNvPr id="6" name="Tekstin paikkamerkki 5"/>
          <p:cNvSpPr>
            <a:spLocks noGrp="1"/>
          </p:cNvSpPr>
          <p:nvPr>
            <p:ph type="body" sz="half" idx="16"/>
            <p:extLst>
              <p:ext uri="{D42A27DB-BD31-4B8C-83A1-F6EECF244321}">
                <p14:modId xmlns:p14="http://schemas.microsoft.com/office/powerpoint/2010/main" val="4114867530"/>
              </p:ext>
            </p:extLst>
          </p:nvPr>
        </p:nvSpPr>
        <p:spPr/>
        <p:txBody>
          <a:bodyPr/>
          <a:lstStyle/>
          <a:p>
            <a:r>
              <a:rPr lang="fi-FI" sz="1800"/>
              <a:t>Tunnustetaan jumalalle asenteet ja tavat, jotka ovat vieneet eroon suhteesta jumalaan</a:t>
            </a:r>
          </a:p>
          <a:p>
            <a:r>
              <a:rPr lang="fi-FI" sz="1800"/>
              <a:t>Pappi lukee tunnustuksen aikaan synninpäästörukouksen</a:t>
            </a:r>
          </a:p>
          <a:p>
            <a:r>
              <a:rPr lang="fi-FI" sz="1800"/>
              <a:t>Lopussa katuja suutelee ristiä ja evankeliumia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i-FI"/>
              <a:t>Ehtoollinen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sz="half" idx="17"/>
            <p:extLst>
              <p:ext uri="{D42A27DB-BD31-4B8C-83A1-F6EECF244321}">
                <p14:modId xmlns:p14="http://schemas.microsoft.com/office/powerpoint/2010/main" val="3454377128"/>
              </p:ext>
            </p:extLst>
          </p:nvPr>
        </p:nvSpPr>
        <p:spPr/>
        <p:txBody>
          <a:bodyPr/>
          <a:lstStyle/>
          <a:p>
            <a:r>
              <a:rPr lang="fi-FI" sz="1800"/>
              <a:t>Kohdataan muut kristityt ja Kristus</a:t>
            </a:r>
          </a:p>
          <a:p>
            <a:r>
              <a:rPr lang="fi-FI" sz="1800"/>
              <a:t>Ehtoolliselle mennään yleensä vasta katumuksen jälkeen</a:t>
            </a:r>
          </a:p>
          <a:p>
            <a:r>
              <a:rPr lang="fi-FI" sz="1800"/>
              <a:t>Tarjotaan viinin ja leivän seosta</a:t>
            </a:r>
          </a:p>
          <a:p>
            <a:r>
              <a:rPr lang="fi-FI" sz="1800"/>
              <a:t>Ehtoollisella tarkoitetaan syntien anteeksiantoa</a:t>
            </a:r>
          </a:p>
        </p:txBody>
      </p:sp>
    </p:spTree>
    <p:extLst>
      <p:ext uri="{BB962C8B-B14F-4D97-AF65-F5344CB8AC3E}">
        <p14:creationId xmlns:p14="http://schemas.microsoft.com/office/powerpoint/2010/main" val="2745922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  <p:extLst>
              <p:ext uri="{D42A27DB-BD31-4B8C-83A1-F6EECF244321}">
                <p14:modId xmlns:p14="http://schemas.microsoft.com/office/powerpoint/2010/main" val="3334247215"/>
              </p:ext>
            </p:extLst>
          </p:nvPr>
        </p:nvSpPr>
        <p:spPr/>
        <p:txBody>
          <a:bodyPr/>
          <a:lstStyle/>
          <a:p>
            <a:r>
              <a:rPr lang="fi-FI">
                <a:solidFill>
                  <a:srgbClr val="EBEBEB"/>
                </a:solidFill>
                <a:latin typeface="Century Gothic"/>
              </a:rPr>
              <a:t>Mysteerioita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  <p:extLst>
              <p:ext uri="{D42A27DB-BD31-4B8C-83A1-F6EECF244321}">
                <p14:modId xmlns:p14="http://schemas.microsoft.com/office/powerpoint/2010/main" val="1889382327"/>
              </p:ext>
            </p:extLst>
          </p:nvPr>
        </p:nvSpPr>
        <p:spPr/>
        <p:txBody>
          <a:bodyPr/>
          <a:lstStyle/>
          <a:p>
            <a:r>
              <a:rPr lang="fi-FI"/>
              <a:t>Avioliitto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15"/>
            <p:extLst>
              <p:ext uri="{D42A27DB-BD31-4B8C-83A1-F6EECF244321}">
                <p14:modId xmlns:p14="http://schemas.microsoft.com/office/powerpoint/2010/main" val="282320249"/>
              </p:ext>
            </p:extLst>
          </p:nvPr>
        </p:nvSpPr>
        <p:spPr/>
        <p:txBody>
          <a:bodyPr/>
          <a:lstStyle/>
          <a:p>
            <a:r>
              <a:rPr lang="fi-FI" sz="1800"/>
              <a:t>Mies ja nainen liittyvät yhteen loppuelämäkseen</a:t>
            </a:r>
          </a:p>
          <a:p>
            <a:r>
              <a:rPr lang="fi-FI" sz="1800"/>
              <a:t>Aviopari saa Jumalan siunauksen</a:t>
            </a:r>
          </a:p>
          <a:p>
            <a:r>
              <a:rPr lang="fi-FI" sz="1800"/>
              <a:t>Toimituksen aikana pari kruunataan ja he kiertävät vihkipöydän kolme kertaa</a:t>
            </a:r>
          </a:p>
          <a:p>
            <a:r>
              <a:rPr lang="fi-FI" sz="1800"/>
              <a:t>Pöydällä on risti ja evankeliumikirja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  <p:extLst>
              <p:ext uri="{D42A27DB-BD31-4B8C-83A1-F6EECF244321}">
                <p14:modId xmlns:p14="http://schemas.microsoft.com/office/powerpoint/2010/main" val="2609013937"/>
              </p:ext>
            </p:extLst>
          </p:nvPr>
        </p:nvSpPr>
        <p:spPr/>
        <p:txBody>
          <a:bodyPr/>
          <a:lstStyle/>
          <a:p>
            <a:r>
              <a:rPr lang="fi-FI"/>
              <a:t>Pappeus</a:t>
            </a:r>
          </a:p>
        </p:txBody>
      </p:sp>
      <p:sp>
        <p:nvSpPr>
          <p:cNvPr id="6" name="Tekstin paikkamerkki 5"/>
          <p:cNvSpPr>
            <a:spLocks noGrp="1"/>
          </p:cNvSpPr>
          <p:nvPr>
            <p:ph type="body" sz="half" idx="16"/>
            <p:extLst>
              <p:ext uri="{D42A27DB-BD31-4B8C-83A1-F6EECF244321}">
                <p14:modId xmlns:p14="http://schemas.microsoft.com/office/powerpoint/2010/main" val="2446344061"/>
              </p:ext>
            </p:extLst>
          </p:nvPr>
        </p:nvSpPr>
        <p:spPr/>
        <p:txBody>
          <a:bodyPr>
            <a:normAutofit lnSpcReduction="10000"/>
          </a:bodyPr>
          <a:lstStyle/>
          <a:p>
            <a:r>
              <a:rPr lang="fi-FI" sz="1800"/>
              <a:t>Diakoni toimii papin ja piispan apuna</a:t>
            </a:r>
          </a:p>
          <a:p>
            <a:r>
              <a:rPr lang="fi-FI" sz="1800"/>
              <a:t>Pappi hoitaa jumalanpalveluksia ja mysteerioita</a:t>
            </a:r>
          </a:p>
          <a:p>
            <a:r>
              <a:rPr lang="fi-FI" sz="1800"/>
              <a:t>Piispa on tärkeimmässä roolissa. Hän hoitaa hiippakunnan asiat ja on esimiehenä, sekä toimii papin kanssa Kristuksen näkymättömänä edustajana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3"/>
            <p:extLst>
              <p:ext uri="{D42A27DB-BD31-4B8C-83A1-F6EECF244321}">
                <p14:modId xmlns:p14="http://schemas.microsoft.com/office/powerpoint/2010/main" val="825553052"/>
              </p:ext>
            </p:extLst>
          </p:nvPr>
        </p:nvSpPr>
        <p:spPr/>
        <p:txBody>
          <a:bodyPr/>
          <a:lstStyle/>
          <a:p>
            <a:r>
              <a:rPr lang="fi-FI"/>
              <a:t>Sairaanvoitelu</a:t>
            </a:r>
          </a:p>
        </p:txBody>
      </p:sp>
      <p:sp>
        <p:nvSpPr>
          <p:cNvPr id="8" name="Tekstin paikkamerkki 7"/>
          <p:cNvSpPr>
            <a:spLocks noGrp="1"/>
          </p:cNvSpPr>
          <p:nvPr>
            <p:ph type="body" sz="half" idx="17"/>
            <p:extLst>
              <p:ext uri="{D42A27DB-BD31-4B8C-83A1-F6EECF244321}">
                <p14:modId xmlns:p14="http://schemas.microsoft.com/office/powerpoint/2010/main" val="7464171"/>
              </p:ext>
            </p:extLst>
          </p:nvPr>
        </p:nvSpPr>
        <p:spPr/>
        <p:txBody>
          <a:bodyPr/>
          <a:lstStyle/>
          <a:p>
            <a:r>
              <a:rPr lang="fi-FI" sz="1800"/>
              <a:t>Kristityt rukoilevat toisen henkisen ja fyysisen terveyden puolesta</a:t>
            </a:r>
          </a:p>
          <a:p>
            <a:r>
              <a:rPr lang="fi-FI" sz="1800"/>
              <a:t>Toimituksen voi tehdä useasti elämänsä aikana</a:t>
            </a:r>
          </a:p>
        </p:txBody>
      </p:sp>
    </p:spTree>
    <p:extLst>
      <p:ext uri="{BB962C8B-B14F-4D97-AF65-F5344CB8AC3E}">
        <p14:creationId xmlns:p14="http://schemas.microsoft.com/office/powerpoint/2010/main" val="36666018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287</Words>
  <Application>Microsoft Office PowerPoint</Application>
  <PresentationFormat>Laajakuva</PresentationFormat>
  <Paragraphs>61</Paragraphs>
  <Slides>6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Ioni</vt:lpstr>
      <vt:lpstr>Ortodoksinen kirkko</vt:lpstr>
      <vt:lpstr>Perustiedot</vt:lpstr>
      <vt:lpstr>Ortodoksinen jumalanpalvelus</vt:lpstr>
      <vt:lpstr>Mysteerio: Kaste</vt:lpstr>
      <vt:lpstr>Mysteerioita</vt:lpstr>
      <vt:lpstr>Mysteerioita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Ortodoksinen kirkko</dc:title>
  <dc:creator>Esa</dc:creator>
  <cp:lastModifiedBy>Tuupanen Esa</cp:lastModifiedBy>
  <cp:revision>2</cp:revision>
  <dcterms:modified xsi:type="dcterms:W3CDTF">2017-05-20T18:17:28Z</dcterms:modified>
</cp:coreProperties>
</file>