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6" r:id="rId4"/>
    <p:sldId id="267" r:id="rId5"/>
    <p:sldId id="263" r:id="rId6"/>
    <p:sldId id="259" r:id="rId7"/>
    <p:sldId id="264" r:id="rId8"/>
    <p:sldId id="265" r:id="rId9"/>
    <p:sldId id="258" r:id="rId10"/>
    <p:sldId id="257" r:id="rId11"/>
    <p:sldId id="261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5C1FB-6FC0-45D6-A130-E786B73E39E8}" type="datetimeFigureOut">
              <a:rPr lang="fi-FI" smtClean="0"/>
              <a:t>5.4.2021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E7945-7579-4648-9447-ACD21C92ED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52769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5C1FB-6FC0-45D6-A130-E786B73E39E8}" type="datetimeFigureOut">
              <a:rPr lang="fi-FI" smtClean="0"/>
              <a:t>5.4.2021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E7945-7579-4648-9447-ACD21C92ED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074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5C1FB-6FC0-45D6-A130-E786B73E39E8}" type="datetimeFigureOut">
              <a:rPr lang="fi-FI" smtClean="0"/>
              <a:t>5.4.2021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E7945-7579-4648-9447-ACD21C92ED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20388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5C1FB-6FC0-45D6-A130-E786B73E39E8}" type="datetimeFigureOut">
              <a:rPr lang="fi-FI" smtClean="0"/>
              <a:t>5.4.2021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E7945-7579-4648-9447-ACD21C92ED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5780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5C1FB-6FC0-45D6-A130-E786B73E39E8}" type="datetimeFigureOut">
              <a:rPr lang="fi-FI" smtClean="0"/>
              <a:t>5.4.2021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E7945-7579-4648-9447-ACD21C92ED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9588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5C1FB-6FC0-45D6-A130-E786B73E39E8}" type="datetimeFigureOut">
              <a:rPr lang="fi-FI" smtClean="0"/>
              <a:t>5.4.2021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E7945-7579-4648-9447-ACD21C92ED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2281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5C1FB-6FC0-45D6-A130-E786B73E39E8}" type="datetimeFigureOut">
              <a:rPr lang="fi-FI" smtClean="0"/>
              <a:t>5.4.2021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E7945-7579-4648-9447-ACD21C92ED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7988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5C1FB-6FC0-45D6-A130-E786B73E39E8}" type="datetimeFigureOut">
              <a:rPr lang="fi-FI" smtClean="0"/>
              <a:t>5.4.2021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E7945-7579-4648-9447-ACD21C92ED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52140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5C1FB-6FC0-45D6-A130-E786B73E39E8}" type="datetimeFigureOut">
              <a:rPr lang="fi-FI" smtClean="0"/>
              <a:t>5.4.2021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E7945-7579-4648-9447-ACD21C92ED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8550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5C1FB-6FC0-45D6-A130-E786B73E39E8}" type="datetimeFigureOut">
              <a:rPr lang="fi-FI" smtClean="0"/>
              <a:t>5.4.2021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E7945-7579-4648-9447-ACD21C92ED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4220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5C1FB-6FC0-45D6-A130-E786B73E39E8}" type="datetimeFigureOut">
              <a:rPr lang="fi-FI" smtClean="0"/>
              <a:t>5.4.2021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E7945-7579-4648-9447-ACD21C92ED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9633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35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35C1FB-6FC0-45D6-A130-E786B73E39E8}" type="datetimeFigureOut">
              <a:rPr lang="fi-FI" smtClean="0"/>
              <a:t>5.4.2021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DE7945-7579-4648-9447-ACD21C92ED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26543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Esseen rakenne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2216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Havainnollistamisen tapoja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9011" y="1487978"/>
            <a:ext cx="10954789" cy="4688985"/>
          </a:xfrm>
        </p:spPr>
        <p:txBody>
          <a:bodyPr>
            <a:normAutofit fontScale="92500"/>
          </a:bodyPr>
          <a:lstStyle/>
          <a:p>
            <a:r>
              <a:rPr lang="fi-FI" b="1" dirty="0"/>
              <a:t>Asian vertaaminen tuttuun ilmiöön</a:t>
            </a:r>
          </a:p>
          <a:p>
            <a:pPr marL="0" indent="0">
              <a:buNone/>
            </a:pPr>
            <a:r>
              <a:rPr lang="fi-FI" i="1" dirty="0"/>
              <a:t>”Nykyajan opiskelu on kymmenottelua, jossa akateemisen atleetin täytyy kehittyä monella alalla toisten lajien siitä kärsimättä. Kateeksi ei käy.”</a:t>
            </a:r>
          </a:p>
          <a:p>
            <a:r>
              <a:rPr lang="fi-FI" b="1" dirty="0"/>
              <a:t>Viittaaminen ajankohtaiseen asiaan</a:t>
            </a:r>
          </a:p>
          <a:p>
            <a:pPr marL="0" indent="0">
              <a:buNone/>
            </a:pPr>
            <a:r>
              <a:rPr lang="fi-FI" i="1" dirty="0"/>
              <a:t>”Vastaava jako todelliseen ja kuviteltuun on laajentunut jo kaikkialle Yhdysvaltain presidentinvaaleja myöten”</a:t>
            </a:r>
          </a:p>
          <a:p>
            <a:r>
              <a:rPr lang="fi-FI" b="1" dirty="0"/>
              <a:t>Konkreettisia mielikuvia luova kuvailu</a:t>
            </a:r>
          </a:p>
          <a:p>
            <a:pPr marL="0" indent="0">
              <a:buNone/>
            </a:pPr>
            <a:r>
              <a:rPr lang="fi-FI" i="1" dirty="0"/>
              <a:t>”Millainen sitten on tulevaisuuden kirjasto? Kolmen nuoren miehen joukko juoksee VR-lasit silmillään kaataen pelinappulat äänekkään tyttöseurueen Alias-pelilaudalta, samaan aikaan kun tavaamista opetteleva lukutoukan alku yrittää epätoivoisesti löytää johonkin nurkkaan unohtuneen viimeisen kirjapahasen.”</a:t>
            </a:r>
          </a:p>
        </p:txBody>
      </p:sp>
    </p:spTree>
    <p:extLst>
      <p:ext uri="{BB962C8B-B14F-4D97-AF65-F5344CB8AC3E}">
        <p14:creationId xmlns:p14="http://schemas.microsoft.com/office/powerpoint/2010/main" val="3239477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4127" y="212956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fi-FI" b="1" dirty="0"/>
              <a:t>Esimerkin antaminen historiasta</a:t>
            </a:r>
          </a:p>
          <a:p>
            <a:pPr marL="0" indent="0">
              <a:buNone/>
            </a:pPr>
            <a:r>
              <a:rPr lang="fi-FI" dirty="0"/>
              <a:t>”Pohjoinen talvi hyydyttää sähköautot kuin Venäjän pakkaset aikanaan Napoleonin armeijan. Tieteen maailmanvalloitus pysähtyy ja nykyajan sotapäälliköt saavat vetäytyä St. Helenan saarelle pohtimaan uutta strategiaa. Luontoa ei ihminen vieläkään pysty nujertamaan”</a:t>
            </a:r>
          </a:p>
          <a:p>
            <a:pPr marL="0" indent="0">
              <a:buNone/>
            </a:pPr>
            <a:r>
              <a:rPr lang="fi-FI" dirty="0"/>
              <a:t>TAI</a:t>
            </a:r>
          </a:p>
          <a:p>
            <a:pPr marL="0" indent="0">
              <a:buNone/>
            </a:pPr>
            <a:r>
              <a:rPr lang="fi-FI" dirty="0"/>
              <a:t>”Siinä missä omassa perhepäivähoidossani leikittiin My Little </a:t>
            </a:r>
            <a:r>
              <a:rPr lang="fi-FI" dirty="0" err="1"/>
              <a:t>Pony</a:t>
            </a:r>
            <a:r>
              <a:rPr lang="fi-FI" dirty="0"/>
              <a:t> -leluilla, ei tulevan vuosikymmenen lapsi tyydy neuvotteluissa omaa ponitallia vähempään.”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b="1" dirty="0"/>
              <a:t>Asian tai tekemisen seurausten kuvaaminen</a:t>
            </a:r>
          </a:p>
          <a:p>
            <a:pPr marL="0" indent="0">
              <a:buNone/>
            </a:pPr>
            <a:endParaRPr lang="fi-FI" b="1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68783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862F3D3-71C3-4ECF-B76B-167945F07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Rakenteen pitäminen kasassa on tärkeä seikka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F6094D2-8687-4C55-BD40-68506EB017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Kun essee on pitkä (6000 merkkiä), tehtävänannot todella laajoja ja käyttää täytyy vähintään kahta pohjatekstiä, kirjoitelman rakenteen koossa pitäminen voi olla vaikeaa.</a:t>
            </a:r>
          </a:p>
          <a:p>
            <a:r>
              <a:rPr lang="fi-FI" dirty="0"/>
              <a:t>Rakenne on kuitenkin tärkeä seikka: se voi vaikuttaa pisteytykseen 10–15 pisteen verran, mikä voi tarkoittaa jopa kahden arvosanan muutosta.</a:t>
            </a:r>
          </a:p>
          <a:p>
            <a:r>
              <a:rPr lang="fi-FI" dirty="0"/>
              <a:t>Rakenne jää myös helposti huomiotta, kun pääpaino on sisällön suunnittelemisessa.</a:t>
            </a:r>
          </a:p>
        </p:txBody>
      </p:sp>
    </p:spTree>
    <p:extLst>
      <p:ext uri="{BB962C8B-B14F-4D97-AF65-F5344CB8AC3E}">
        <p14:creationId xmlns:p14="http://schemas.microsoft.com/office/powerpoint/2010/main" val="2689343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Tärkeintä on muistaa suunnitella: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Rakenneratkaisu menee useimmin pieleen silloin, jos sitä ei muista suunnitella. Hyviä jäsentelytapoja taas voi olla useita.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Rakennetta suunniteltaessa ratkaistaan siis:</a:t>
            </a:r>
          </a:p>
          <a:p>
            <a:pPr lvl="1"/>
            <a:r>
              <a:rPr lang="fi-FI" dirty="0"/>
              <a:t>mitkä asiat otetaan mukaan tarkasteluun,</a:t>
            </a:r>
          </a:p>
          <a:p>
            <a:pPr lvl="1"/>
            <a:r>
              <a:rPr lang="fi-FI" dirty="0"/>
              <a:t>missä järjestyksessä ne esitetään,</a:t>
            </a:r>
          </a:p>
          <a:p>
            <a:pPr lvl="1"/>
            <a:r>
              <a:rPr lang="fi-FI" dirty="0"/>
              <a:t>miten tärkeä ja laaja kukin asia on.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74221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Rakenneratkaisuja voivat olla esim.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847528" y="1600200"/>
            <a:ext cx="8363272" cy="4853136"/>
          </a:xfrm>
        </p:spPr>
        <p:txBody>
          <a:bodyPr>
            <a:normAutofit lnSpcReduction="10000"/>
          </a:bodyPr>
          <a:lstStyle/>
          <a:p>
            <a:r>
              <a:rPr lang="fi-FI" dirty="0"/>
              <a:t>Aihepiiri kerrallaan (ilmiön piirteet, syyt, seuraukset </a:t>
            </a:r>
            <a:r>
              <a:rPr lang="fi-FI" dirty="0" err="1"/>
              <a:t>jne</a:t>
            </a:r>
            <a:r>
              <a:rPr lang="fi-FI" dirty="0"/>
              <a:t>)</a:t>
            </a:r>
          </a:p>
          <a:p>
            <a:r>
              <a:rPr lang="fi-FI" dirty="0"/>
              <a:t>Laajenevat kehät (ilmiön esiintyminen yksilötasolla, lähiympäristössä, Suomen mittakaavassa, Euroopassa jne.)</a:t>
            </a:r>
          </a:p>
          <a:p>
            <a:r>
              <a:rPr lang="fi-FI" dirty="0"/>
              <a:t>Vertaileva rakenne (asioiden eri puolia vertaillaan esim. tärkeysjärjestyksessä)</a:t>
            </a:r>
          </a:p>
          <a:p>
            <a:r>
              <a:rPr lang="fi-FI" dirty="0"/>
              <a:t>Edut – ongelmat - koonti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Toimivin ratkaisu riippuu aiheesta ja valitusta lähestymistavasta.</a:t>
            </a:r>
          </a:p>
        </p:txBody>
      </p:sp>
    </p:spTree>
    <p:extLst>
      <p:ext uri="{BB962C8B-B14F-4D97-AF65-F5344CB8AC3E}">
        <p14:creationId xmlns:p14="http://schemas.microsoft.com/office/powerpoint/2010/main" val="1297345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FC35AD0-B447-431A-8D05-0412016B9D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Ota huomioon: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7730E08-D126-4F04-993C-1E3B03705B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Hyvä sisällön suunnittelu auttaa myös rakenteen tekemisessä. Jos ideoita on paljon, niistä voi valita loogisesti yhteen sopivat. Jos taas tekstiin joutuu haalimaan kaiken mitä keksii, ajatukset jäävät helposti irrallisiksi.</a:t>
            </a:r>
          </a:p>
          <a:p>
            <a:endParaRPr lang="fi-FI" dirty="0"/>
          </a:p>
          <a:p>
            <a:r>
              <a:rPr lang="fi-FI" dirty="0"/>
              <a:t>Yhdessä kappaleessa käsitellään yhtä näkökulmaa. Jos asia on laaja, siihen voi käyttää useammankin kappaleen. Tärkeää kuitenkin on, ettei kerran käsiteltyyn asiaan palata uudestaan (ilman erityisen hyvää syytä).</a:t>
            </a:r>
          </a:p>
          <a:p>
            <a:r>
              <a:rPr lang="fi-FI" dirty="0"/>
              <a:t>Myös samaan ilmiöön läheisesti liittyvät havainnot kannattaa koota peräkkäisiin kappaleisiin.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54484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Vinkki: Esseen kappaleet kannattaa otsikoida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Otsikoiden perusteella oman etenemisjärjestyksen loogisuudesta ja käsittelyn monipuolisuudesta on helpompi huolehtia.</a:t>
            </a:r>
          </a:p>
          <a:p>
            <a:r>
              <a:rPr lang="fi-FI" dirty="0"/>
              <a:t>Näin voi varmistaa, että kappale pysyy johdonmukaisena (kappaleen asia mahtuu saman otsikon alle)</a:t>
            </a:r>
          </a:p>
          <a:p>
            <a:r>
              <a:rPr lang="fi-FI" dirty="0"/>
              <a:t>Kaikkien kappaleiden otsikoiden pitäisi sopia myös pääotsikon alle (aiheessa pysyminen).</a:t>
            </a:r>
          </a:p>
          <a:p>
            <a:r>
              <a:rPr lang="fi-FI" dirty="0"/>
              <a:t>Otsikoita ei kuitenkaan pidä jättää lopulliseen tekstiin!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692217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52C4F1F-E0FD-4F61-A66C-59C771A7BA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Siis: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02241B1-361F-46E3-9066-AE39302850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5105400" cy="3972243"/>
          </a:xfrm>
        </p:spPr>
        <p:txBody>
          <a:bodyPr/>
          <a:lstStyle/>
          <a:p>
            <a:r>
              <a:rPr lang="fi-FI" b="1" dirty="0"/>
              <a:t>Ei näin:</a:t>
            </a:r>
          </a:p>
          <a:p>
            <a:pPr lvl="1"/>
            <a:r>
              <a:rPr lang="fi-FI" dirty="0"/>
              <a:t>Aihe: Ihminen ja luonto</a:t>
            </a:r>
          </a:p>
          <a:p>
            <a:pPr lvl="2"/>
            <a:r>
              <a:rPr lang="fi-FI" dirty="0"/>
              <a:t>Autoilun vaikutus luontoon</a:t>
            </a:r>
          </a:p>
          <a:p>
            <a:pPr lvl="2"/>
            <a:r>
              <a:rPr lang="fi-FI" dirty="0"/>
              <a:t>Lemmikkieläimet</a:t>
            </a:r>
          </a:p>
          <a:p>
            <a:pPr lvl="2"/>
            <a:r>
              <a:rPr lang="fi-FI" dirty="0"/>
              <a:t>Lentämisen vaikutus luontoon</a:t>
            </a:r>
          </a:p>
          <a:p>
            <a:pPr lvl="2"/>
            <a:r>
              <a:rPr lang="fi-FI" dirty="0"/>
              <a:t>Metsästäminen</a:t>
            </a:r>
          </a:p>
          <a:p>
            <a:pPr lvl="2"/>
            <a:r>
              <a:rPr lang="fi-FI" dirty="0"/>
              <a:t>Kasvien keräily</a:t>
            </a:r>
          </a:p>
          <a:p>
            <a:pPr lvl="2"/>
            <a:r>
              <a:rPr lang="fi-FI" dirty="0"/>
              <a:t>Biologia tieteenä</a:t>
            </a:r>
          </a:p>
          <a:p>
            <a:pPr lvl="2"/>
            <a:r>
              <a:rPr lang="fi-FI" dirty="0"/>
              <a:t>kalastus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E68624D9-50F3-4D0A-BD90-F768E251413E}"/>
              </a:ext>
            </a:extLst>
          </p:cNvPr>
          <p:cNvSpPr txBox="1"/>
          <p:nvPr/>
        </p:nvSpPr>
        <p:spPr>
          <a:xfrm>
            <a:off x="6918960" y="1507947"/>
            <a:ext cx="461264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b="1" dirty="0"/>
              <a:t>Vaan vaikka näin: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800" dirty="0"/>
              <a:t>Aihe: Ihminen ja luonto</a:t>
            </a:r>
          </a:p>
          <a:p>
            <a:pPr lvl="1"/>
            <a:r>
              <a:rPr lang="fi-FI" sz="2000" dirty="0"/>
              <a:t>Liikenne ja luonto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fi-FI" sz="2000" dirty="0"/>
              <a:t>Autoilu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fi-FI" sz="2000" dirty="0"/>
              <a:t>Lentäminen</a:t>
            </a:r>
          </a:p>
          <a:p>
            <a:pPr lvl="1"/>
            <a:r>
              <a:rPr lang="fi-FI" sz="2000" dirty="0"/>
              <a:t>Luontoharrasteet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fi-FI" sz="2000" dirty="0"/>
              <a:t>Metsästys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fi-FI" sz="2000" dirty="0"/>
              <a:t>Kalastus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fi-FI" sz="2000" dirty="0"/>
              <a:t>Kasvien keräily</a:t>
            </a:r>
          </a:p>
          <a:p>
            <a:pPr lvl="1"/>
            <a:r>
              <a:rPr lang="fi-FI" sz="2000" dirty="0"/>
              <a:t>Luonnon tutkiminen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fi-FI" sz="2000" dirty="0"/>
              <a:t>biologia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000" dirty="0"/>
              <a:t>(lemmikit rajautuvat käsittelyn ulkopuolelle)</a:t>
            </a:r>
          </a:p>
        </p:txBody>
      </p:sp>
    </p:spTree>
    <p:extLst>
      <p:ext uri="{BB962C8B-B14F-4D97-AF65-F5344CB8AC3E}">
        <p14:creationId xmlns:p14="http://schemas.microsoft.com/office/powerpoint/2010/main" val="1945971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Havainnollistaminen ja esimerkit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87058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Tekstiä kannattaa havainnollistaa: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Tekee tekstistä uskottavamman</a:t>
            </a:r>
          </a:p>
          <a:p>
            <a:r>
              <a:rPr lang="fi-FI" dirty="0"/>
              <a:t>Jättää tekstiin ilmaa ja tekee lukukokemuksesta miellyttävämmän (myös sensorin kannalta)</a:t>
            </a:r>
          </a:p>
          <a:p>
            <a:r>
              <a:rPr lang="fi-FI" dirty="0"/>
              <a:t>Laajentaa esseetä </a:t>
            </a:r>
          </a:p>
          <a:p>
            <a:r>
              <a:rPr lang="fi-FI" dirty="0"/>
              <a:t>Tekee lukukokemuksesta vahvemman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32432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427</TotalTime>
  <Words>535</Words>
  <Application>Microsoft Office PowerPoint</Application>
  <PresentationFormat>Laajakuva</PresentationFormat>
  <Paragraphs>73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Office-teema</vt:lpstr>
      <vt:lpstr>Esseen rakenne</vt:lpstr>
      <vt:lpstr>Rakenteen pitäminen kasassa on tärkeä seikka</vt:lpstr>
      <vt:lpstr>Tärkeintä on muistaa suunnitella:</vt:lpstr>
      <vt:lpstr>Rakenneratkaisuja voivat olla esim.</vt:lpstr>
      <vt:lpstr>Ota huomioon:</vt:lpstr>
      <vt:lpstr>Vinkki: Esseen kappaleet kannattaa otsikoida</vt:lpstr>
      <vt:lpstr>Siis:</vt:lpstr>
      <vt:lpstr>Havainnollistaminen ja esimerkit</vt:lpstr>
      <vt:lpstr>Tekstiä kannattaa havainnollistaa:</vt:lpstr>
      <vt:lpstr>Havainnollistamisen tapoja</vt:lpstr>
      <vt:lpstr>PowerPoint-esitys</vt:lpstr>
    </vt:vector>
  </TitlesOfParts>
  <Company>Pielaveden Koulutoimi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Havainnollistaminen ja esimerkit</dc:title>
  <dc:creator>Janne Romppainen</dc:creator>
  <cp:lastModifiedBy>Janne Romppainen</cp:lastModifiedBy>
  <cp:revision>13</cp:revision>
  <dcterms:created xsi:type="dcterms:W3CDTF">2017-08-17T06:10:09Z</dcterms:created>
  <dcterms:modified xsi:type="dcterms:W3CDTF">2021-04-05T15:08:35Z</dcterms:modified>
</cp:coreProperties>
</file>