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4" r:id="rId11"/>
    <p:sldId id="26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D57C3-2334-4755-A4D5-EE043F53438B}" v="8" dt="2024-03-26T13:51:0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136D6-356E-32AD-9AF7-91F7F8FA0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02AA82-E777-9CB0-EA09-060844235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52AA05-450D-6D0A-3527-1AB3BC61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08B99F-E3E0-D9CF-EFAD-4F3AB0A4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25A6D9-3BE7-C904-9819-B4585111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9A6334-BDA4-DE14-3CB8-18E3E582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78BF66-BC98-7AB0-BEA1-8EEBB58E4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FEACEF-4B3D-9372-2850-BA9DA264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F7AF1-9AE4-3AE8-A757-DC15FE1E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F642CF-46A6-0F3A-9CBA-5ADA5666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0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9B5B146-77E2-CC71-D94E-106906B96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B71339F-6CED-BC56-C8BE-D77C9DABD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0EFFE9-6C3A-A7C4-C377-413E9816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FA2387-70AA-52B0-02B6-EDD7C5A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01C8F7-4C65-9D25-0CF5-335159F7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1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48E58-B7C8-10A5-6869-38C2C574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B15908-0E83-85CB-EB5D-3635DDCE1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3C4E95-6626-A618-81FB-B53882F2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8A431-DBCA-A10D-860B-BECBFFAC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6DF08-50D9-D31B-490B-D15406F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1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5A8C6F-466D-81A4-799E-F3454687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8F5BD4-B701-B081-97B1-2D2117A9D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98F4D2-E665-3F80-9183-90CF6692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C023EF-AC31-36AE-82C6-A7F2ECA1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58EB89-3022-4584-0BD5-0537289A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7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E137EA-3B8D-0746-4505-FF4F69D6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E0F1DF-4DF8-DCE7-FCD1-428BC0276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E04B96-A0F9-E8D1-592D-EA3E8BED4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F81826-F116-D9A3-77DD-24088243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EC955A-E8E0-D437-A655-EBC5D117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9B2C22-B1A7-A8EF-EB5E-06AEC3C8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68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A506ED-1CEE-FA13-560A-43500039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35A679-F510-9D20-DF5E-7501233BD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96C79B-6C5B-69DA-179F-F97D0A66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CD6B6D-6F39-F545-275C-2800A3497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9E0B51-FE71-3812-9D13-0554117CE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E937F78-5F78-EC7F-69E2-2E0896C2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9F6E2F-2978-621B-4E23-902F123B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5F28FAC-2F16-C945-0C0F-681970FE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88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BCDCA-C636-DA3B-03FD-FC7BA842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06E661-C42B-0BD8-C75C-F8AB338D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D9F032F-8BC8-DA52-48B3-1BC3CF22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6DCB9BB-2982-ED1B-9F08-D2E64B7B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47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EF703B-CC63-5F5F-BE01-65A7344D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D55BB4-FDAA-FE74-87B3-1912E19F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D5509F-4AE7-2FFC-ECD2-3584BF95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5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30144-FE8A-9EBA-2EE1-A78CF267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8EDF02-CFB9-3C7C-8BFE-A6B0E4B1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217AAD-5086-10F0-C1AE-64CC7A4DF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732B6C-1C99-E952-3D81-FF0B6EF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6A4EEF-D371-B8C9-4030-673422F2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49AB53-911C-72BD-D849-3AEA3CCB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3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C6911-7649-E940-B9B3-04C00EA6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563AAC5-BB14-4718-A482-AB2B62C59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CD1E1A-579E-5EA3-9FE8-FF5EFD546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8E3907-E1F2-E2D1-DD73-90C5C4FD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93A32C-578E-F8B1-4156-73B8B887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F06ECF-2C9B-DAFF-1C9E-7C7D0DDD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3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4A4290-7976-8DE1-E2F1-C11C20C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CD1E42-D404-A8EE-BB7D-F6FDF0D8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E394B5-A0E6-BF4F-6E1A-E015FF1D5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5EE2-3B37-4B7C-BD8F-BF65F49B7733}" type="datetimeFigureOut">
              <a:rPr lang="fi-FI" smtClean="0"/>
              <a:t>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A7C9E2-8400-87DB-69BE-CDB8F75BD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A4CD17-708D-E11F-CB95-DC4A7A907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07A0-EF10-40BB-BD19-DFD7C408A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3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 holding Android smartphone">
            <a:extLst>
              <a:ext uri="{FF2B5EF4-FFF2-40B4-BE49-F238E27FC236}">
                <a16:creationId xmlns:a16="http://schemas.microsoft.com/office/drawing/2014/main" id="{A0F68E48-0433-5405-4253-62E84405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0" y="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934791-7D5D-9EB9-8C11-344704461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97061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bg1"/>
                </a:solidFill>
              </a:rPr>
              <a:t>Nuori somessa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1298DE-C7D7-94DD-D264-23ED77108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829" y="3519424"/>
            <a:ext cx="7637272" cy="7452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solidFill>
                  <a:schemeClr val="bg1"/>
                </a:solidFill>
              </a:rPr>
              <a:t>Suvi Luoto</a:t>
            </a:r>
          </a:p>
          <a:p>
            <a:r>
              <a:rPr lang="fi-FI" dirty="0">
                <a:solidFill>
                  <a:schemeClr val="bg1"/>
                </a:solidFill>
              </a:rPr>
              <a:t>Nuorisotyön yksikkö</a:t>
            </a:r>
            <a:endParaRPr lang="fi-FI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27E7E954-EF3D-4F90-4405-803B8FB5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83" y="4682848"/>
            <a:ext cx="1760763" cy="17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A47F097-A123-CB32-4136-97EED29B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209"/>
            <a:ext cx="4519962" cy="339258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17D5C6-957D-BE94-AC45-6C64F753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haroni" panose="02010803020104030203" pitchFamily="2" charset="-79"/>
                <a:cs typeface="Aharoni" panose="02010803020104030203" pitchFamily="2" charset="-79"/>
              </a:rPr>
              <a:t>Yleisimpiä sosiaalisen median kanavia</a:t>
            </a:r>
          </a:p>
        </p:txBody>
      </p:sp>
      <p:pic>
        <p:nvPicPr>
          <p:cNvPr id="4" name="Sisällön paikkamerkki 1">
            <a:extLst>
              <a:ext uri="{FF2B5EF4-FFF2-40B4-BE49-F238E27FC236}">
                <a16:creationId xmlns:a16="http://schemas.microsoft.com/office/drawing/2014/main" id="{CB93F878-D0D1-0990-3D94-34D28B75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18" y="1690688"/>
            <a:ext cx="2143125" cy="2143125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2286494-FEB1-7CD3-B171-AA717D8B0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89" y="1502074"/>
            <a:ext cx="2520351" cy="252035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15BCFAD-02C9-64B0-EF03-6783DF34C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6" y="1678927"/>
            <a:ext cx="2168760" cy="216664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8B2278F-C1EF-2DA2-C156-B6884E4C5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10" y="4073004"/>
            <a:ext cx="2549907" cy="2565844"/>
          </a:xfrm>
          <a:prstGeom prst="rect">
            <a:avLst/>
          </a:prstGeom>
        </p:spPr>
      </p:pic>
      <p:pic>
        <p:nvPicPr>
          <p:cNvPr id="3" name="Kuva 2" descr="YouTube">
            <a:extLst>
              <a:ext uri="{FF2B5EF4-FFF2-40B4-BE49-F238E27FC236}">
                <a16:creationId xmlns:a16="http://schemas.microsoft.com/office/drawing/2014/main" id="{4230C139-8B00-8457-9AB9-68ABA8EAE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131" y="3845571"/>
            <a:ext cx="3228975" cy="3196004"/>
          </a:xfrm>
          <a:prstGeom prst="rect">
            <a:avLst/>
          </a:prstGeom>
        </p:spPr>
      </p:pic>
      <p:pic>
        <p:nvPicPr>
          <p:cNvPr id="10" name="Kuva 9" descr="Kuva, joka sisältää kohteen Grafiikka, ympyrä, symboli, logo&#10;&#10;Kuvaus luotu automaattisesti">
            <a:extLst>
              <a:ext uri="{FF2B5EF4-FFF2-40B4-BE49-F238E27FC236}">
                <a16:creationId xmlns:a16="http://schemas.microsoft.com/office/drawing/2014/main" id="{4E696B90-8E38-B29E-2B15-A1C71A74A0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3" y="1605674"/>
            <a:ext cx="2324911" cy="2324911"/>
          </a:xfrm>
          <a:prstGeom prst="rect">
            <a:avLst/>
          </a:prstGeom>
        </p:spPr>
      </p:pic>
      <p:pic>
        <p:nvPicPr>
          <p:cNvPr id="12" name="Kuva 11" descr="Kuva, joka sisältää kohteen ympyrä, kuvakaappaus, Grafiikka, muotoilu&#10;&#10;Kuvaus luotu automaattisesti">
            <a:extLst>
              <a:ext uri="{FF2B5EF4-FFF2-40B4-BE49-F238E27FC236}">
                <a16:creationId xmlns:a16="http://schemas.microsoft.com/office/drawing/2014/main" id="{0D439E9F-5D0F-B4FD-0F94-84519043F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98" y="4059095"/>
            <a:ext cx="4329460" cy="24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E85BAF-0504-94B4-0DDF-952E377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fi-FI" sz="5400">
                <a:latin typeface="Aharoni" panose="02010803020104030203" pitchFamily="2" charset="-79"/>
                <a:cs typeface="Aharoni" panose="02010803020104030203" pitchFamily="2" charset="-79"/>
              </a:rPr>
              <a:t>Nuori aktiivisena somen käyttäjänä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895FC-8EF7-7D76-5B23-18376719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2200"/>
              <a:t>Monet nuoret viettävät somessa aikaa monia tunteja päivässä</a:t>
            </a:r>
          </a:p>
          <a:p>
            <a:r>
              <a:rPr lang="fi-FI" sz="2200"/>
              <a:t>Nuoren omat sometilit ja sisältö voidaan tietyllä tavalla nähdä jopa nuoren persoonan jatkeena; siellä on ystävät, kiinnostuksen kohteet ja mahdollisesti myös harrastukset</a:t>
            </a:r>
          </a:p>
          <a:p>
            <a:r>
              <a:rPr lang="fi-FI" sz="2200"/>
              <a:t>Tulevaisuuden näkökulmasta on myös todennäköistä, että useampi nuori työllistyy somen pariin, tai sitä kautta. Tämän takia some on tärkeä työkalu</a:t>
            </a:r>
          </a:p>
          <a:p>
            <a:r>
              <a:rPr lang="fi-FI" sz="2200"/>
              <a:t>Somessa vietetyn runsaan ajan takia onkin äärimmäisen tärkeää, että nuoret ja huoltajat saavat tukea ja tietoa somessa käyttäytymiseen</a:t>
            </a:r>
          </a:p>
        </p:txBody>
      </p:sp>
      <p:pic>
        <p:nvPicPr>
          <p:cNvPr id="2050" name="Picture 2" descr="woman holding red phone">
            <a:extLst>
              <a:ext uri="{FF2B5EF4-FFF2-40B4-BE49-F238E27FC236}">
                <a16:creationId xmlns:a16="http://schemas.microsoft.com/office/drawing/2014/main" id="{90BFF494-122B-E06E-2E03-A2B965767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2670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6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ilhouette photo of person holding smartphone">
            <a:extLst>
              <a:ext uri="{FF2B5EF4-FFF2-40B4-BE49-F238E27FC236}">
                <a16:creationId xmlns:a16="http://schemas.microsoft.com/office/drawing/2014/main" id="{0BE6E1F2-0955-9A55-F060-7E5159366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9091" r="11865"/>
          <a:stretch/>
        </p:blipFill>
        <p:spPr bwMode="auto">
          <a:xfrm>
            <a:off x="3579276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C33C76-9963-74EE-BAE8-99D29FA6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123061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3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Mitä nuori kohtaa somessa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CEA1F3-5CC3-092C-BAC9-DF9260C8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2637156"/>
            <a:ext cx="5409946" cy="3857498"/>
          </a:xfrm>
        </p:spPr>
        <p:txBody>
          <a:bodyPr anchor="t">
            <a:norm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Väkivaltainen, ahdistava tai pelottava materiaali löytää tiensä yhä nuorempien ruuduille (algoritmien merkitys)</a:t>
            </a:r>
          </a:p>
          <a:p>
            <a:r>
              <a:rPr lang="fi-FI" sz="2000" dirty="0">
                <a:solidFill>
                  <a:schemeClr val="bg1"/>
                </a:solidFill>
              </a:rPr>
              <a:t>Huoli kavereista, jotka asuvat toisella puolella Suomea, nuoret yrittävät ratkaista isoja pulmia keskenään ja kantavat suurta taakkaa</a:t>
            </a:r>
          </a:p>
          <a:p>
            <a:r>
              <a:rPr lang="fi-FI" sz="2000" dirty="0">
                <a:solidFill>
                  <a:schemeClr val="bg1"/>
                </a:solidFill>
              </a:rPr>
              <a:t>Kehonkuva ja itsetunto</a:t>
            </a:r>
          </a:p>
          <a:p>
            <a:r>
              <a:rPr lang="fi-FI" sz="2000" b="1" dirty="0">
                <a:solidFill>
                  <a:schemeClr val="bg1"/>
                </a:solidFill>
              </a:rPr>
              <a:t>Päihdebisnes</a:t>
            </a:r>
          </a:p>
          <a:p>
            <a:r>
              <a:rPr lang="fi-FI" sz="2000" dirty="0">
                <a:solidFill>
                  <a:schemeClr val="bg1"/>
                </a:solidFill>
              </a:rPr>
              <a:t>Omien tai toisen henkilökohtaisten tietojen tai kuva/videomateriaalin leviäminen</a:t>
            </a:r>
          </a:p>
          <a:p>
            <a:r>
              <a:rPr lang="fi-FI" sz="2000" dirty="0">
                <a:solidFill>
                  <a:schemeClr val="bg1"/>
                </a:solidFill>
              </a:rPr>
              <a:t>Tekoäly ja </a:t>
            </a:r>
            <a:r>
              <a:rPr lang="fi-FI" sz="2000" dirty="0" err="1">
                <a:solidFill>
                  <a:schemeClr val="bg1"/>
                </a:solidFill>
              </a:rPr>
              <a:t>misinformiaatio</a:t>
            </a:r>
            <a:endParaRPr lang="fi-FI" sz="2000" dirty="0">
              <a:solidFill>
                <a:schemeClr val="bg1"/>
              </a:solidFill>
            </a:endParaRPr>
          </a:p>
          <a:p>
            <a:endParaRPr lang="fi-FI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05B9EA-9046-546F-44F3-A8A5AF8C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 dirty="0">
                <a:latin typeface="Aharoni" panose="02010803020104030203" pitchFamily="2" charset="-79"/>
                <a:cs typeface="Aharoni" panose="02010803020104030203" pitchFamily="2" charset="-79"/>
              </a:rPr>
              <a:t>Päihteet somessa</a:t>
            </a:r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AEC54AF5-A512-6C0E-DBAB-95CB1659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F1049-745A-FE26-115B-A0E11BE2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fi-FI" sz="2000" dirty="0"/>
              <a:t>Yleisimmät kanavat päihdekaupalle </a:t>
            </a:r>
            <a:r>
              <a:rPr lang="fi-FI" sz="2000" dirty="0" err="1"/>
              <a:t>Telegram</a:t>
            </a:r>
            <a:r>
              <a:rPr lang="fi-FI" sz="2000" dirty="0"/>
              <a:t>, </a:t>
            </a:r>
            <a:r>
              <a:rPr lang="fi-FI" sz="2000" dirty="0" err="1"/>
              <a:t>Signal</a:t>
            </a:r>
            <a:r>
              <a:rPr lang="fi-FI" sz="2000" dirty="0"/>
              <a:t> ja Snapchat</a:t>
            </a:r>
          </a:p>
          <a:p>
            <a:r>
              <a:rPr lang="fi-FI" sz="2000" dirty="0"/>
              <a:t>Keskustelupalstoja ja ryhmiä, joista löytää myyjiä</a:t>
            </a:r>
          </a:p>
          <a:p>
            <a:r>
              <a:rPr lang="fi-FI" sz="2000" dirty="0"/>
              <a:t>Myyntiä tapahtuu myös ihan suoraan somessa, ei tarvitse tietää / tuntea ketään </a:t>
            </a:r>
          </a:p>
          <a:p>
            <a:r>
              <a:rPr lang="fi-FI" sz="2000" dirty="0"/>
              <a:t>Lisäksi mm alkoholia saa tilattua verkkokaupoista ja tilattua ne suoraan postin pakettiautomaatteihin</a:t>
            </a:r>
          </a:p>
          <a:p>
            <a:r>
              <a:rPr lang="fi-FI" sz="2000" dirty="0"/>
              <a:t>Esimerkiksi kannabiksen hinta n 20€ / 1g</a:t>
            </a:r>
          </a:p>
          <a:p>
            <a:r>
              <a:rPr lang="fi-FI" sz="2000" dirty="0"/>
              <a:t>Verkkomyyntiä on vaikea seurata, myynti-ilmoitukset poistuvat nopeasti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6974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68F263-23E2-8A21-3215-284B2693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7" y="1087236"/>
            <a:ext cx="4085665" cy="1402470"/>
          </a:xfrm>
        </p:spPr>
        <p:txBody>
          <a:bodyPr anchor="t">
            <a:normAutofit/>
          </a:bodyPr>
          <a:lstStyle/>
          <a:p>
            <a:r>
              <a:rPr lang="fi-FI" sz="3200">
                <a:latin typeface="Aharoni" panose="02010803020104030203" pitchFamily="2" charset="-79"/>
                <a:cs typeface="Aharoni" panose="02010803020104030203" pitchFamily="2" charset="-79"/>
              </a:rPr>
              <a:t>Mitä hyvää nuori saa somesta</a:t>
            </a:r>
          </a:p>
        </p:txBody>
      </p: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F98C9F-1D7D-D361-CC50-EB5C2F91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39" y="2224535"/>
            <a:ext cx="4531360" cy="4287520"/>
          </a:xfrm>
        </p:spPr>
        <p:txBody>
          <a:bodyPr>
            <a:normAutofit fontScale="92500" lnSpcReduction="20000"/>
          </a:bodyPr>
          <a:lstStyle/>
          <a:p>
            <a:r>
              <a:rPr lang="fi-FI" sz="2400"/>
              <a:t>Sosiaalisessa mediassa voi vahvistaa sosiaalisia suhteita ja saada uusia ystäviä </a:t>
            </a:r>
          </a:p>
          <a:p>
            <a:r>
              <a:rPr lang="fi-FI" sz="2400"/>
              <a:t>Some voi lisätä nuoren tunne- ja empatiataitoja</a:t>
            </a:r>
          </a:p>
          <a:p>
            <a:r>
              <a:rPr lang="fi-FI" sz="2400"/>
              <a:t>Nuori voi löytää yhteisön, joka jakaa samat mielenkiinnon kohteet</a:t>
            </a:r>
          </a:p>
          <a:p>
            <a:r>
              <a:rPr lang="fi-FI" sz="2400"/>
              <a:t>Somesta löytää inspiraatiota eri elämän osa-alueille </a:t>
            </a:r>
          </a:p>
          <a:p>
            <a:r>
              <a:rPr lang="fi-FI" sz="2400"/>
              <a:t>Mahdollistaa oppimisen ja tiedon jakamisen</a:t>
            </a:r>
          </a:p>
          <a:p>
            <a:r>
              <a:rPr lang="fi-FI" sz="2400"/>
              <a:t>Sosiaalisen median kautta nuori pystyy ilmaista itseään erilaisilla tavoilla</a:t>
            </a:r>
          </a:p>
          <a:p>
            <a:endParaRPr lang="fi-FI" sz="1700"/>
          </a:p>
        </p:txBody>
      </p:sp>
      <p:pic>
        <p:nvPicPr>
          <p:cNvPr id="4098" name="Picture 2" descr="photo of three women lifting there hands \">
            <a:extLst>
              <a:ext uri="{FF2B5EF4-FFF2-40B4-BE49-F238E27FC236}">
                <a16:creationId xmlns:a16="http://schemas.microsoft.com/office/drawing/2014/main" id="{4FFA285A-4465-08FB-C61C-D9640740F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r="27242" b="-1"/>
          <a:stretch/>
        </p:blipFill>
        <p:spPr bwMode="auto">
          <a:xfrm>
            <a:off x="5650992" y="10"/>
            <a:ext cx="6541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20522F-0B9A-2303-9CA3-A3DB1126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>
                <a:latin typeface="Aharoni" panose="02010803020104030203" pitchFamily="2" charset="-79"/>
                <a:cs typeface="Aharoni" panose="02010803020104030203" pitchFamily="2" charset="-79"/>
              </a:rPr>
              <a:t>Huoltaja somekasvattajana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139B8-FBC4-E40D-69BE-4D0FD451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40915"/>
            <a:ext cx="10515600" cy="42519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Yhdessä tehdyt ja selkeät pelisäännöt on tärkeitä!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Nuoren some-elämästä on hyvä olla utelias ja aidosti kiinnostunut, myös niistä hyvistä puolista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Ota nuoren sosiaaliseen mediaan liittyvä huoli aina tosissaan!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Kunnioita lapsen/nuoren yksityisyyttä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Kouluissakin opetetaan somekasvatusta, mutta tärkein rooli somekasvattamisessa on kuitenkin kotona</a:t>
            </a:r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338773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hite clouds during daytime">
            <a:extLst>
              <a:ext uri="{FF2B5EF4-FFF2-40B4-BE49-F238E27FC236}">
                <a16:creationId xmlns:a16="http://schemas.microsoft.com/office/drawing/2014/main" id="{4672999C-050A-ADD5-5E2F-E1B31AB51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b="8404"/>
          <a:stretch/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172C98D-1D2A-661F-D00E-4239A705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7874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Kiitos!</a:t>
            </a:r>
            <a:br>
              <a:rPr lang="en-US" sz="600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600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Jäikö</a:t>
            </a:r>
            <a:r>
              <a:rPr lang="en-US" sz="600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600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kysyttävää</a:t>
            </a:r>
            <a:r>
              <a:rPr lang="en-US" sz="600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/</a:t>
            </a:r>
            <a:r>
              <a:rPr lang="en-US" sz="600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ajatuksia</a:t>
            </a:r>
            <a:r>
              <a:rPr lang="en-US" sz="600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282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3E709233D38E7488A3CDD8D2B2F3E2E" ma:contentTypeVersion="16" ma:contentTypeDescription="Luo uusi asiakirja." ma:contentTypeScope="" ma:versionID="7230fe16a06b1d359e4e0e781696a2ea">
  <xsd:schema xmlns:xsd="http://www.w3.org/2001/XMLSchema" xmlns:xs="http://www.w3.org/2001/XMLSchema" xmlns:p="http://schemas.microsoft.com/office/2006/metadata/properties" xmlns:ns2="73351fda-59c2-4b58-8897-603b4a6eca07" xmlns:ns3="44c99651-dd8f-4d7d-9bdd-ea7a37afb4fe" targetNamespace="http://schemas.microsoft.com/office/2006/metadata/properties" ma:root="true" ma:fieldsID="5809e0d1f9466293ce7f25343268c4a1" ns2:_="" ns3:_="">
    <xsd:import namespace="73351fda-59c2-4b58-8897-603b4a6eca07"/>
    <xsd:import namespace="44c99651-dd8f-4d7d-9bdd-ea7a37afb4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51fda-59c2-4b58-8897-603b4a6ec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302939-3fb9-4ba1-9647-5bd1e48164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99651-dd8f-4d7d-9bdd-ea7a37afb4f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7de32c4-8660-4531-a278-f1c705637258}" ma:internalName="TaxCatchAll" ma:showField="CatchAllData" ma:web="44c99651-dd8f-4d7d-9bdd-ea7a37afb4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99651-dd8f-4d7d-9bdd-ea7a37afb4fe" xsi:nil="true"/>
    <lcf76f155ced4ddcb4097134ff3c332f xmlns="73351fda-59c2-4b58-8897-603b4a6eca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0DC2C9-B559-431D-A051-53B968C00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95D77-FBFA-4219-BC22-5D9A6CFB9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51fda-59c2-4b58-8897-603b4a6eca07"/>
    <ds:schemaRef ds:uri="44c99651-dd8f-4d7d-9bdd-ea7a37afb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B9CA73-B134-42D4-88F9-4C4C73EA394F}">
  <ds:schemaRefs>
    <ds:schemaRef ds:uri="44c99651-dd8f-4d7d-9bdd-ea7a37afb4fe"/>
    <ds:schemaRef ds:uri="73351fda-59c2-4b58-8897-603b4a6eca0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Laajakuva</PresentationFormat>
  <Paragraphs>37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Lato</vt:lpstr>
      <vt:lpstr>Office-teema</vt:lpstr>
      <vt:lpstr>Nuori somessa</vt:lpstr>
      <vt:lpstr>Yleisimpiä sosiaalisen median kanavia</vt:lpstr>
      <vt:lpstr>Nuori aktiivisena somen käyttäjänä</vt:lpstr>
      <vt:lpstr>Mitä nuori kohtaa somessa</vt:lpstr>
      <vt:lpstr>Päihteet somessa</vt:lpstr>
      <vt:lpstr>Mitä hyvää nuori saa somesta</vt:lpstr>
      <vt:lpstr>Huoltaja somekasvattajana</vt:lpstr>
      <vt:lpstr>Kiitos!  Jäikö kysyttävää/ajatuksia?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Nuori somessa</dc:title>
  <dc:creator>Anttila Jonna</dc:creator>
  <cp:lastModifiedBy>Luoto Suvi</cp:lastModifiedBy>
  <cp:revision>16</cp:revision>
  <dcterms:created xsi:type="dcterms:W3CDTF">2023-10-18T08:02:06Z</dcterms:created>
  <dcterms:modified xsi:type="dcterms:W3CDTF">2024-12-03T11:22:20Z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0x01010033E709233D38E7488A3CDD8D2B2F3E2E</vt:lpwstr>
  </property>
  <property fmtid="{D5CDD505-2E9C-101B-9397-08002B2CF9AE}" pid="3" name="MediaServiceImageTags">
    <vt:lpwstr/>
  </property>
</Properties>
</file>