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6"/>
  </p:notesMasterIdLst>
  <p:sldIdLst>
    <p:sldId id="285" r:id="rId2"/>
    <p:sldId id="256" r:id="rId3"/>
    <p:sldId id="282" r:id="rId4"/>
    <p:sldId id="258" r:id="rId5"/>
    <p:sldId id="259" r:id="rId6"/>
    <p:sldId id="260" r:id="rId7"/>
    <p:sldId id="261" r:id="rId8"/>
    <p:sldId id="262" r:id="rId9"/>
    <p:sldId id="28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6" r:id="rId31"/>
    <p:sldId id="287" r:id="rId32"/>
    <p:sldId id="288" r:id="rId33"/>
    <p:sldId id="289" r:id="rId34"/>
    <p:sldId id="290" r:id="rId35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4" autoAdjust="0"/>
  </p:normalViewPr>
  <p:slideViewPr>
    <p:cSldViewPr snapToGrid="0">
      <p:cViewPr varScale="1">
        <p:scale>
          <a:sx n="78" d="100"/>
          <a:sy n="78" d="100"/>
        </p:scale>
        <p:origin x="1500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20315a32f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420315a32f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0315a32f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420315a32f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fi-FI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0315a32f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420315a32f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21adc30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4221adc30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448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20315a32f_3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420315a32f_3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20315a32f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20315a32f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20315a32f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20315a32f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bec0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46bec04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6bec04d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46bec04d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5902b26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45902b26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0315a32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420315a32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0315a32f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420315a32f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14349" y="1651825"/>
            <a:ext cx="5829300" cy="703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028700" y="2463738"/>
            <a:ext cx="4800599" cy="540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28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6172200" cy="30783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4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32000" marR="0" lvl="1" indent="216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2pPr>
            <a:lvl3pPr marL="857250" marR="0" lvl="2" indent="162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3pPr>
            <a:lvl4pPr marL="1200150" marR="0" lvl="3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190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21" name="Shape 13">
            <a:extLst>
              <a:ext uri="{FF2B5EF4-FFF2-40B4-BE49-F238E27FC236}">
                <a16:creationId xmlns:a16="http://schemas.microsoft.com/office/drawing/2014/main" id="{EE79D7F0-B8D1-4374-81A0-BC2496A93D0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7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324E829D-6C57-4C3C-981B-33E3B3F0D7B9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8C0432BF-8583-44CC-A834-4BEA5DF019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16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>
            <a:extLst>
              <a:ext uri="{FF2B5EF4-FFF2-40B4-BE49-F238E27FC236}">
                <a16:creationId xmlns:a16="http://schemas.microsoft.com/office/drawing/2014/main" id="{A3AF6E8F-3118-4A6E-BF62-701DB2F2E54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044BE4AD-C344-424F-9DAA-3A7A030F97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71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2"/>
            <a:ext cx="6858000" cy="5143500"/>
          </a:xfrm>
          <a:prstGeom prst="rect">
            <a:avLst/>
          </a:prstGeom>
        </p:spPr>
      </p:pic>
      <p:sp>
        <p:nvSpPr>
          <p:cNvPr id="14" name="Shape 13">
            <a:extLst>
              <a:ext uri="{FF2B5EF4-FFF2-40B4-BE49-F238E27FC236}">
                <a16:creationId xmlns:a16="http://schemas.microsoft.com/office/drawing/2014/main" id="{9E4C7D10-BF69-4384-8A11-6EFC49E2E3CF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B9A57720-8D2C-4946-A415-8FBAE3A8BE8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24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42900" y="472362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42900" y="1443856"/>
            <a:ext cx="3030140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42900" y="2008584"/>
            <a:ext cx="3030140" cy="258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557213" marR="0" lvl="1" indent="-238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725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3483769" y="1443856"/>
            <a:ext cx="3031330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3483769" y="2008584"/>
            <a:ext cx="3031330" cy="2586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557213" marR="0" lvl="1" indent="-2381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57250" marR="0" lvl="2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9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7E6D0775-B45E-4A39-BC88-EFEDD5B0BA1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9" name="Shape 14">
            <a:extLst>
              <a:ext uri="{FF2B5EF4-FFF2-40B4-BE49-F238E27FC236}">
                <a16:creationId xmlns:a16="http://schemas.microsoft.com/office/drawing/2014/main" id="{02767C7E-B47B-4B42-B168-E21763328F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84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san ylätunnis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1734" y="3305176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94"/>
              </a:buClr>
              <a:buFont typeface="Cambria"/>
              <a:buNone/>
              <a:defRPr sz="30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1C9B47D1-16A4-47A9-A186-516F39315594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5" name="Shape 14">
            <a:extLst>
              <a:ext uri="{FF2B5EF4-FFF2-40B4-BE49-F238E27FC236}">
                <a16:creationId xmlns:a16="http://schemas.microsoft.com/office/drawing/2014/main" id="{1CEDBBB2-22EF-45A8-974A-F9727233E6E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564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3">
            <a:extLst>
              <a:ext uri="{FF2B5EF4-FFF2-40B4-BE49-F238E27FC236}">
                <a16:creationId xmlns:a16="http://schemas.microsoft.com/office/drawing/2014/main" id="{A913C38E-8503-4A45-A6BA-9732E0F917A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  <p:sp>
        <p:nvSpPr>
          <p:cNvPr id="4" name="Shape 14">
            <a:extLst>
              <a:ext uri="{FF2B5EF4-FFF2-40B4-BE49-F238E27FC236}">
                <a16:creationId xmlns:a16="http://schemas.microsoft.com/office/drawing/2014/main" id="{2BBBE535-5BD6-4E1A-8995-CE34B7FB985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06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28494"/>
              </a:buClr>
              <a:buFont typeface="Cambria"/>
              <a:buNone/>
              <a:defRPr sz="3300" b="1" i="0" u="none" strike="noStrike" cap="none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302894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spcBef>
                <a:spcPts val="420"/>
              </a:spcBef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68000" marR="0" lvl="1" indent="-1800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h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3486151" y="1200151"/>
            <a:ext cx="302894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216000" marR="0" lvl="0" indent="-216000" algn="l" rtl="0">
              <a:spcBef>
                <a:spcPts val="420"/>
              </a:spcBef>
              <a:buClr>
                <a:schemeClr val="dk1"/>
              </a:buClr>
              <a:buSzPct val="100000"/>
              <a:buFontTx/>
              <a:buBlip>
                <a:blip r:embed="rId2"/>
              </a:buBlip>
              <a:defRPr sz="21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468000" marR="0" lvl="1" indent="-1800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 panose="020F0502020204030204" pitchFamily="34" charset="0"/>
              <a:buChar char="−"/>
              <a:tabLst/>
              <a:def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j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345324" y="4728177"/>
            <a:ext cx="378042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809500E4-2C6A-450C-BF36-5C717A3C5C9E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40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">
            <a:extLst>
              <a:ext uri="{FF2B5EF4-FFF2-40B4-BE49-F238E27FC236}">
                <a16:creationId xmlns:a16="http://schemas.microsoft.com/office/drawing/2014/main" id="{89D45B1C-F264-496B-8D52-3323E268F7D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682430" y="4761130"/>
            <a:ext cx="368619" cy="382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algn="ctr">
              <a:defRPr sz="10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hape 13">
            <a:extLst>
              <a:ext uri="{FF2B5EF4-FFF2-40B4-BE49-F238E27FC236}">
                <a16:creationId xmlns:a16="http://schemas.microsoft.com/office/drawing/2014/main" id="{282D9EBE-0B4C-4143-B6C2-5DBC7EFA63A5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0" y="4761130"/>
            <a:ext cx="1682431" cy="3823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mbria"/>
              <a:buNone/>
              <a:defRPr sz="105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mbria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9451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chemeClr val="accent5"/>
          </a:solidFill>
          <a:latin typeface="Trebuchet MS" panose="020B0603020202020204" pitchFamily="34" charset="0"/>
          <a:ea typeface="Trebuchet MS" panose="020B060302020202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chemeClr val="accent5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mattinetti.fi/ammattial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taru.tuulijarvi@edu.outokummunkaupunki.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43D594-7B79-4E8B-8F56-6BD7772B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ETÄOPOTUS 8 </a:t>
            </a:r>
            <a:r>
              <a:rPr lang="fi-FI" b="0" dirty="0" err="1"/>
              <a:t>lk</a:t>
            </a:r>
            <a:r>
              <a:rPr lang="fi-FI" b="0" dirty="0"/>
              <a:t> </a:t>
            </a:r>
            <a:r>
              <a:rPr lang="fi-FI" b="0" dirty="0">
                <a:solidFill>
                  <a:srgbClr val="FF0000"/>
                </a:solidFill>
              </a:rPr>
              <a:t>viikot 13-14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780C7D-2E96-4DF6-B047-C48FE0AEF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 </a:t>
            </a:r>
            <a:r>
              <a:rPr lang="fi-FI" b="1" dirty="0"/>
              <a:t>Tutustu alla oleviin dioihin </a:t>
            </a:r>
            <a:r>
              <a:rPr lang="fi-FI" dirty="0"/>
              <a:t>jotka käsittelevät erilaisia koulutusaloja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Diaesityksen lopussa on selkeät ohjeet tehtävästä joka sinun tulisi tehdä</a:t>
            </a:r>
          </a:p>
          <a:p>
            <a:r>
              <a:rPr lang="fi-FI" dirty="0"/>
              <a:t>Palauta tekemäsi tehtävä minulle </a:t>
            </a:r>
            <a:r>
              <a:rPr lang="fi-FI" u="sng" dirty="0"/>
              <a:t>tiistaina 7.4 klo 23.00 mennessä </a:t>
            </a:r>
            <a:r>
              <a:rPr lang="fi-FI" dirty="0"/>
              <a:t>eli voit käyttää tähän tehtävään maksimi 3 h </a:t>
            </a:r>
          </a:p>
          <a:p>
            <a:r>
              <a:rPr lang="fi-FI" dirty="0"/>
              <a:t>Tästä ei tule numeroa , vain suoritus että olet tehnyt sen</a:t>
            </a:r>
          </a:p>
          <a:p>
            <a:pPr marL="0" indent="0">
              <a:buNone/>
            </a:pPr>
            <a:r>
              <a:rPr lang="fi-FI" dirty="0"/>
              <a:t>    </a:t>
            </a:r>
          </a:p>
          <a:p>
            <a:r>
              <a:rPr lang="fi-FI" dirty="0"/>
              <a:t>Palautusohje ja tarkempi tehtävänanto löytyy esityksen lopusta</a:t>
            </a:r>
          </a:p>
        </p:txBody>
      </p:sp>
    </p:spTree>
    <p:extLst>
      <p:ext uri="{BB962C8B-B14F-4D97-AF65-F5344CB8AC3E}">
        <p14:creationId xmlns:p14="http://schemas.microsoft.com/office/powerpoint/2010/main" val="341239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Kauppa, hallinto ja oikeustiede</a:t>
            </a: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Kaupan, hallinnon ja oikeustieteen alalla työtehtävät ovat tyypillisesti myyntiä, markkinointia, viestintää, toimistotehtäviä, taloushallintoa tai muita hallintotehtäviä.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Alalta valmistuneet voivat työskennellä monenlaisissa yrityksissä, järjestöissä, kunnissa tai valtiolla.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Töissä vaaditaan huolellisuutta, järjestelmällisyyttä, pitkäjänteisyyttä, yhteistyötaitoja, kielitaitoa sekä hyvää stressinsietokykyä ja riskinottokykyä.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Myös luova ajattelu on tarpeen esimerkiksi yrittäjänä ja liikeideoita kehitettäessä.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Kauppa, hallinto ja oikeustiede</a:t>
            </a: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2898900" cy="3078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Liiketoiminnan perustutkinto</a:t>
            </a:r>
          </a:p>
          <a:p>
            <a:r>
              <a:rPr lang="fi-FI" sz="2000" dirty="0"/>
              <a:t>merkonomi</a:t>
            </a:r>
          </a:p>
          <a:p>
            <a:endParaRPr lang="fi-FI" sz="2000" dirty="0"/>
          </a:p>
        </p:txBody>
      </p:sp>
      <p:pic>
        <p:nvPicPr>
          <p:cNvPr id="9" name="Kuva 8" descr="Kuva, joka sisältää kohteen henkilö, seinä, mies, poika&#10;&#10;Kuvaus luotu automaattisesti">
            <a:extLst>
              <a:ext uri="{FF2B5EF4-FFF2-40B4-BE49-F238E27FC236}">
                <a16:creationId xmlns:a16="http://schemas.microsoft.com/office/drawing/2014/main" id="{CB53A66D-8145-4D53-9DBE-80DC38D22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00" y="1518289"/>
            <a:ext cx="3616200" cy="241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Luonnontieteet</a:t>
            </a: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42900" y="1304418"/>
            <a:ext cx="6172200" cy="359878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Luonnontieteissä ammatillisen perustutkinnon voi suorittaa luonto- ja ympäristöalalta. Alalla voi työskennellä esimerkiksi itsenäisenä yrittäjänä, järjestöjen, kuntien, valtion tai yritysten palveluksessa.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Työtehtäviä ovat muun muassa ympäristön hoito ja kunnossapito, luontoon ja ympäristöön liittyvä neuvonta ja kehitystyö sekä luonnonvarojen käyttämisen, luonnossa liikkumisen ja luontomatkailun edistäminen.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Luonto- ja ympäristöalan työtehtävissä tärkeitä ominaisuuksia ovat muun muassa ympäristön tuntemus ja arvostaminen, idearikkaus ja yhteistyökyky sekä taito sopeutua luonnon ehtoihin.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Tieteenalana luonnontieteisiin kuuluvat bio- ja ympäristötieteiden lisäksi biokemia, fysikaaliset tieteet, geologia, kemia, maantiede, matemaattiset aineet ja tilastotiede.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Luonnontieteet</a:t>
            </a:r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437100" cy="26123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/>
              <a:t>Luonto- ja ympäristöalan perustutkinto</a:t>
            </a:r>
          </a:p>
          <a:p>
            <a:r>
              <a:rPr lang="fi-FI" dirty="0"/>
              <a:t>luonto-ohjaaja</a:t>
            </a:r>
          </a:p>
          <a:p>
            <a:r>
              <a:rPr lang="fi-FI" dirty="0"/>
              <a:t>luonnonvaratuottaja</a:t>
            </a:r>
          </a:p>
          <a:p>
            <a:r>
              <a:rPr lang="fi-FI" dirty="0"/>
              <a:t>luonto- ja ympäristöneuvoja</a:t>
            </a:r>
          </a:p>
          <a:p>
            <a:r>
              <a:rPr lang="fi-FI" dirty="0"/>
              <a:t>poronhoitaja</a:t>
            </a:r>
          </a:p>
          <a:p>
            <a:r>
              <a:rPr lang="fi-FI" dirty="0"/>
              <a:t>ympäristönhoitaja</a:t>
            </a:r>
          </a:p>
        </p:txBody>
      </p:sp>
      <p:pic>
        <p:nvPicPr>
          <p:cNvPr id="12" name="Kuva 11" descr="Kuva, joka sisältää kohteen ulko, ruoho, taivas, vuori&#10;&#10;Kuvaus luotu automaattisesti">
            <a:extLst>
              <a:ext uri="{FF2B5EF4-FFF2-40B4-BE49-F238E27FC236}">
                <a16:creationId xmlns:a16="http://schemas.microsoft.com/office/drawing/2014/main" id="{2C5CA864-B50C-4ECF-8FD1-9C3594ED02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2600" y="1383619"/>
            <a:ext cx="2855400" cy="3364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42900" y="681162"/>
            <a:ext cx="6172200" cy="857250"/>
          </a:xfrm>
        </p:spPr>
        <p:txBody>
          <a:bodyPr/>
          <a:lstStyle/>
          <a:p>
            <a:r>
              <a:rPr lang="fi-FI" dirty="0"/>
              <a:t>6. Tietojenkäsittely ja tietoliikenne (ICT)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42900" y="1663200"/>
            <a:ext cx="6172200" cy="3160799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Tietojenkäsittelyn ja tietoliikenteen (ICT) ala sisältää laajan kirjon työtehtäviä esimerkiksi tietokoneiden, mobiililaitteiden, hyvinvointi- ja turvallisuuslaitteiden sekä niiden ohjelmistojen, tietoliikenneverkkojen ja palvelujärjestelmien parissa.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Työtehtäviin voi kuulua muun muassa tieto- ja viestintätekniikan ja verkkopalveluiden kehittämistä, myyntiä, asennusta, huoltoa, ylläpitoa ja asiantuntijatehtäviä.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Tietojenkäsittelyn ja tietoliikenteen alalla työskentelevältä vaaditaan järjestelmällisyyttä, loogista ajattelukykyä, kärsivällisyyttä ja pitkäjänteisyyttä.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 kehittyy nopeasti, joten työssä on jatkuvasti päivitettävä osaamistaan.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42900" y="681162"/>
            <a:ext cx="6172200" cy="857250"/>
          </a:xfrm>
        </p:spPr>
        <p:txBody>
          <a:bodyPr/>
          <a:lstStyle/>
          <a:p>
            <a:r>
              <a:rPr lang="fi-FI" dirty="0"/>
              <a:t>6. Tietojenkäsittely ja tietoliikenne (ICT)</a:t>
            </a: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42900" y="1670400"/>
            <a:ext cx="3710700" cy="2851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Tieto‐ ja tietoliikennetekniikan perustutkinto</a:t>
            </a:r>
          </a:p>
          <a:p>
            <a:r>
              <a:rPr lang="fi-FI" dirty="0"/>
              <a:t>elektroniikka-asentaja</a:t>
            </a:r>
          </a:p>
          <a:p>
            <a:r>
              <a:rPr lang="fi-FI" dirty="0"/>
              <a:t>ICT-asentaja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Tieto- ja viestintätekniikan perustutkinto</a:t>
            </a:r>
          </a:p>
          <a:p>
            <a:r>
              <a:rPr lang="fi-FI" dirty="0"/>
              <a:t>datanomi</a:t>
            </a:r>
          </a:p>
          <a:p>
            <a:pPr lvl="1"/>
            <a:r>
              <a:rPr lang="fi-FI" dirty="0"/>
              <a:t>käytön tuki</a:t>
            </a:r>
          </a:p>
          <a:p>
            <a:pPr lvl="1"/>
            <a:r>
              <a:rPr lang="fi-FI" dirty="0"/>
              <a:t>ohjelmistotuotanto</a:t>
            </a:r>
          </a:p>
        </p:txBody>
      </p:sp>
      <p:pic>
        <p:nvPicPr>
          <p:cNvPr id="12" name="Kuva 11" descr="Kuva, joka sisältää kohteen henkilö, mies, sisä, pöytä&#10;&#10;Kuvaus luotu automaattisesti">
            <a:extLst>
              <a:ext uri="{FF2B5EF4-FFF2-40B4-BE49-F238E27FC236}">
                <a16:creationId xmlns:a16="http://schemas.microsoft.com/office/drawing/2014/main" id="{69658C45-C84E-44E3-964E-1FE4384C8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048" y="1670400"/>
            <a:ext cx="3061952" cy="2151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7. Tekniikan alat</a:t>
            </a: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42900" y="1246818"/>
            <a:ext cx="3984300" cy="364198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aloilla on paljon koulutusmahdollisuuksia. Kaikissa ammateissa olennaista on tekninen osaaminen.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Työskentely tekniikan aloilla edellyttää koneiden käyttötaitoa, suunnitelmallisuutta ja kykyä loogiseen ajatteluun.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aloilla korostetaan usein matematiikan hallintaa, mutta myös kielitaito, kädentaidot sekä tieto- ja viestintätekniset taidot ovat tärkeitä.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Tekniikan alat uudistuvat nopeasti, joten työntekijän on tärkeää kouluttaa itseään ja kehittää jatkuvasti osaamistaan.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Monet tekniikan alojen työt edellyttävät hyviä kädentaitoja, kuten kondiittorin, puusepän ja modistin työ. Osassa töistä on varauduttava myös kolmivuorotyöhön.</a:t>
            </a:r>
          </a:p>
        </p:txBody>
      </p:sp>
      <p:pic>
        <p:nvPicPr>
          <p:cNvPr id="12" name="Kuva 11" descr="Kuva, joka sisältää kohteen seinä, sisä, henkilö, mies&#10;&#10;Kuvaus luotu automaattisesti">
            <a:extLst>
              <a:ext uri="{FF2B5EF4-FFF2-40B4-BE49-F238E27FC236}">
                <a16:creationId xmlns:a16="http://schemas.microsoft.com/office/drawing/2014/main" id="{610754E5-3A80-4B71-84C1-E2ADA8D24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31" y="1329612"/>
            <a:ext cx="2471469" cy="1644351"/>
          </a:xfrm>
          <a:prstGeom prst="rect">
            <a:avLst/>
          </a:prstGeom>
        </p:spPr>
      </p:pic>
      <p:pic>
        <p:nvPicPr>
          <p:cNvPr id="16" name="Kuva 15" descr="Kuva, joka sisältää kohteen mies, henkilö, sisä, seisominen&#10;&#10;Kuvaus luotu automaattisesti">
            <a:extLst>
              <a:ext uri="{FF2B5EF4-FFF2-40B4-BE49-F238E27FC236}">
                <a16:creationId xmlns:a16="http://schemas.microsoft.com/office/drawing/2014/main" id="{BF12FBDF-B5DE-4A6E-943A-D79442BBF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31" y="2975445"/>
            <a:ext cx="2471469" cy="16497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42900" y="529978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Arkkitehtuuri ja rakentaminen</a:t>
            </a:r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42900" y="1524151"/>
            <a:ext cx="3028949" cy="308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Maanmittausalan perustutkinto </a:t>
            </a:r>
          </a:p>
          <a:p>
            <a:r>
              <a:rPr lang="fi-FI" dirty="0"/>
              <a:t>kartoittaja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Rakennusalan perustutkinto</a:t>
            </a:r>
          </a:p>
          <a:p>
            <a:r>
              <a:rPr lang="fi-FI" dirty="0"/>
              <a:t>kivirakentaja</a:t>
            </a:r>
          </a:p>
          <a:p>
            <a:r>
              <a:rPr lang="fi-FI" dirty="0"/>
              <a:t>maarakentaja</a:t>
            </a:r>
          </a:p>
          <a:p>
            <a:r>
              <a:rPr lang="fi-FI" dirty="0"/>
              <a:t>maarakennuskoneen-kuljettaja</a:t>
            </a:r>
          </a:p>
          <a:p>
            <a:r>
              <a:rPr lang="fi-FI" dirty="0"/>
              <a:t>talonrakentaja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BBC2BBA-4802-488C-BC5F-9E1F5FF0A1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24151"/>
            <a:ext cx="3028949" cy="27094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Talotekniikan perustutkinto</a:t>
            </a:r>
          </a:p>
          <a:p>
            <a:r>
              <a:rPr lang="fi-FI" dirty="0"/>
              <a:t>ilmanvaihtoasentaja</a:t>
            </a:r>
          </a:p>
          <a:p>
            <a:r>
              <a:rPr lang="fi-FI" dirty="0"/>
              <a:t>kylmäasentaja</a:t>
            </a:r>
          </a:p>
          <a:p>
            <a:r>
              <a:rPr lang="fi-FI" dirty="0"/>
              <a:t>lämmityslaiteasentaja</a:t>
            </a:r>
          </a:p>
          <a:p>
            <a:r>
              <a:rPr lang="fi-FI" dirty="0"/>
              <a:t>putkiasentaja</a:t>
            </a:r>
          </a:p>
          <a:p>
            <a:r>
              <a:rPr lang="fi-FI" dirty="0"/>
              <a:t>rakennuspeltiseppä</a:t>
            </a:r>
          </a:p>
          <a:p>
            <a:r>
              <a:rPr lang="fi-FI" dirty="0"/>
              <a:t>tekninen eristäjä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342900" y="656560"/>
            <a:ext cx="6172200" cy="857250"/>
          </a:xfrm>
        </p:spPr>
        <p:txBody>
          <a:bodyPr/>
          <a:lstStyle/>
          <a:p>
            <a:r>
              <a:rPr lang="fi-FI" dirty="0"/>
              <a:t>7. Tekniikan alat: Kone-, prosessi-, energia- ja sähkötekniikka </a:t>
            </a:r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342901" y="1586252"/>
            <a:ext cx="3086100" cy="37433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Autoalan perustutkinto</a:t>
            </a:r>
          </a:p>
          <a:p>
            <a:r>
              <a:rPr lang="fi-FI" dirty="0"/>
              <a:t>ajoneuvoasentaja</a:t>
            </a:r>
          </a:p>
          <a:p>
            <a:r>
              <a:rPr lang="fi-FI" dirty="0"/>
              <a:t>autokorinkorjaaja</a:t>
            </a:r>
          </a:p>
          <a:p>
            <a:r>
              <a:rPr lang="fi-FI" dirty="0"/>
              <a:t>automaalari </a:t>
            </a:r>
          </a:p>
          <a:p>
            <a:r>
              <a:rPr lang="fi-FI" dirty="0"/>
              <a:t>automyyjä</a:t>
            </a:r>
          </a:p>
          <a:p>
            <a:r>
              <a:rPr lang="fi-FI" dirty="0"/>
              <a:t>pienkonekorjaaja</a:t>
            </a:r>
          </a:p>
          <a:p>
            <a:r>
              <a:rPr lang="fi-FI" dirty="0"/>
              <a:t>varaosamyyjä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b="1" dirty="0"/>
              <a:t>Kaivosalan perustutkinto </a:t>
            </a:r>
          </a:p>
          <a:p>
            <a:r>
              <a:rPr lang="fi-FI" dirty="0"/>
              <a:t>kaivosmies</a:t>
            </a:r>
          </a:p>
          <a:p>
            <a:r>
              <a:rPr lang="fi-FI" dirty="0"/>
              <a:t>rikastaja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b="1" dirty="0"/>
              <a:t>Kone- ja tuotantotekniikan perustutkinto   </a:t>
            </a:r>
          </a:p>
          <a:p>
            <a:r>
              <a:rPr lang="fi-FI" dirty="0"/>
              <a:t>koneasentaja</a:t>
            </a:r>
          </a:p>
          <a:p>
            <a:r>
              <a:rPr lang="fi-FI" dirty="0"/>
              <a:t>koneautomaatioasentaja</a:t>
            </a:r>
          </a:p>
          <a:p>
            <a:r>
              <a:rPr lang="fi-FI" dirty="0"/>
              <a:t>koneistaja</a:t>
            </a:r>
          </a:p>
          <a:p>
            <a:r>
              <a:rPr lang="fi-FI" dirty="0"/>
              <a:t>levyseppähitsaaja</a:t>
            </a:r>
          </a:p>
          <a:p>
            <a:r>
              <a:rPr lang="fi-FI" dirty="0"/>
              <a:t>muovi- ja kumituotevalmistaja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1EC4A27-5EB1-48C5-979C-CBDC5FFDB1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84957"/>
            <a:ext cx="3028949" cy="30490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Lentokoneasennuksen perustutkinto </a:t>
            </a:r>
          </a:p>
          <a:p>
            <a:r>
              <a:rPr lang="fi-FI" dirty="0"/>
              <a:t>avioniikka-asentaja</a:t>
            </a:r>
          </a:p>
          <a:p>
            <a:r>
              <a:rPr lang="fi-FI" dirty="0"/>
              <a:t>lentokoneasentaja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Prosessiteollisuuden perustutkinto</a:t>
            </a:r>
          </a:p>
          <a:p>
            <a:r>
              <a:rPr lang="fi-FI" dirty="0"/>
              <a:t>prosessinhoitaja</a:t>
            </a:r>
          </a:p>
          <a:p>
            <a:pPr lvl="1"/>
            <a:r>
              <a:rPr lang="fi-FI" dirty="0"/>
              <a:t>biotekniikka </a:t>
            </a:r>
          </a:p>
          <a:p>
            <a:pPr lvl="1"/>
            <a:r>
              <a:rPr lang="fi-FI" dirty="0"/>
              <a:t>kemianteollisuus</a:t>
            </a:r>
          </a:p>
          <a:p>
            <a:pPr lvl="1"/>
            <a:r>
              <a:rPr lang="fi-FI" dirty="0"/>
              <a:t>metallien jalostus </a:t>
            </a:r>
          </a:p>
          <a:p>
            <a:pPr lvl="1"/>
            <a:r>
              <a:rPr lang="fi-FI" dirty="0"/>
              <a:t>paperiteollisuus </a:t>
            </a:r>
          </a:p>
          <a:p>
            <a:r>
              <a:rPr lang="fi-FI" dirty="0"/>
              <a:t>valutuotevalmistaja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Sähkö- ja automaatioalan perustutkinto</a:t>
            </a:r>
          </a:p>
          <a:p>
            <a:r>
              <a:rPr lang="fi-FI" dirty="0"/>
              <a:t>automaatioasentaja</a:t>
            </a:r>
          </a:p>
          <a:p>
            <a:r>
              <a:rPr lang="fi-FI" dirty="0"/>
              <a:t>sähköasentaja</a:t>
            </a:r>
          </a:p>
        </p:txBody>
      </p:sp>
      <p:sp>
        <p:nvSpPr>
          <p:cNvPr id="147" name="Google Shape;147;p28"/>
          <p:cNvSpPr/>
          <p:nvPr/>
        </p:nvSpPr>
        <p:spPr>
          <a:xfrm>
            <a:off x="280796" y="1793081"/>
            <a:ext cx="2684250" cy="27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200"/>
            </a:pPr>
            <a:endParaRPr sz="10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42900" y="457978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Materiaali- ja prosessitekniikka </a:t>
            </a:r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42900" y="1452149"/>
            <a:ext cx="3028949" cy="37904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Elintarvikealan perustutkinto</a:t>
            </a:r>
          </a:p>
          <a:p>
            <a:r>
              <a:rPr lang="fi-FI" dirty="0"/>
              <a:t>elintarvikkeiden valmistaja</a:t>
            </a:r>
          </a:p>
          <a:p>
            <a:r>
              <a:rPr lang="fi-FI" dirty="0"/>
              <a:t>leipuri-kondiittori</a:t>
            </a:r>
          </a:p>
          <a:p>
            <a:r>
              <a:rPr lang="fi-FI" dirty="0"/>
              <a:t>lihatuotteiden valmistaja</a:t>
            </a:r>
          </a:p>
          <a:p>
            <a:r>
              <a:rPr lang="fi-FI" dirty="0"/>
              <a:t>meijeristi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Pintakäsittelyalan perustutkinto   </a:t>
            </a:r>
          </a:p>
          <a:p>
            <a:r>
              <a:rPr lang="fi-FI" dirty="0"/>
              <a:t>lattianpäällystäjä</a:t>
            </a:r>
          </a:p>
          <a:p>
            <a:r>
              <a:rPr lang="fi-FI" dirty="0"/>
              <a:t>maalari </a:t>
            </a:r>
          </a:p>
          <a:p>
            <a:r>
              <a:rPr lang="fi-FI" dirty="0"/>
              <a:t>pintakäsittelijä</a:t>
            </a:r>
          </a:p>
          <a:p>
            <a:pPr lvl="1"/>
            <a:r>
              <a:rPr lang="fi-FI" dirty="0"/>
              <a:t>teollinen pintakäsittely   </a:t>
            </a:r>
          </a:p>
          <a:p>
            <a:pPr lvl="1"/>
            <a:r>
              <a:rPr lang="fi-FI" dirty="0"/>
              <a:t>tuotemaalaus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Puuteollisuuden perustutkinto</a:t>
            </a:r>
          </a:p>
          <a:p>
            <a:r>
              <a:rPr lang="fi-FI" dirty="0"/>
              <a:t>levyprosessinhoitaja</a:t>
            </a:r>
          </a:p>
          <a:p>
            <a:r>
              <a:rPr lang="fi-FI" dirty="0"/>
              <a:t>teollisuuspuurakentaja</a:t>
            </a:r>
          </a:p>
          <a:p>
            <a:r>
              <a:rPr lang="fi-FI" dirty="0"/>
              <a:t>puuseppä</a:t>
            </a:r>
          </a:p>
          <a:p>
            <a:r>
              <a:rPr lang="fi-FI" dirty="0"/>
              <a:t>sahaprosessinhoitaja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120D2090-E405-424E-9C2E-D3E8076C8F8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426024"/>
            <a:ext cx="3028949" cy="36075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Laboratorioalan perustutkinto </a:t>
            </a:r>
          </a:p>
          <a:p>
            <a:r>
              <a:rPr lang="fi-FI" dirty="0"/>
              <a:t>laborantti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Tekstiili- ja muotialan perustutkinto</a:t>
            </a:r>
          </a:p>
          <a:p>
            <a:r>
              <a:rPr lang="fi-FI" dirty="0"/>
              <a:t>ompelija</a:t>
            </a:r>
          </a:p>
          <a:p>
            <a:r>
              <a:rPr lang="fi-FI" dirty="0"/>
              <a:t>mittatilausompelija</a:t>
            </a:r>
          </a:p>
          <a:p>
            <a:r>
              <a:rPr lang="fi-FI" dirty="0"/>
              <a:t>muotiassistentti</a:t>
            </a:r>
          </a:p>
          <a:p>
            <a:r>
              <a:rPr lang="fi-FI" dirty="0"/>
              <a:t>sisustustekstiilien valmistaja</a:t>
            </a:r>
          </a:p>
          <a:p>
            <a:r>
              <a:rPr lang="fi-FI" dirty="0"/>
              <a:t>designtekstiilien valmistaja</a:t>
            </a:r>
          </a:p>
          <a:p>
            <a:r>
              <a:rPr lang="fi-FI" dirty="0"/>
              <a:t>tekstiilien valmistaja</a:t>
            </a:r>
          </a:p>
          <a:p>
            <a:r>
              <a:rPr lang="fi-FI" dirty="0"/>
              <a:t>vaatturi</a:t>
            </a:r>
          </a:p>
          <a:p>
            <a:r>
              <a:rPr lang="fi-FI" dirty="0"/>
              <a:t>modisti</a:t>
            </a:r>
          </a:p>
          <a:p>
            <a:r>
              <a:rPr lang="fi-FI" dirty="0"/>
              <a:t>suutari</a:t>
            </a:r>
          </a:p>
          <a:p>
            <a:r>
              <a:rPr lang="fi-FI" dirty="0"/>
              <a:t>tekstiilihuoltaja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Veneenrakennusalan perustutkinto</a:t>
            </a:r>
          </a:p>
          <a:p>
            <a:r>
              <a:rPr lang="fi-FI" dirty="0"/>
              <a:t>veneenrakentaja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14349" y="1591201"/>
            <a:ext cx="5829300" cy="1189326"/>
          </a:xfrm>
        </p:spPr>
        <p:txBody>
          <a:bodyPr/>
          <a:lstStyle/>
          <a:p>
            <a:r>
              <a:rPr lang="fi-FI" dirty="0"/>
              <a:t>Ammatilliset perustutkinnot ja ISCED-koulutusalaluokitus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90EF98D-1EDB-4FA2-8EB6-F16DF6D8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2722974"/>
            <a:ext cx="4800599" cy="646625"/>
          </a:xfrm>
        </p:spPr>
        <p:txBody>
          <a:bodyPr/>
          <a:lstStyle/>
          <a:p>
            <a:r>
              <a:rPr lang="fi-FI" dirty="0"/>
              <a:t>s. 96−137</a:t>
            </a:r>
          </a:p>
        </p:txBody>
      </p:sp>
      <p:pic>
        <p:nvPicPr>
          <p:cNvPr id="7" name="Kuva 6" descr="Kuva, joka sisältää kohteen pöytä, seinä, sisä, pullo&#10;&#10;Kuvaus luotu automaattisesti">
            <a:extLst>
              <a:ext uri="{FF2B5EF4-FFF2-40B4-BE49-F238E27FC236}">
                <a16:creationId xmlns:a16="http://schemas.microsoft.com/office/drawing/2014/main" id="{4C966935-1621-492A-84FB-66C9B8404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99" y="32385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342900" y="709962"/>
            <a:ext cx="6172200" cy="857250"/>
          </a:xfrm>
        </p:spPr>
        <p:txBody>
          <a:bodyPr/>
          <a:lstStyle/>
          <a:p>
            <a:r>
              <a:rPr lang="fi-FI" dirty="0"/>
              <a:t>7. Tekniikan alat: </a:t>
            </a:r>
            <a:br>
              <a:rPr lang="fi-FI" dirty="0"/>
            </a:br>
            <a:r>
              <a:rPr lang="fi-FI" dirty="0"/>
              <a:t>Teollisuuden työnjohto, tekninen suunnittelu ja tuotekehitystyö  </a:t>
            </a:r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342900" y="2001599"/>
            <a:ext cx="3086100" cy="2719561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Teknisen suunnittelun perustutkinto </a:t>
            </a:r>
          </a:p>
          <a:p>
            <a:r>
              <a:rPr lang="fi-FI" dirty="0"/>
              <a:t>suunnitteluassistentti</a:t>
            </a:r>
          </a:p>
        </p:txBody>
      </p:sp>
      <p:pic>
        <p:nvPicPr>
          <p:cNvPr id="9" name="Kuva 8" descr="Kuva, joka sisältää kohteen asiakirja&#10;&#10;Kuvaus luotu automaattisesti">
            <a:extLst>
              <a:ext uri="{FF2B5EF4-FFF2-40B4-BE49-F238E27FC236}">
                <a16:creationId xmlns:a16="http://schemas.microsoft.com/office/drawing/2014/main" id="{45455F3E-072C-4F4D-9BFE-ED63EC5E8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800" y="2001599"/>
            <a:ext cx="3337200" cy="27195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8. Maa- ja metsätalousalat</a:t>
            </a: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42899" y="1383617"/>
            <a:ext cx="3681901" cy="349078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Maa- ja metsätalousaloilla työskennellään metsien, peltojen, vesistöjen, puutarhojen, puistojen tai eläinten parissa.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Työtä ei yleensä määrää täsmällinen minuuttiaikataulu, mutta vastapainona työntekijän on sopeuduttava erilaisiin muutoksiin ja työskenneltävä lähes tauotta silloin, kun työ sitä vaatii.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Esimerkiksi viljantuottajalle kesä ja syksy ovat vuoden kiireisintä aikaa, jolloin työskennellään sään ehdoilla.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Maa- ja metsätalousaloilla monet toimivat yrittäjänä.</a:t>
            </a:r>
          </a:p>
        </p:txBody>
      </p:sp>
      <p:pic>
        <p:nvPicPr>
          <p:cNvPr id="9" name="Kuva 8" descr="Kuva, joka sisältää kohteen henkilö, kukka, ulko, rakennus&#10;&#10;Kuvaus luotu automaattisesti">
            <a:extLst>
              <a:ext uri="{FF2B5EF4-FFF2-40B4-BE49-F238E27FC236}">
                <a16:creationId xmlns:a16="http://schemas.microsoft.com/office/drawing/2014/main" id="{8C369ED7-20B2-419C-AFDF-AEFB8CCC50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4800" y="1383618"/>
            <a:ext cx="2827799" cy="22057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342900" y="537178"/>
            <a:ext cx="6172200" cy="722822"/>
          </a:xfrm>
        </p:spPr>
        <p:txBody>
          <a:bodyPr/>
          <a:lstStyle/>
          <a:p>
            <a:r>
              <a:rPr lang="fi-FI" dirty="0"/>
              <a:t>8. Maa- ja metsätalousalat</a:t>
            </a:r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342900" y="1200149"/>
            <a:ext cx="3028949" cy="38246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400" b="1" dirty="0"/>
              <a:t>Hevostalouden perustutkinto</a:t>
            </a:r>
          </a:p>
          <a:p>
            <a:r>
              <a:rPr lang="fi-FI" sz="1400" dirty="0"/>
              <a:t>hevostenhoitaja</a:t>
            </a:r>
          </a:p>
          <a:p>
            <a:r>
              <a:rPr lang="fi-FI" sz="1400" dirty="0"/>
              <a:t>ratsastuksenohjaaja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Kalatalouden perustutkinto </a:t>
            </a:r>
          </a:p>
          <a:p>
            <a:r>
              <a:rPr lang="fi-FI" sz="1400" dirty="0"/>
              <a:t>kalanjalostaja</a:t>
            </a:r>
          </a:p>
          <a:p>
            <a:r>
              <a:rPr lang="fi-FI" sz="1400" dirty="0"/>
              <a:t>kalanviljelijä</a:t>
            </a:r>
          </a:p>
          <a:p>
            <a:r>
              <a:rPr lang="fi-FI" sz="1400" dirty="0"/>
              <a:t>kalastaja</a:t>
            </a:r>
          </a:p>
          <a:p>
            <a:r>
              <a:rPr lang="fi-FI" sz="1400" dirty="0"/>
              <a:t>kalastuksenohjaaja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Maatalousalan perustutkinto</a:t>
            </a:r>
          </a:p>
          <a:p>
            <a:r>
              <a:rPr lang="fi-FI" sz="1400" dirty="0"/>
              <a:t>eläintenhoitaja</a:t>
            </a:r>
          </a:p>
          <a:p>
            <a:r>
              <a:rPr lang="fi-FI" sz="1400" dirty="0"/>
              <a:t>turkistarhaaja</a:t>
            </a:r>
          </a:p>
          <a:p>
            <a:r>
              <a:rPr lang="fi-FI" sz="1400" dirty="0"/>
              <a:t>maaseutuyrittäjä</a:t>
            </a:r>
          </a:p>
          <a:p>
            <a:pPr lvl="1"/>
            <a:r>
              <a:rPr lang="fi-FI" sz="1200" dirty="0"/>
              <a:t>maatalousteknologia</a:t>
            </a:r>
          </a:p>
          <a:p>
            <a:pPr lvl="1"/>
            <a:r>
              <a:rPr lang="fi-FI" sz="1200" dirty="0"/>
              <a:t>maatilatalous</a:t>
            </a:r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b="1" dirty="0"/>
              <a:t>Metsäalan perustutkinto </a:t>
            </a:r>
          </a:p>
          <a:p>
            <a:r>
              <a:rPr lang="fi-FI" sz="1400" dirty="0"/>
              <a:t>metsuri-metsäpalvelujen tuottaja</a:t>
            </a:r>
          </a:p>
          <a:p>
            <a:r>
              <a:rPr lang="fi-FI" sz="1400" dirty="0"/>
              <a:t>metsäenergian tuottaja</a:t>
            </a:r>
          </a:p>
          <a:p>
            <a:r>
              <a:rPr lang="fi-FI" sz="1400" dirty="0"/>
              <a:t>metsäkoneasentaja</a:t>
            </a:r>
          </a:p>
          <a:p>
            <a:r>
              <a:rPr lang="fi-FI" sz="1400" dirty="0"/>
              <a:t>metsäkoneenkuljettaja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b="1" dirty="0"/>
              <a:t>Puutarha-alan perustutkinto</a:t>
            </a:r>
          </a:p>
          <a:p>
            <a:r>
              <a:rPr lang="fi-FI" sz="1400" dirty="0"/>
              <a:t>puutarhuri</a:t>
            </a:r>
          </a:p>
          <a:p>
            <a:pPr lvl="1"/>
            <a:r>
              <a:rPr lang="fi-FI" sz="1200" dirty="0"/>
              <a:t>kukka- ja puutarhakauppa</a:t>
            </a:r>
          </a:p>
          <a:p>
            <a:pPr lvl="1"/>
            <a:r>
              <a:rPr lang="fi-FI" sz="1200" dirty="0"/>
              <a:t>puutarhatuotanto</a:t>
            </a:r>
          </a:p>
          <a:p>
            <a:pPr lvl="1"/>
            <a:r>
              <a:rPr lang="fi-FI" sz="1200" dirty="0"/>
              <a:t>viherala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Terveys- ja hyvinvointialat</a:t>
            </a: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342900" y="1318818"/>
            <a:ext cx="3573900" cy="3562781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Terveys- ja hyvinvointialoilla työskenteleminen on ihmisläheistä ja sisältää paljon tiimityötä. Kyky tulla toimeen erilaisten ihmisten kanssa on hyvin tärkeää.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Terveys- ja hyvinvointialojen työtehtävissä korostuu asiakkaan kunnioittaminen, sillä suurin osa työtehtävistä on hoitotyötä. Hyvä fyysinen ja psyykkinen kunto on eduksi.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Toisten auttaminen ja kuunteleminen vaatii myös jaksamista ja psyykkistä tasapainoa.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Monissa alan ammateissa tehdään kolmivuorotyötä, jolloin on sopeuduttava vaihtelevaan vuorokausirytmiin.</a:t>
            </a:r>
          </a:p>
        </p:txBody>
      </p:sp>
      <p:pic>
        <p:nvPicPr>
          <p:cNvPr id="11" name="Kuva 10" descr="Kuva, joka sisältää kohteen sisä, bussi, keltainen, kuljetus&#10;&#10;Kuvaus luotu automaattisesti">
            <a:extLst>
              <a:ext uri="{FF2B5EF4-FFF2-40B4-BE49-F238E27FC236}">
                <a16:creationId xmlns:a16="http://schemas.microsoft.com/office/drawing/2014/main" id="{2A983F69-7ACD-4722-AAD5-245085C47D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4692" y="1329612"/>
            <a:ext cx="2963308" cy="25511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42900" y="518400"/>
            <a:ext cx="6172200" cy="782428"/>
          </a:xfrm>
        </p:spPr>
        <p:txBody>
          <a:bodyPr/>
          <a:lstStyle/>
          <a:p>
            <a:r>
              <a:rPr lang="fi-FI" dirty="0"/>
              <a:t>9. Terveys- ja hyvinvointialat</a:t>
            </a:r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342900" y="1452151"/>
            <a:ext cx="3028949" cy="3111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Hammastekniikan perustutkinto </a:t>
            </a:r>
          </a:p>
          <a:p>
            <a:r>
              <a:rPr lang="fi-FI" dirty="0"/>
              <a:t>hammaslaborantti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Lääkealan perustutkinto </a:t>
            </a:r>
          </a:p>
          <a:p>
            <a:r>
              <a:rPr lang="fi-FI" dirty="0"/>
              <a:t>lääketeknikko</a:t>
            </a:r>
          </a:p>
          <a:p>
            <a:pPr lvl="1"/>
            <a:r>
              <a:rPr lang="fi-FI" dirty="0"/>
              <a:t>apteekkiala </a:t>
            </a:r>
          </a:p>
          <a:p>
            <a:pPr lvl="1"/>
            <a:r>
              <a:rPr lang="fi-FI" dirty="0"/>
              <a:t>lääkeala</a:t>
            </a:r>
          </a:p>
          <a:p>
            <a:pPr marL="2880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Välinehuoltoalan perustutkinto</a:t>
            </a:r>
          </a:p>
          <a:p>
            <a:r>
              <a:rPr lang="fi-FI" dirty="0"/>
              <a:t>välinehuoltaja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942E4CD-3421-452C-A0E3-A7EF144E344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452150"/>
            <a:ext cx="3028949" cy="29979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Sosiaali‐ ja terveysalan perustutkinto</a:t>
            </a:r>
          </a:p>
          <a:p>
            <a:r>
              <a:rPr lang="fi-FI" dirty="0"/>
              <a:t>lähihoitaja</a:t>
            </a:r>
          </a:p>
          <a:p>
            <a:pPr lvl="1"/>
            <a:r>
              <a:rPr lang="fi-FI" dirty="0"/>
              <a:t>ikääntyvien hoito ja kuntoutus</a:t>
            </a:r>
          </a:p>
          <a:p>
            <a:pPr lvl="1"/>
            <a:r>
              <a:rPr lang="fi-FI" dirty="0"/>
              <a:t>jalkojenhoito </a:t>
            </a:r>
          </a:p>
          <a:p>
            <a:pPr lvl="1"/>
            <a:r>
              <a:rPr lang="fi-FI" dirty="0"/>
              <a:t>lasten ja nuorten kasvatus ja hoito</a:t>
            </a:r>
          </a:p>
          <a:p>
            <a:pPr lvl="1"/>
            <a:r>
              <a:rPr lang="fi-FI" dirty="0"/>
              <a:t>mielenterveys‐ ja päihdetyö</a:t>
            </a:r>
          </a:p>
          <a:p>
            <a:pPr lvl="1"/>
            <a:r>
              <a:rPr lang="fi-FI" dirty="0"/>
              <a:t>sairaanhoito ja huolenpito </a:t>
            </a:r>
          </a:p>
          <a:p>
            <a:pPr lvl="1"/>
            <a:r>
              <a:rPr lang="fi-FI" dirty="0"/>
              <a:t>suunhoito </a:t>
            </a:r>
          </a:p>
          <a:p>
            <a:pPr lvl="1"/>
            <a:r>
              <a:rPr lang="fi-FI" dirty="0"/>
              <a:t>vammaistyö</a:t>
            </a:r>
          </a:p>
          <a:p>
            <a:pPr lvl="1"/>
            <a:r>
              <a:rPr lang="fi-FI" dirty="0"/>
              <a:t>perustason ensihoitaja (yo-pohjainen)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10. Palvelualat</a:t>
            </a:r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42900" y="1267200"/>
            <a:ext cx="4013100" cy="3643199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Palvelualoilla tuotetaan monenlaisia yksityishenkilöille ja yritykselle suunnattuja palveluja.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Henkilökohtaisiin palveluilla lisätään ihmisten hyvinvointia. Alaan kuuluu hiusten ja kauneudenhoitopalvelua, hotelli- ja ravintola-alan palveluja sekä puhtaanapitoalan palveluja.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Kuljetuspalveluilla parannetaan tie-, meri- ja ilmaliikenteen sujuvuutta. Työ voi olla kuljetustehtäviä, laitteiston korjausta ja huoltoa tai kuljetuspalvelujen myyntiä.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Turvallisuuspalvelujen tavoitteena on huolehtia ihmisten ja yhteisöjen turvallisuudesta. Työ voi olla vartiointia, valvontaa ja turvakonsultointia. Töissä vaaditaan hyvää fyysistä kuntoa, stressinsietokykyä ja kykyä tehdä itsenäisiä päätöksiä.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Palvelualojen työt edellyttävät hyviä sosiaalisia taitoja ja asiakaspalvelutaitoa. Alalla tehdään usein vuorotöitä, joten työssä tarvitaan joustavuutta.</a:t>
            </a:r>
          </a:p>
        </p:txBody>
      </p:sp>
      <p:pic>
        <p:nvPicPr>
          <p:cNvPr id="9" name="Kuva 8" descr="Kuva, joka sisältää kohteen henkilö, sisä, nainen, seinä&#10;&#10;Kuvaus luotu automaattisesti">
            <a:extLst>
              <a:ext uri="{FF2B5EF4-FFF2-40B4-BE49-F238E27FC236}">
                <a16:creationId xmlns:a16="http://schemas.microsoft.com/office/drawing/2014/main" id="{95D43750-FD04-40A7-99C9-568F1FF56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001" y="1347172"/>
            <a:ext cx="2429999" cy="1870783"/>
          </a:xfrm>
          <a:prstGeom prst="rect">
            <a:avLst/>
          </a:prstGeom>
        </p:spPr>
      </p:pic>
      <p:pic>
        <p:nvPicPr>
          <p:cNvPr id="11" name="Kuva 10" descr="Kuva, joka sisältää kohteen sisä, mies, henkilö, seinä&#10;&#10;Kuvaus luotu automaattisesti">
            <a:extLst>
              <a:ext uri="{FF2B5EF4-FFF2-40B4-BE49-F238E27FC236}">
                <a16:creationId xmlns:a16="http://schemas.microsoft.com/office/drawing/2014/main" id="{870F184E-3867-433F-A9B8-E1FFE2259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344" y="3217955"/>
            <a:ext cx="2424656" cy="1929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342900" y="544378"/>
            <a:ext cx="6172200" cy="857250"/>
          </a:xfrm>
        </p:spPr>
        <p:txBody>
          <a:bodyPr/>
          <a:lstStyle/>
          <a:p>
            <a:r>
              <a:rPr lang="fi-FI" dirty="0"/>
              <a:t>10. Palvelualat: </a:t>
            </a:r>
            <a:br>
              <a:rPr lang="fi-FI" dirty="0"/>
            </a:br>
            <a:r>
              <a:rPr lang="fi-FI" dirty="0"/>
              <a:t>Henkilökohtaiset palvelut</a:t>
            </a:r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342900" y="1538551"/>
            <a:ext cx="3028949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/>
              <a:t>Hius- ja kauneudenhoitoalan perustutkinto</a:t>
            </a:r>
          </a:p>
          <a:p>
            <a:r>
              <a:rPr lang="fi-FI" dirty="0"/>
              <a:t>kampaaja</a:t>
            </a:r>
          </a:p>
          <a:p>
            <a:r>
              <a:rPr lang="fi-FI" dirty="0"/>
              <a:t>kosmetiikkaneuvoja</a:t>
            </a:r>
          </a:p>
          <a:p>
            <a:r>
              <a:rPr lang="fi-FI" dirty="0"/>
              <a:t>kosmetologi</a:t>
            </a:r>
          </a:p>
          <a:p>
            <a:r>
              <a:rPr lang="fi-FI" dirty="0"/>
              <a:t>parturi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Liikunnanohjauksen perustutkinto </a:t>
            </a:r>
          </a:p>
          <a:p>
            <a:r>
              <a:rPr lang="fi-FI" dirty="0"/>
              <a:t>liikuntaneuvoja</a:t>
            </a:r>
          </a:p>
          <a:p>
            <a:pPr lvl="1"/>
            <a:r>
              <a:rPr lang="fi-FI" dirty="0"/>
              <a:t>liikunnan palvelutuotanto</a:t>
            </a:r>
          </a:p>
          <a:p>
            <a:pPr lvl="1"/>
            <a:r>
              <a:rPr lang="fi-FI" dirty="0"/>
              <a:t>terveyttä edistävä liikuntaneuvonta</a:t>
            </a:r>
          </a:p>
          <a:p>
            <a:pPr lvl="1"/>
            <a:r>
              <a:rPr lang="fi-FI" dirty="0"/>
              <a:t>valmennus ja seuratoiminta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B4B5B294-4B61-41B8-A773-472E269A794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86151" y="1538550"/>
            <a:ext cx="3028949" cy="36049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Matkailualan perustutkinto</a:t>
            </a:r>
          </a:p>
          <a:p>
            <a:r>
              <a:rPr lang="fi-FI" dirty="0"/>
              <a:t>vastaanottovirkailija</a:t>
            </a:r>
          </a:p>
          <a:p>
            <a:r>
              <a:rPr lang="fi-FI" dirty="0"/>
              <a:t>matka-asiantuntija</a:t>
            </a:r>
          </a:p>
          <a:p>
            <a:r>
              <a:rPr lang="fi-FI" dirty="0"/>
              <a:t>matkailupalvelujen tuottaja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Ravintola- ja catering-alan perustutkinto</a:t>
            </a:r>
          </a:p>
          <a:p>
            <a:r>
              <a:rPr lang="fi-FI" dirty="0"/>
              <a:t>tarjoilija</a:t>
            </a:r>
          </a:p>
          <a:p>
            <a:r>
              <a:rPr lang="fi-FI" dirty="0"/>
              <a:t>kokki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Puhtaus- ja kiinteistöpalvelualan perustutkinto</a:t>
            </a:r>
          </a:p>
          <a:p>
            <a:r>
              <a:rPr lang="fi-FI" dirty="0"/>
              <a:t>kiinteistönhoitaja</a:t>
            </a:r>
          </a:p>
          <a:p>
            <a:r>
              <a:rPr lang="fi-FI" dirty="0"/>
              <a:t>kodinhuoltaja</a:t>
            </a:r>
          </a:p>
          <a:p>
            <a:r>
              <a:rPr lang="fi-FI" dirty="0"/>
              <a:t>toimitilahuoltaja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342900" y="573162"/>
            <a:ext cx="6172200" cy="857250"/>
          </a:xfrm>
        </p:spPr>
        <p:txBody>
          <a:bodyPr/>
          <a:lstStyle/>
          <a:p>
            <a:r>
              <a:rPr lang="fi-FI" dirty="0"/>
              <a:t>10. Palvelualat: </a:t>
            </a:r>
            <a:br>
              <a:rPr lang="fi-FI" dirty="0"/>
            </a:br>
            <a:r>
              <a:rPr lang="fi-FI" dirty="0"/>
              <a:t>Kuljetuspalvelut</a:t>
            </a:r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342900" y="1540799"/>
            <a:ext cx="2929500" cy="31032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Logistiikan perustutkinto </a:t>
            </a:r>
          </a:p>
          <a:p>
            <a:r>
              <a:rPr lang="fi-FI" dirty="0"/>
              <a:t>autonkuljettaja</a:t>
            </a:r>
          </a:p>
          <a:p>
            <a:r>
              <a:rPr lang="fi-FI" dirty="0"/>
              <a:t>linja-autonkuljettaja</a:t>
            </a:r>
          </a:p>
          <a:p>
            <a:r>
              <a:rPr lang="fi-FI" dirty="0"/>
              <a:t>yhdistelmäajoneuvonkuljettaja</a:t>
            </a:r>
          </a:p>
          <a:p>
            <a:r>
              <a:rPr lang="fi-FI" dirty="0"/>
              <a:t>lentoasemahuoltaja</a:t>
            </a:r>
          </a:p>
          <a:p>
            <a:r>
              <a:rPr lang="fi-FI" dirty="0"/>
              <a:t>varastonhoitaja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Merenkulkualan perustutkinto </a:t>
            </a:r>
          </a:p>
          <a:p>
            <a:r>
              <a:rPr lang="fi-FI" dirty="0"/>
              <a:t>korjaaja</a:t>
            </a:r>
          </a:p>
          <a:p>
            <a:r>
              <a:rPr lang="fi-FI" dirty="0"/>
              <a:t>laivasähköasentaja</a:t>
            </a:r>
          </a:p>
          <a:p>
            <a:r>
              <a:rPr lang="fi-FI" dirty="0"/>
              <a:t>vahtikonemestari</a:t>
            </a:r>
          </a:p>
          <a:p>
            <a:r>
              <a:rPr lang="fi-FI" dirty="0"/>
              <a:t>vahtiperämies</a:t>
            </a:r>
          </a:p>
        </p:txBody>
      </p:sp>
      <p:pic>
        <p:nvPicPr>
          <p:cNvPr id="9" name="Kuva 8" descr="Kuva, joka sisältää kohteen ulko, kuljetus, auto, maa&#10;&#10;Kuvaus luotu automaattisesti">
            <a:extLst>
              <a:ext uri="{FF2B5EF4-FFF2-40B4-BE49-F238E27FC236}">
                <a16:creationId xmlns:a16="http://schemas.microsoft.com/office/drawing/2014/main" id="{24AEC290-EC9C-4689-BDAE-8246C864AE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227" y="1627199"/>
            <a:ext cx="3424773" cy="26352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42900" y="616362"/>
            <a:ext cx="6172200" cy="857250"/>
          </a:xfrm>
        </p:spPr>
        <p:txBody>
          <a:bodyPr/>
          <a:lstStyle/>
          <a:p>
            <a:r>
              <a:rPr lang="fi-FI" dirty="0"/>
              <a:t>10. Palvelualat: Turvallisuuspalvelut</a:t>
            </a:r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431700" y="1648800"/>
            <a:ext cx="3262449" cy="281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Turvallisuusalan perustutkinto </a:t>
            </a:r>
          </a:p>
          <a:p>
            <a:r>
              <a:rPr lang="fi-FI" sz="2000" dirty="0"/>
              <a:t>turvallisuusvalvoja</a:t>
            </a:r>
          </a:p>
          <a:p>
            <a:endParaRPr lang="fi-FI" sz="2000" dirty="0"/>
          </a:p>
        </p:txBody>
      </p:sp>
      <p:pic>
        <p:nvPicPr>
          <p:cNvPr id="9" name="Kuva 8" descr="Kuva, joka sisältää kohteen henkilö, lentoasema, rakennus, sisä&#10;&#10;Kuvaus luotu automaattisesti">
            <a:extLst>
              <a:ext uri="{FF2B5EF4-FFF2-40B4-BE49-F238E27FC236}">
                <a16:creationId xmlns:a16="http://schemas.microsoft.com/office/drawing/2014/main" id="{D4D67C07-6791-4944-BA12-0F35651BE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8210"/>
            <a:ext cx="3262449" cy="243928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84E5A-1A6F-4785-9399-512C157D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ETÄOPETUKSEEN: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06C85F-70ED-4ADE-9D1F-9EB26FA0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Mene verkkosivustolle: 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http://www.ammattinetti.fi/ammattialat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55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koulutusalat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458700" cy="3078342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Kasvatusalat</a:t>
            </a:r>
          </a:p>
          <a:p>
            <a:r>
              <a:rPr lang="fi-FI" dirty="0"/>
              <a:t>Humanistiset ja taidealat</a:t>
            </a:r>
          </a:p>
          <a:p>
            <a:r>
              <a:rPr lang="fi-FI" dirty="0"/>
              <a:t>Yhteiskunnalliset alat</a:t>
            </a:r>
          </a:p>
          <a:p>
            <a:r>
              <a:rPr lang="fi-FI" dirty="0"/>
              <a:t>Kauppa, hallinto ja oikeustiede</a:t>
            </a:r>
          </a:p>
          <a:p>
            <a:r>
              <a:rPr lang="fi-FI" dirty="0"/>
              <a:t>Luonnontieteet</a:t>
            </a:r>
          </a:p>
          <a:p>
            <a:r>
              <a:rPr lang="fi-FI" dirty="0"/>
              <a:t>Tietojenkäsittely ja tietoliikenne (ICT)</a:t>
            </a:r>
          </a:p>
          <a:p>
            <a:r>
              <a:rPr lang="fi-FI" dirty="0"/>
              <a:t>Tekniikan alat</a:t>
            </a:r>
          </a:p>
          <a:p>
            <a:r>
              <a:rPr lang="fi-FI" dirty="0"/>
              <a:t>Maa- ja metsätalousalat</a:t>
            </a:r>
          </a:p>
          <a:p>
            <a:r>
              <a:rPr lang="fi-FI" dirty="0"/>
              <a:t>Terveys- ja hyvinvointialat</a:t>
            </a:r>
          </a:p>
          <a:p>
            <a:r>
              <a:rPr lang="fi-FI" dirty="0"/>
              <a:t>Palvelualat</a:t>
            </a:r>
          </a:p>
          <a:p>
            <a:r>
              <a:rPr lang="fi-FI" dirty="0"/>
              <a:t>Muut tai tuntemattomat koulutusalat</a:t>
            </a:r>
          </a:p>
        </p:txBody>
      </p:sp>
      <p:pic>
        <p:nvPicPr>
          <p:cNvPr id="13" name="Kuva 12" descr="Kuva, joka sisältää kohteen pöytä, seinä, sisä, pullo&#10;&#10;Kuvaus luotu automaattisesti">
            <a:extLst>
              <a:ext uri="{FF2B5EF4-FFF2-40B4-BE49-F238E27FC236}">
                <a16:creationId xmlns:a16="http://schemas.microsoft.com/office/drawing/2014/main" id="{4D0C1677-61A5-480B-968F-51F0EAC9C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659" y="1383618"/>
            <a:ext cx="3078341" cy="30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BFBF13A-E407-4C34-9058-7DC55C93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3" y="669454"/>
            <a:ext cx="6300145" cy="296365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648E2CF-DECB-4520-B5E7-AD8DC0F29279}"/>
              </a:ext>
            </a:extLst>
          </p:cNvPr>
          <p:cNvSpPr txBox="1"/>
          <p:nvPr/>
        </p:nvSpPr>
        <p:spPr>
          <a:xfrm>
            <a:off x="1608364" y="3461657"/>
            <a:ext cx="468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joku sinua kiinnostava ammattiala napauttamalla .</a:t>
            </a: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372BFEAC-AEB7-4BB2-A6AC-7ED42E41C10D}"/>
              </a:ext>
            </a:extLst>
          </p:cNvPr>
          <p:cNvCxnSpPr/>
          <p:nvPr/>
        </p:nvCxnSpPr>
        <p:spPr>
          <a:xfrm flipH="1" flipV="1">
            <a:off x="1289957" y="2710543"/>
            <a:ext cx="318407" cy="751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10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A749D17-905B-4E09-8DBB-97A4802D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5" y="1303723"/>
            <a:ext cx="5119007" cy="222324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62BF435-498F-4499-B715-D75CE545CEAE}"/>
              </a:ext>
            </a:extLst>
          </p:cNvPr>
          <p:cNvSpPr txBox="1"/>
          <p:nvPr/>
        </p:nvSpPr>
        <p:spPr>
          <a:xfrm>
            <a:off x="293914" y="408214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Esim. Kulttuuri- ja viestintäalaa napauttamalla aukeaa alle erilaisia nimikkeitä</a:t>
            </a: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E1C95DCF-BC8C-496D-B1BA-1F604A306974}"/>
              </a:ext>
            </a:extLst>
          </p:cNvPr>
          <p:cNvCxnSpPr>
            <a:stCxn id="3" idx="2"/>
          </p:cNvCxnSpPr>
          <p:nvPr/>
        </p:nvCxnSpPr>
        <p:spPr>
          <a:xfrm flipH="1">
            <a:off x="2253343" y="931434"/>
            <a:ext cx="212271" cy="1019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77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1369F1-6427-4791-B87C-8E94F629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4" y="1131143"/>
            <a:ext cx="6114611" cy="288121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50B5E39-06DE-41DC-8C46-8A1642EEB80F}"/>
              </a:ext>
            </a:extLst>
          </p:cNvPr>
          <p:cNvSpPr txBox="1"/>
          <p:nvPr/>
        </p:nvSpPr>
        <p:spPr>
          <a:xfrm>
            <a:off x="371694" y="310243"/>
            <a:ext cx="3685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valitsin nimikkeen muotoiluala nimikkeen näen linkkilistassa ammattikuvauksia muotoilualalta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92474753-C3D5-476B-95DC-3917A810A33E}"/>
              </a:ext>
            </a:extLst>
          </p:cNvPr>
          <p:cNvCxnSpPr/>
          <p:nvPr/>
        </p:nvCxnSpPr>
        <p:spPr>
          <a:xfrm>
            <a:off x="3175907" y="1061357"/>
            <a:ext cx="1959429" cy="2155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4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2245919-1865-488D-B7C6-CF3A5A2F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93" y="1298121"/>
            <a:ext cx="4792436" cy="319495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52C0B81-C62B-479B-9F31-2FEA8F796AFC}"/>
              </a:ext>
            </a:extLst>
          </p:cNvPr>
          <p:cNvSpPr txBox="1"/>
          <p:nvPr/>
        </p:nvSpPr>
        <p:spPr>
          <a:xfrm>
            <a:off x="457200" y="318407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KUN valitsin sisustusarkkitehdin saan ammattikuvauksen auki. Ja mitä siis teet…. </a:t>
            </a:r>
            <a:r>
              <a:rPr lang="fi-FI" dirty="0" err="1"/>
              <a:t>Katsoppa</a:t>
            </a:r>
            <a:r>
              <a:rPr lang="fi-FI" dirty="0"/>
              <a:t> seuraava dia</a:t>
            </a:r>
          </a:p>
        </p:txBody>
      </p:sp>
    </p:spTree>
    <p:extLst>
      <p:ext uri="{BB962C8B-B14F-4D97-AF65-F5344CB8AC3E}">
        <p14:creationId xmlns:p14="http://schemas.microsoft.com/office/powerpoint/2010/main" val="2133501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35E89-C200-473C-89E3-578AB576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Tehtävänanto: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F95857-A668-45F7-90B7-5B650D28F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83619"/>
            <a:ext cx="6172200" cy="3457802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Etsi </a:t>
            </a:r>
            <a:r>
              <a:rPr lang="fi-FI" b="1" dirty="0"/>
              <a:t>2 sinua eniten kiinnostavaa ammattikuvausta</a:t>
            </a:r>
          </a:p>
          <a:p>
            <a:pPr marL="0" indent="0">
              <a:buNone/>
            </a:pPr>
            <a:r>
              <a:rPr lang="fi-FI" u="sng" dirty="0"/>
              <a:t>Tee ammatista lyhyt kooste eli voit kopioida, mutta lyhennä tekstiä missä selvität:</a:t>
            </a:r>
          </a:p>
          <a:p>
            <a:r>
              <a:rPr lang="fi-FI" dirty="0">
                <a:solidFill>
                  <a:srgbClr val="FF0000"/>
                </a:solidFill>
              </a:rPr>
              <a:t>missä voi työskennellä tässä ammatissa</a:t>
            </a:r>
          </a:p>
          <a:p>
            <a:r>
              <a:rPr lang="fi-FI" dirty="0">
                <a:solidFill>
                  <a:srgbClr val="FF0000"/>
                </a:solidFill>
              </a:rPr>
              <a:t>lyhyt kuvaus työnvaatimuksesta </a:t>
            </a:r>
            <a:r>
              <a:rPr lang="fi-FI" dirty="0"/>
              <a:t>ja </a:t>
            </a:r>
          </a:p>
          <a:p>
            <a:r>
              <a:rPr lang="fi-FI" dirty="0">
                <a:solidFill>
                  <a:srgbClr val="FF0000"/>
                </a:solidFill>
              </a:rPr>
              <a:t>Miten kouluttaudut siihen</a:t>
            </a:r>
          </a:p>
          <a:p>
            <a:r>
              <a:rPr lang="fi-FI" dirty="0">
                <a:solidFill>
                  <a:srgbClr val="FF0000"/>
                </a:solidFill>
              </a:rPr>
              <a:t>ETSI </a:t>
            </a:r>
            <a:r>
              <a:rPr lang="fi-FI" dirty="0" err="1">
                <a:solidFill>
                  <a:srgbClr val="FF0000"/>
                </a:solidFill>
              </a:rPr>
              <a:t>youtubesta</a:t>
            </a:r>
            <a:r>
              <a:rPr lang="fi-FI" dirty="0">
                <a:solidFill>
                  <a:srgbClr val="FF0000"/>
                </a:solidFill>
              </a:rPr>
              <a:t> video jossa kerrotaan kyseisestä ammattista.</a:t>
            </a:r>
          </a:p>
          <a:p>
            <a:r>
              <a:rPr lang="fi-FI" dirty="0">
                <a:solidFill>
                  <a:srgbClr val="FF0000"/>
                </a:solidFill>
              </a:rPr>
              <a:t>Kokoa tieto PP- esitykseen tai WORD- esitykseen ja jaa se minulle </a:t>
            </a:r>
            <a:r>
              <a:rPr lang="fi-FI" dirty="0">
                <a:solidFill>
                  <a:srgbClr val="FF0000"/>
                </a:solidFill>
                <a:hlinkClick r:id="rId2"/>
              </a:rPr>
              <a:t>taru.tuulijarvi@edu.outokummunkaupunki.fi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Jos tietokone ei toimi, voit tehdä paperille käsitekartan ja lähettää sen valokuvana </a:t>
            </a:r>
            <a:r>
              <a:rPr lang="fi-FI" dirty="0" err="1">
                <a:solidFill>
                  <a:srgbClr val="FF0000"/>
                </a:solidFill>
              </a:rPr>
              <a:t>whatsupissa</a:t>
            </a:r>
            <a:r>
              <a:rPr lang="fi-FI" dirty="0">
                <a:solidFill>
                  <a:srgbClr val="FF0000"/>
                </a:solidFill>
              </a:rPr>
              <a:t>. </a:t>
            </a:r>
          </a:p>
          <a:p>
            <a:r>
              <a:rPr lang="fi-FI" dirty="0">
                <a:solidFill>
                  <a:srgbClr val="FF0000"/>
                </a:solidFill>
              </a:rPr>
              <a:t>044 7559257</a:t>
            </a:r>
          </a:p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Ja soita jos et ymmärrä ohjetta !!</a:t>
            </a:r>
          </a:p>
        </p:txBody>
      </p:sp>
    </p:spTree>
    <p:extLst>
      <p:ext uri="{BB962C8B-B14F-4D97-AF65-F5344CB8AC3E}">
        <p14:creationId xmlns:p14="http://schemas.microsoft.com/office/powerpoint/2010/main" val="363874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Kasvatusalat</a:t>
            </a: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71700" y="1383619"/>
            <a:ext cx="3609900" cy="337751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Kasvatusaloilla työskennellään yleensä toisten ihmisten kanssa esimerkiksi opettajana tai ohjaajana.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Alalla vuorovaikutustaidot ovat tärkeitä: kasvatustehtävissä täytyy osata kuunnella, osoittaa ymmärrystä ja pitää ohjat käsissään.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Kasvatusaloilla on tarjolla työtehtäviä kaikenikäisten ihmisten parissa: varhaiskasvatusta päiväkodissa ja opetusta peruskouluissa, lukioissa, ammatillisissa oppilaitoksissa, korkeakouluissa ja kansanopistoissa.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Myös monet järjestöt työllistävät kasvatusalan ammattilaisia.</a:t>
            </a:r>
          </a:p>
        </p:txBody>
      </p:sp>
      <p:pic>
        <p:nvPicPr>
          <p:cNvPr id="11" name="Kuva 10" descr="Kuva, joka sisältää kohteen henkilö, mies, sisä, seinä&#10;&#10;Kuvaus luotu automaattisesti">
            <a:extLst>
              <a:ext uri="{FF2B5EF4-FFF2-40B4-BE49-F238E27FC236}">
                <a16:creationId xmlns:a16="http://schemas.microsoft.com/office/drawing/2014/main" id="{B6BA3799-A399-4A7D-BB81-A770535AB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600" y="1468799"/>
            <a:ext cx="2876400" cy="25523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Kasvatusalat</a:t>
            </a: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42900" y="1383619"/>
            <a:ext cx="3386700" cy="2430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Kasvatus- ja ohjausalan perustutkinto </a:t>
            </a:r>
          </a:p>
          <a:p>
            <a:r>
              <a:rPr lang="fi-FI" dirty="0"/>
              <a:t>nuoriso- ja yhteisöohjaaja</a:t>
            </a:r>
          </a:p>
          <a:p>
            <a:r>
              <a:rPr lang="fi-FI" dirty="0"/>
              <a:t>kommunikaation ja viittomakielen ohjaaja</a:t>
            </a:r>
          </a:p>
          <a:p>
            <a:r>
              <a:rPr lang="fi-FI" dirty="0"/>
              <a:t>lastenohjaaja</a:t>
            </a:r>
          </a:p>
        </p:txBody>
      </p:sp>
      <p:pic>
        <p:nvPicPr>
          <p:cNvPr id="9" name="Kuva 8" descr="Kuva, joka sisältää kohteen henkilö, sisä, pöytä, lapsi&#10;&#10;Kuvaus luotu automaattisesti">
            <a:extLst>
              <a:ext uri="{FF2B5EF4-FFF2-40B4-BE49-F238E27FC236}">
                <a16:creationId xmlns:a16="http://schemas.microsoft.com/office/drawing/2014/main" id="{99290DBD-8FBE-45E8-A146-900503372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600" y="1555200"/>
            <a:ext cx="3128400" cy="20850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2. Humanistiset ja taidealat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42900" y="1131618"/>
            <a:ext cx="3897900" cy="385798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Humanistisilla tieteenaloilla tutkitaan ihmisen toimintaa: kieliä, kulttuureja, historiaa, filosofiaa, taidetta ja viestintää.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Taiteen ammattilaiset toimivat monenlaisissa taiteen, musiikin, käsityön ja viestinnän tehtävissä. Alalla työskentelee luovia ihmisiä, jotka haluavat säilyttää ja luoda kulttuuria.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Työskentely vaatii ahkeruutta ja pitkäjänteisyyttä. Media ja tekniset ratkaisut kehittyvät nopeasti, joten työntekijän on kouluttauduttava jatkuvasti.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Taidealoilla on osattava markkinoida osaamistaan ja tuotteitaan, sillä työtä tehdään usein omassa yrityksessä, freelancerina, osuuskunnissa, järjestöissä ja projekteissa. Toimeentulo voi koostua monesta eri tulonlähteestä.</a:t>
            </a:r>
          </a:p>
        </p:txBody>
      </p:sp>
      <p:pic>
        <p:nvPicPr>
          <p:cNvPr id="9" name="Kuva 8" descr="Kuva, joka sisältää kohteen henkilö, mies, sisä, seisominen&#10;&#10;Kuvaus luotu automaattisesti">
            <a:extLst>
              <a:ext uri="{FF2B5EF4-FFF2-40B4-BE49-F238E27FC236}">
                <a16:creationId xmlns:a16="http://schemas.microsoft.com/office/drawing/2014/main" id="{963ED3C2-9899-428D-83F3-425CB1DBC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996" y="2958329"/>
            <a:ext cx="2552400" cy="1712809"/>
          </a:xfrm>
          <a:prstGeom prst="rect">
            <a:avLst/>
          </a:prstGeom>
        </p:spPr>
      </p:pic>
      <p:pic>
        <p:nvPicPr>
          <p:cNvPr id="11" name="Kuva 10" descr="Kuva, joka sisältää kohteen henkilö, luistelu, musiikki&#10;&#10;Kuvaus luotu automaattisesti">
            <a:extLst>
              <a:ext uri="{FF2B5EF4-FFF2-40B4-BE49-F238E27FC236}">
                <a16:creationId xmlns:a16="http://schemas.microsoft.com/office/drawing/2014/main" id="{4763F83A-3E0B-4EA2-B5B4-20E19ADC3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95" y="1245520"/>
            <a:ext cx="2566005" cy="17128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42900" y="472378"/>
            <a:ext cx="6172200" cy="857250"/>
          </a:xfrm>
        </p:spPr>
        <p:txBody>
          <a:bodyPr/>
          <a:lstStyle/>
          <a:p>
            <a:r>
              <a:rPr lang="fi-FI" dirty="0"/>
              <a:t>2. Humanistiset ja taidealat</a:t>
            </a: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3028949" cy="35878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Media-alan ja kuvallisen ilmaisun perustutkinto</a:t>
            </a:r>
          </a:p>
          <a:p>
            <a:r>
              <a:rPr lang="fi-FI" dirty="0"/>
              <a:t>mediapalvelujen toteuttaja</a:t>
            </a:r>
          </a:p>
          <a:p>
            <a:pPr lvl="1"/>
            <a:r>
              <a:rPr lang="fi-FI" dirty="0"/>
              <a:t>audiovisuaalinen viestintä</a:t>
            </a:r>
          </a:p>
          <a:p>
            <a:pPr lvl="1"/>
            <a:r>
              <a:rPr lang="fi-FI" dirty="0"/>
              <a:t>julkaisutuotanto</a:t>
            </a:r>
          </a:p>
          <a:p>
            <a:pPr lvl="1"/>
            <a:r>
              <a:rPr lang="fi-FI" dirty="0"/>
              <a:t>painoviestintä</a:t>
            </a:r>
          </a:p>
          <a:p>
            <a:r>
              <a:rPr lang="fi-FI" dirty="0"/>
              <a:t>kuvallisen ilmaisun toteuttaja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Musiikkialan perustutkinto </a:t>
            </a:r>
          </a:p>
          <a:p>
            <a:r>
              <a:rPr lang="fi-FI" dirty="0"/>
              <a:t>muusikko </a:t>
            </a:r>
          </a:p>
          <a:p>
            <a:r>
              <a:rPr lang="fi-FI" dirty="0"/>
              <a:t>musiikkiteknologi</a:t>
            </a:r>
          </a:p>
          <a:p>
            <a:r>
              <a:rPr lang="fi-FI" dirty="0"/>
              <a:t>pianonvirittäjä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Sirkusalan perustutkinto</a:t>
            </a:r>
          </a:p>
          <a:p>
            <a:r>
              <a:rPr lang="fi-FI" dirty="0"/>
              <a:t>sirkusartisti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3486151" y="1200150"/>
            <a:ext cx="3028949" cy="36886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Taideteollisuusalan perustutkinto</a:t>
            </a:r>
          </a:p>
          <a:p>
            <a:r>
              <a:rPr lang="fi-FI" dirty="0"/>
              <a:t>artesaani </a:t>
            </a:r>
          </a:p>
          <a:p>
            <a:pPr lvl="1"/>
            <a:r>
              <a:rPr lang="fi-FI" dirty="0"/>
              <a:t>Jalometalliala </a:t>
            </a:r>
          </a:p>
          <a:p>
            <a:pPr lvl="1"/>
            <a:r>
              <a:rPr lang="fi-FI" dirty="0"/>
              <a:t>Metalliseppäala</a:t>
            </a:r>
          </a:p>
          <a:p>
            <a:pPr lvl="1"/>
            <a:r>
              <a:rPr lang="fi-FI" dirty="0"/>
              <a:t>Käsityön ohjaustoiminta  </a:t>
            </a:r>
          </a:p>
          <a:p>
            <a:pPr lvl="1"/>
            <a:r>
              <a:rPr lang="fi-FI" dirty="0"/>
              <a:t>Puusepänala</a:t>
            </a:r>
          </a:p>
          <a:p>
            <a:pPr lvl="1"/>
            <a:r>
              <a:rPr lang="fi-FI" dirty="0"/>
              <a:t>Restaurointiala </a:t>
            </a:r>
          </a:p>
          <a:p>
            <a:pPr lvl="1"/>
            <a:r>
              <a:rPr lang="fi-FI" dirty="0"/>
              <a:t>Saamenkäsityön ala</a:t>
            </a:r>
          </a:p>
          <a:p>
            <a:pPr lvl="1"/>
            <a:r>
              <a:rPr lang="fi-FI" dirty="0"/>
              <a:t>Sisustus‐ ja verhoiluala</a:t>
            </a:r>
          </a:p>
          <a:p>
            <a:pPr lvl="1"/>
            <a:r>
              <a:rPr lang="fi-FI" dirty="0"/>
              <a:t>Soitinrakennusala </a:t>
            </a:r>
          </a:p>
          <a:p>
            <a:pPr lvl="1"/>
            <a:r>
              <a:rPr lang="fi-FI" dirty="0"/>
              <a:t>Tuotteen valmistus</a:t>
            </a:r>
          </a:p>
          <a:p>
            <a:r>
              <a:rPr lang="fi-FI" dirty="0"/>
              <a:t>kelloseppä</a:t>
            </a:r>
          </a:p>
          <a:p>
            <a:r>
              <a:rPr lang="fi-FI" dirty="0"/>
              <a:t>mikromekaanikko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b="1" dirty="0"/>
              <a:t>Tanssialan perustutkinto </a:t>
            </a:r>
          </a:p>
          <a:p>
            <a:r>
              <a:rPr lang="fi-FI" dirty="0"/>
              <a:t>tanssija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Yhteiskunnalliset alat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Yhteiskunnallisilla aloilla työskennellään poliittisten, taloudellisten ja sosiaalisten asioiden parissa.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Monet alalta valmistuneet tekevät hallinnollisia tehtäviä järjestöissä, kunnissa tai valtiolla.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Alan tutkimuksessa pyritään ymmärtämään yhteiskunnallisia ilmiöitä.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Yhteiskunnallisten alojen töissä vaaditaan järjestelmällisyyttä ja tarkkuutta.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Luova ajattelu on tarpeen, kun pyritään etsimään ratkaisuja haasteellisiin yhteiskunnallisiin ongelmiin.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D8D0FC-9137-4E69-ABF8-0108C272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Yhteiskunnalliset alat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085DB2-1CAB-49A5-AD9E-887B074A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400" y="1491750"/>
            <a:ext cx="2720700" cy="29362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Yhteiskunnallisilla aloilla ei ole ammatillisia perustutkintoja.</a:t>
            </a:r>
          </a:p>
        </p:txBody>
      </p:sp>
      <p:pic>
        <p:nvPicPr>
          <p:cNvPr id="9" name="Kuva 8" descr="Kuva, joka sisältää kohteen rakennus, lattia, ulko, pöytä&#10;&#10;Kuvaus luotu automaattisesti">
            <a:extLst>
              <a:ext uri="{FF2B5EF4-FFF2-40B4-BE49-F238E27FC236}">
                <a16:creationId xmlns:a16="http://schemas.microsoft.com/office/drawing/2014/main" id="{5898EB79-5796-460B-9D43-D925B604C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91750"/>
            <a:ext cx="3724907" cy="24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3508"/>
      </p:ext>
    </p:extLst>
  </p:cSld>
  <p:clrMapOvr>
    <a:masterClrMapping/>
  </p:clrMapOvr>
</p:sld>
</file>

<file path=ppt/theme/theme1.xml><?xml version="1.0" encoding="utf-8"?>
<a:theme xmlns:a="http://schemas.openxmlformats.org/drawingml/2006/main" name="valmentaja_2017">
  <a:themeElements>
    <a:clrScheme name="Mukautettu 3">
      <a:dk1>
        <a:srgbClr val="000000"/>
      </a:dk1>
      <a:lt1>
        <a:srgbClr val="FFFFFF"/>
      </a:lt1>
      <a:dk2>
        <a:srgbClr val="1FBECA"/>
      </a:dk2>
      <a:lt2>
        <a:srgbClr val="FFFFFF"/>
      </a:lt2>
      <a:accent1>
        <a:srgbClr val="6D94CC"/>
      </a:accent1>
      <a:accent2>
        <a:srgbClr val="8AC75B"/>
      </a:accent2>
      <a:accent3>
        <a:srgbClr val="F06780"/>
      </a:accent3>
      <a:accent4>
        <a:srgbClr val="F3EF72"/>
      </a:accent4>
      <a:accent5>
        <a:srgbClr val="66C2CD"/>
      </a:accent5>
      <a:accent6>
        <a:srgbClr val="8064A2"/>
      </a:accent6>
      <a:hlink>
        <a:srgbClr val="2EB0C6"/>
      </a:hlink>
      <a:folHlink>
        <a:srgbClr val="2284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mentaja_2017" id="{0D67005E-8C9D-4B65-A401-D2B04AF152B9}" vid="{71DD94E8-A10D-49A9-9331-51BF817210A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valmentaja_2017</Template>
  <TotalTime>8363</TotalTime>
  <Words>1456</Words>
  <Application>Microsoft Office PowerPoint</Application>
  <PresentationFormat>Mukautettu</PresentationFormat>
  <Paragraphs>331</Paragraphs>
  <Slides>34</Slides>
  <Notes>26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</vt:lpstr>
      <vt:lpstr>Trebuchet MS</vt:lpstr>
      <vt:lpstr>valmentaja_2017</vt:lpstr>
      <vt:lpstr>ETÄOPOTUS 8 lk viikot 13-14</vt:lpstr>
      <vt:lpstr>Ammatilliset perustutkinnot ja ISCED-koulutusalaluokitus</vt:lpstr>
      <vt:lpstr>Uudet koulutusalat</vt:lpstr>
      <vt:lpstr>1. Kasvatusalat</vt:lpstr>
      <vt:lpstr>1. Kasvatusalat</vt:lpstr>
      <vt:lpstr>2. Humanistiset ja taidealat</vt:lpstr>
      <vt:lpstr>2. Humanistiset ja taidealat</vt:lpstr>
      <vt:lpstr>3. Yhteiskunnalliset alat</vt:lpstr>
      <vt:lpstr>3. Yhteiskunnalliset alat</vt:lpstr>
      <vt:lpstr>4. Kauppa, hallinto ja oikeustiede</vt:lpstr>
      <vt:lpstr>4. Kauppa, hallinto ja oikeustiede</vt:lpstr>
      <vt:lpstr>5. Luonnontieteet</vt:lpstr>
      <vt:lpstr>5. Luonnontieteet</vt:lpstr>
      <vt:lpstr>6. Tietojenkäsittely ja tietoliikenne (ICT)</vt:lpstr>
      <vt:lpstr>6. Tietojenkäsittely ja tietoliikenne (ICT)</vt:lpstr>
      <vt:lpstr>7. Tekniikan alat</vt:lpstr>
      <vt:lpstr>7. Tekniikan alat:  Arkkitehtuuri ja rakentaminen</vt:lpstr>
      <vt:lpstr>7. Tekniikan alat: Kone-, prosessi-, energia- ja sähkötekniikka </vt:lpstr>
      <vt:lpstr>7. Tekniikan alat:  Materiaali- ja prosessitekniikka </vt:lpstr>
      <vt:lpstr>7. Tekniikan alat:  Teollisuuden työnjohto, tekninen suunnittelu ja tuotekehitystyö  </vt:lpstr>
      <vt:lpstr>8. Maa- ja metsätalousalat</vt:lpstr>
      <vt:lpstr>8. Maa- ja metsätalousalat</vt:lpstr>
      <vt:lpstr>9. Terveys- ja hyvinvointialat</vt:lpstr>
      <vt:lpstr>9. Terveys- ja hyvinvointialat</vt:lpstr>
      <vt:lpstr>10. Palvelualat</vt:lpstr>
      <vt:lpstr>10. Palvelualat:  Henkilökohtaiset palvelut</vt:lpstr>
      <vt:lpstr>10. Palvelualat:  Kuljetuspalvelut</vt:lpstr>
      <vt:lpstr>10. Palvelualat: Turvallisuuspalvelut</vt:lpstr>
      <vt:lpstr>Tehtävä ETÄOPETUKSEEN: </vt:lpstr>
      <vt:lpstr>PowerPoint-esitys</vt:lpstr>
      <vt:lpstr>PowerPoint-esitys</vt:lpstr>
      <vt:lpstr>PowerPoint-esitys</vt:lpstr>
      <vt:lpstr>PowerPoint-esitys</vt:lpstr>
      <vt:lpstr>Tehtävänanto: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Ammatilliset perustutkinnot ISCED-koulutusalaluokituksen mukaan</dc:title>
  <dc:creator>Voutilainen, Katariina</dc:creator>
  <cp:lastModifiedBy>Tuulijärvi Taru</cp:lastModifiedBy>
  <cp:revision>52</cp:revision>
  <dcterms:modified xsi:type="dcterms:W3CDTF">2020-03-24T13:44:57Z</dcterms:modified>
</cp:coreProperties>
</file>