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6"/>
  </p:notesMasterIdLst>
  <p:sldIdLst>
    <p:sldId id="25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831232-C303-4A68-AABB-B949D0655AD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6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rgbClr val="FFFFFF"/>
                </a:solidFill>
                <a:latin typeface="Verdana" pitchFamily="34" charset="0"/>
              </a:rPr>
              <a:t>Forum III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6090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1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Suomen </a:t>
            </a:r>
            <a:r>
              <a:rPr lang="fi-FI" altLang="fi-FI" sz="2400" b="1" i="0" dirty="0">
                <a:solidFill>
                  <a:schemeClr val="accent1"/>
                </a:solidFill>
              </a:rPr>
              <a:t>autonominen asema</a:t>
            </a:r>
            <a:endParaRPr lang="fi-FI" altLang="fi-FI" sz="24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ELSINKI monumentit 05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Helsingin yliopiston kirjasto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7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ELSINKI monumentit 08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Torin </a:t>
            </a:r>
            <a:r>
              <a:rPr lang="fi-FI" sz="2000" i="0" dirty="0">
                <a:latin typeface="+mn-lt"/>
              </a:rPr>
              <a:t>alalaidalla sijaitsee kauppias </a:t>
            </a:r>
            <a:r>
              <a:rPr lang="fi-FI" sz="2000" i="0" dirty="0" err="1">
                <a:latin typeface="+mn-lt"/>
              </a:rPr>
              <a:t>Giseleffin</a:t>
            </a:r>
            <a:r>
              <a:rPr lang="fi-FI" sz="2000" i="0" dirty="0">
                <a:latin typeface="+mn-lt"/>
              </a:rPr>
              <a:t> talo.</a:t>
            </a:r>
          </a:p>
        </p:txBody>
      </p:sp>
    </p:spTree>
    <p:extLst>
      <p:ext uri="{BB962C8B-B14F-4D97-AF65-F5344CB8AC3E}">
        <p14:creationId xmlns:p14="http://schemas.microsoft.com/office/powerpoint/2010/main" val="20636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ELSINKI monumentit 08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Sederholmin </a:t>
            </a:r>
            <a:r>
              <a:rPr lang="fi-FI" sz="2000" i="0" dirty="0">
                <a:latin typeface="+mn-lt"/>
              </a:rPr>
              <a:t>talo on Helsingin vanhin kivitalo 1750-luvulta</a:t>
            </a:r>
            <a:r>
              <a:rPr lang="fi-FI" sz="2000" i="0" dirty="0" smtClean="0">
                <a:latin typeface="+mn-lt"/>
              </a:rPr>
              <a:t>.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1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ELSINKI monumentit 06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3908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Aleksanteri </a:t>
            </a:r>
            <a:r>
              <a:rPr lang="fi-FI" sz="2000" i="0" dirty="0">
                <a:latin typeface="+mn-lt"/>
              </a:rPr>
              <a:t>II:n patsas on Johannes Takasen suunnittelema ja Walter Runebergin tekemä.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 </a:t>
            </a:r>
            <a:r>
              <a:rPr lang="fi-FI" sz="2000" i="0" dirty="0">
                <a:latin typeface="+mn-lt"/>
              </a:rPr>
              <a:t>paljastettiin vuonna 1894.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Aleksanteri </a:t>
            </a:r>
            <a:r>
              <a:rPr lang="fi-FI" sz="2000" i="0" dirty="0">
                <a:latin typeface="+mn-lt"/>
              </a:rPr>
              <a:t>on kuvattu siviilipuvussa pitämässä puhetta vuoden 1863 valtiopäivien avajaisissa.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Aleksanteri </a:t>
            </a:r>
            <a:r>
              <a:rPr lang="fi-FI" sz="2000" i="0" dirty="0">
                <a:latin typeface="+mn-lt"/>
              </a:rPr>
              <a:t>II kutsui valtiopäivät koolle yli 50 vuoden tauon jälkeen.</a:t>
            </a:r>
          </a:p>
        </p:txBody>
      </p:sp>
    </p:spTree>
    <p:extLst>
      <p:ext uri="{BB962C8B-B14F-4D97-AF65-F5344CB8AC3E}">
        <p14:creationId xmlns:p14="http://schemas.microsoft.com/office/powerpoint/2010/main" val="17978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ELSINKI monumentit 06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43438" y="549275"/>
            <a:ext cx="4249737" cy="3170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Suomalaiset </a:t>
            </a:r>
            <a:r>
              <a:rPr lang="fi-FI" sz="2000" i="0" dirty="0">
                <a:latin typeface="+mn-lt"/>
              </a:rPr>
              <a:t>kerääntyivät venäläistämiskaudella patsaan juurelle.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Arvostetun </a:t>
            </a:r>
            <a:r>
              <a:rPr lang="fi-FI" sz="2000" i="0" dirty="0">
                <a:latin typeface="+mn-lt"/>
              </a:rPr>
              <a:t>keisarin patsas kukitettiin vastalauseena ”sortotoimille”.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Näin </a:t>
            </a:r>
            <a:r>
              <a:rPr lang="fi-FI" sz="2000" i="0" dirty="0">
                <a:latin typeface="+mn-lt"/>
              </a:rPr>
              <a:t>tapahtui esimerkiksi helmikuun manifestin julkistamisen jälkeen vuonna 1899.</a:t>
            </a:r>
          </a:p>
        </p:txBody>
      </p:sp>
    </p:spTree>
    <p:extLst>
      <p:ext uri="{BB962C8B-B14F-4D97-AF65-F5344CB8AC3E}">
        <p14:creationId xmlns:p14="http://schemas.microsoft.com/office/powerpoint/2010/main" val="38464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ELSINKI monumentit 07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Patsaan </a:t>
            </a:r>
            <a:r>
              <a:rPr lang="fi-FI" sz="2000" i="0" dirty="0">
                <a:latin typeface="+mn-lt"/>
              </a:rPr>
              <a:t>sivuilla on vertauskuvallisia veistoksia.</a:t>
            </a:r>
          </a:p>
        </p:txBody>
      </p:sp>
    </p:spTree>
    <p:extLst>
      <p:ext uri="{BB962C8B-B14F-4D97-AF65-F5344CB8AC3E}">
        <p14:creationId xmlns:p14="http://schemas.microsoft.com/office/powerpoint/2010/main" val="39522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ELSINKI monumentit 06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Lain jumalatar seisoo </a:t>
            </a:r>
            <a:r>
              <a:rPr lang="fi-FI" sz="2000" i="0" dirty="0">
                <a:latin typeface="+mn-lt"/>
              </a:rPr>
              <a:t>leijonan </a:t>
            </a:r>
            <a:r>
              <a:rPr lang="fi-FI" sz="2000" i="0" dirty="0" smtClean="0">
                <a:latin typeface="+mn-lt"/>
              </a:rPr>
              <a:t>edessä.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Hahmo </a:t>
            </a:r>
            <a:r>
              <a:rPr lang="fi-FI" sz="2000" i="0" dirty="0">
                <a:latin typeface="+mn-lt"/>
              </a:rPr>
              <a:t>tulkittiin myöhemmin </a:t>
            </a:r>
            <a:r>
              <a:rPr lang="fi-FI" sz="2000" i="0" dirty="0" smtClean="0">
                <a:latin typeface="+mn-lt"/>
              </a:rPr>
              <a:t>Suomi-neidoksi.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4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ELSINKI monumentit 07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Työtä symboloivalla maanviljelijäpariskunnalla on käsissään </a:t>
            </a:r>
            <a:r>
              <a:rPr lang="fi-FI" sz="2000" i="0" dirty="0">
                <a:latin typeface="+mn-lt"/>
              </a:rPr>
              <a:t>sirppi ja </a:t>
            </a:r>
            <a:r>
              <a:rPr lang="fi-FI" sz="2000" i="0" dirty="0" smtClean="0">
                <a:latin typeface="+mn-lt"/>
              </a:rPr>
              <a:t>kirves.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ELSINKI monumentit 07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Rauhanjumalattaren symboleja ovat kyyhkyset </a:t>
            </a:r>
            <a:r>
              <a:rPr lang="fi-FI" sz="2000" i="0" dirty="0">
                <a:latin typeface="+mn-lt"/>
              </a:rPr>
              <a:t>(jaloissa) ja laakerinlehti (kädessä).</a:t>
            </a:r>
          </a:p>
        </p:txBody>
      </p:sp>
    </p:spTree>
    <p:extLst>
      <p:ext uri="{BB962C8B-B14F-4D97-AF65-F5344CB8AC3E}">
        <p14:creationId xmlns:p14="http://schemas.microsoft.com/office/powerpoint/2010/main" val="19484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ELSINKI monumentit 07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Tieteitä </a:t>
            </a:r>
            <a:r>
              <a:rPr lang="fi-FI" sz="2000" i="0" dirty="0">
                <a:latin typeface="+mn-lt"/>
              </a:rPr>
              <a:t>ja taiteita symboloi naishahmo.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Stetoskooppi </a:t>
            </a:r>
            <a:r>
              <a:rPr lang="fi-FI" sz="2000" i="0" dirty="0">
                <a:latin typeface="+mn-lt"/>
              </a:rPr>
              <a:t>naisen kädessä on tieteen symboli.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Lyyra </a:t>
            </a:r>
            <a:r>
              <a:rPr lang="fi-FI" sz="2000" i="0" dirty="0">
                <a:latin typeface="+mn-lt"/>
              </a:rPr>
              <a:t>pojan kädessä symboloi taiteita.</a:t>
            </a:r>
          </a:p>
        </p:txBody>
      </p:sp>
    </p:spTree>
    <p:extLst>
      <p:ext uri="{BB962C8B-B14F-4D97-AF65-F5344CB8AC3E}">
        <p14:creationId xmlns:p14="http://schemas.microsoft.com/office/powerpoint/2010/main" val="635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75048"/>
            <a:ext cx="8229600" cy="5134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Senaatintorin arkkitehtuuri edustaa uusklassismia. Torin suunnitteli saksalainen Carl Ludwig Engel</a:t>
            </a:r>
            <a:r>
              <a:rPr lang="fi-FI" dirty="0" smtClean="0"/>
              <a:t>.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Taidehistorioitsija Johann </a:t>
            </a:r>
            <a:r>
              <a:rPr lang="fi-FI" dirty="0" err="1"/>
              <a:t>Winckelmann</a:t>
            </a:r>
            <a:r>
              <a:rPr lang="fi-FI" dirty="0"/>
              <a:t> määritteli sen tunnuspiirteeksi jalon yksinkertaisuuden.</a:t>
            </a:r>
          </a:p>
          <a:p>
            <a:pPr>
              <a:lnSpc>
                <a:spcPct val="90000"/>
              </a:lnSpc>
            </a:pPr>
            <a:r>
              <a:rPr lang="fi-FI" dirty="0"/>
              <a:t>Jalous näkyi antiikin ihanteissa. Yksinkertaisuus näkyi selkeissä muodoissa ja linjakkuudessa.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Senaatintorin piirteitä ovat selkeä </a:t>
            </a:r>
            <a:r>
              <a:rPr lang="fi-FI" dirty="0"/>
              <a:t>ruutukaava, klassiset rakennukset ja torin keskellä hallitsijan asemaa korostava patsas</a:t>
            </a:r>
            <a:r>
              <a:rPr lang="fi-FI" dirty="0" smtClean="0"/>
              <a:t>.</a:t>
            </a:r>
          </a:p>
          <a:p>
            <a:r>
              <a:rPr lang="fi-FI" dirty="0"/>
              <a:t>Senaatintoria on luonnehdittu puhtaaksi empirekokonaisuudeksi.</a:t>
            </a:r>
          </a:p>
          <a:p>
            <a:r>
              <a:rPr lang="fi-FI" dirty="0"/>
              <a:t>Empiretyyli on uusklassismia ja se on saanut nimensä keisarityylistä (empire).</a:t>
            </a:r>
          </a:p>
          <a:p>
            <a:r>
              <a:rPr lang="fi-FI" dirty="0" smtClean="0"/>
              <a:t>Tori </a:t>
            </a:r>
            <a:r>
              <a:rPr lang="fi-FI" dirty="0"/>
              <a:t>edustaa pietarilaista </a:t>
            </a:r>
            <a:r>
              <a:rPr lang="fi-FI" dirty="0" smtClean="0"/>
              <a:t>empiretyyliä, jolle on tyypillistä </a:t>
            </a:r>
            <a:r>
              <a:rPr lang="fi-FI" dirty="0"/>
              <a:t>sivujen rytmittäminen, klassiset pylväsjärjestelmät ja ulkoseinien vaaleankeltainen väri</a:t>
            </a:r>
            <a:r>
              <a:rPr lang="fi-FI" dirty="0" smtClean="0"/>
              <a:t>.</a:t>
            </a:r>
            <a:endParaRPr lang="fi-FI" dirty="0"/>
          </a:p>
          <a:p>
            <a:pPr>
              <a:lnSpc>
                <a:spcPct val="90000"/>
              </a:lnSpc>
            </a:pPr>
            <a:endParaRPr lang="fi-FI" dirty="0"/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685800" y="260648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i" i="0" dirty="0" smtClean="0"/>
              <a:t>Helsingin Senaatintorin arkkitehtuuri</a:t>
            </a:r>
            <a:endParaRPr lang="fi-FI" altLang="fi-FI" i="0" dirty="0" smtClean="0"/>
          </a:p>
        </p:txBody>
      </p:sp>
    </p:spTree>
    <p:extLst>
      <p:ext uri="{BB962C8B-B14F-4D97-AF65-F5344CB8AC3E}">
        <p14:creationId xmlns:p14="http://schemas.microsoft.com/office/powerpoint/2010/main" val="81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ELSINKI monumentit 07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107526"/>
            <a:ext cx="4087341" cy="61034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333375"/>
            <a:ext cx="8032750" cy="5851525"/>
          </a:xfrm>
          <a:noFill/>
          <a:ln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03800" y="115888"/>
            <a:ext cx="403225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Senaatintori </a:t>
            </a:r>
            <a:r>
              <a:rPr lang="fi-FI" sz="2000" i="0" dirty="0">
                <a:latin typeface="+mn-lt"/>
              </a:rPr>
              <a:t>ennen monumentaalista </a:t>
            </a:r>
            <a:r>
              <a:rPr lang="fi-FI" sz="2000" i="0" dirty="0" smtClean="0">
                <a:latin typeface="+mn-lt"/>
              </a:rPr>
              <a:t>rakentamista, Engelin akvarelli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9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ELSINKI monumentit 07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2363" y="404813"/>
            <a:ext cx="40322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Suurkirkko </a:t>
            </a:r>
            <a:r>
              <a:rPr lang="fi-FI" sz="2000" i="0" dirty="0">
                <a:latin typeface="+mn-lt"/>
              </a:rPr>
              <a:t>eli Nikolain kirkko kohoaa korkeimmalle. </a:t>
            </a:r>
          </a:p>
        </p:txBody>
      </p:sp>
    </p:spTree>
    <p:extLst>
      <p:ext uri="{BB962C8B-B14F-4D97-AF65-F5344CB8AC3E}">
        <p14:creationId xmlns:p14="http://schemas.microsoft.com/office/powerpoint/2010/main" val="38205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ELSINKI monumentit 08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klassisen </a:t>
            </a:r>
            <a:r>
              <a:rPr lang="fi-FI" sz="2000" i="0" dirty="0">
                <a:latin typeface="+mn-lt"/>
              </a:rPr>
              <a:t>temppelin piirteitä: pylväät, päätykolmio, palkisto, jalusta ja </a:t>
            </a:r>
            <a:r>
              <a:rPr lang="fi-FI" sz="2000" i="0" dirty="0" smtClean="0">
                <a:latin typeface="+mn-lt"/>
              </a:rPr>
              <a:t>portaat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4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ELSINKI monumentit 06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senaatti </a:t>
            </a:r>
            <a:r>
              <a:rPr lang="fi-FI" sz="2000" i="0" dirty="0">
                <a:latin typeface="+mn-lt"/>
              </a:rPr>
              <a:t>eli nykyinen valtioneuvoston </a:t>
            </a:r>
            <a:r>
              <a:rPr lang="fi-FI" sz="2000" i="0" dirty="0" smtClean="0">
                <a:latin typeface="+mn-lt"/>
              </a:rPr>
              <a:t>linna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6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ELSINKI monumentit 07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ELSINKI monumentit 07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Suomen </a:t>
            </a:r>
            <a:r>
              <a:rPr lang="fi-FI" sz="2000" i="0" dirty="0">
                <a:latin typeface="+mn-lt"/>
              </a:rPr>
              <a:t>Keisarillinen Aleksanterin Yliopisto eli nykyinen Helsingin </a:t>
            </a:r>
            <a:r>
              <a:rPr lang="fi-FI" sz="2000" i="0" dirty="0" smtClean="0">
                <a:latin typeface="+mn-lt"/>
              </a:rPr>
              <a:t>yliopisto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3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ELSINKI monumentit 08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Props1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C69D417-8C22-437C-8803-F9A9448B1813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FD2DD6E-41AC-4D3A-A8B5-1111DEEF208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9180</TotalTime>
  <Words>272</Words>
  <Application>Microsoft Office PowerPoint</Application>
  <PresentationFormat>On-screen Show (4:3)</PresentationFormat>
  <Paragraphs>35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Minna</cp:lastModifiedBy>
  <cp:revision>60</cp:revision>
  <dcterms:created xsi:type="dcterms:W3CDTF">2010-04-19T08:09:13Z</dcterms:created>
  <dcterms:modified xsi:type="dcterms:W3CDTF">2021-01-11T17:36:45Z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