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102"/>
    <a:srgbClr val="FF9D00"/>
    <a:srgbClr val="FF6702"/>
    <a:srgbClr val="FF3305"/>
    <a:srgbClr val="CF3E00"/>
    <a:srgbClr val="236F7A"/>
    <a:srgbClr val="EEB42D"/>
    <a:srgbClr val="570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232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325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998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99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487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360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8029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4205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813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440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686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8504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6029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052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669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6983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89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A045-4359-405C-99C8-D1B1CEB495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12128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57B325C-3E35-45CF-9D07-3BCB281F3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98810A7-E114-447A-A7D6-69B27CFB56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9" name="Freeform: Shape 88">
            <a:extLst>
              <a:ext uri="{FF2B5EF4-FFF2-40B4-BE49-F238E27FC236}">
                <a16:creationId xmlns:a16="http://schemas.microsoft.com/office/drawing/2014/main" id="{608F427C-1EC9-4280-9367-F2B3AA063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05C61FC-413F-4406-98C0-CCEBAD935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82890" y="1859387"/>
            <a:ext cx="4702997" cy="3138761"/>
          </a:xfrm>
          <a:prstGeom prst="rect">
            <a:avLst/>
          </a:prstGeom>
          <a:effectLst/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943" y="1325880"/>
            <a:ext cx="251428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altLang="en-US" sz="47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Karjala Venäjä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494" y="0"/>
            <a:ext cx="45738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837932" y="2756642"/>
            <a:ext cx="51435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5D7CFDC-AD5C-4CD0-85D5-EF96372A50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t="6748" b="6748"/>
          <a:stretch/>
        </p:blipFill>
        <p:spPr>
          <a:xfrm>
            <a:off x="4570494" y="2306389"/>
            <a:ext cx="4087416" cy="2245219"/>
          </a:xfrm>
          <a:prstGeom prst="rect">
            <a:avLst/>
          </a:prstGeom>
          <a:effectLst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93EE1-F6C5-4501-A014-A17A3638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628650"/>
            <a:ext cx="3167196" cy="176221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/>
            <a:r>
              <a:rPr lang="en-US" sz="4200">
                <a:solidFill>
                  <a:srgbClr val="EBEBEB"/>
                </a:solidFill>
              </a:rPr>
              <a:t>Karjala </a:t>
            </a:r>
            <a:r>
              <a:rPr lang="en-US" sz="4200" err="1">
                <a:solidFill>
                  <a:srgbClr val="EBEBEB"/>
                </a:solidFill>
              </a:rPr>
              <a:t>Venäjän</a:t>
            </a:r>
            <a:r>
              <a:rPr lang="en-US" sz="4200">
                <a:solidFill>
                  <a:srgbClr val="EBEBEB"/>
                </a:solidFill>
              </a:rPr>
              <a:t> </a:t>
            </a:r>
            <a:r>
              <a:rPr lang="en-US" sz="4200" err="1">
                <a:solidFill>
                  <a:srgbClr val="EBEBEB"/>
                </a:solidFill>
              </a:rPr>
              <a:t>kartalla</a:t>
            </a:r>
            <a:endParaRPr lang="en-US" sz="4200" b="0" i="0" kern="1200" err="1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E720B9-DE90-45CC-A47C-42835EC0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97279" y="2892347"/>
            <a:ext cx="3038207" cy="3775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buFont typeface="Wingdings 3" charset="2"/>
              <a:buChar char=""/>
            </a:pPr>
            <a:endParaRPr lang="en-US" sz="180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2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61883-03FA-4F11-AF1E-7C6ED081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/>
              <a:t>Faktoja</a:t>
            </a:r>
            <a:r>
              <a:rPr lang="ru-RU"/>
              <a:t> </a:t>
            </a:r>
            <a:r>
              <a:rPr lang="ru-RU" err="1"/>
              <a:t>Karjalasta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A3DFD-3A3C-4B6F-9137-372E4E545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ru-RU" err="1"/>
              <a:t>Karjalan</a:t>
            </a:r>
            <a:r>
              <a:rPr lang="ru-RU"/>
              <a:t> </a:t>
            </a:r>
            <a:r>
              <a:rPr lang="ru-RU" err="1"/>
              <a:t>alueen</a:t>
            </a:r>
            <a:r>
              <a:rPr lang="ru-RU"/>
              <a:t> </a:t>
            </a:r>
            <a:r>
              <a:rPr lang="ru-RU" err="1"/>
              <a:t>pinta-ala</a:t>
            </a:r>
            <a:r>
              <a:rPr lang="ru-RU"/>
              <a:t> </a:t>
            </a:r>
            <a:r>
              <a:rPr lang="ru-RU" err="1"/>
              <a:t>on</a:t>
            </a:r>
            <a:r>
              <a:rPr lang="ru-RU"/>
              <a:t>  24 739 km² </a:t>
            </a:r>
            <a:r>
              <a:rPr lang="ru-RU" err="1"/>
              <a:t>eli</a:t>
            </a:r>
            <a:r>
              <a:rPr lang="ru-RU"/>
              <a:t> </a:t>
            </a:r>
            <a:r>
              <a:rPr lang="ru-RU" err="1"/>
              <a:t>noin</a:t>
            </a:r>
            <a:r>
              <a:rPr lang="ru-RU"/>
              <a:t> 6,5 % </a:t>
            </a:r>
            <a:r>
              <a:rPr lang="ru-RU" err="1"/>
              <a:t>koko</a:t>
            </a:r>
            <a:r>
              <a:rPr lang="ru-RU"/>
              <a:t> </a:t>
            </a:r>
            <a:r>
              <a:rPr lang="ru-RU" err="1"/>
              <a:t>Suomen</a:t>
            </a:r>
            <a:r>
              <a:rPr lang="ru-RU"/>
              <a:t> </a:t>
            </a:r>
            <a:r>
              <a:rPr lang="ru-RU" err="1"/>
              <a:t>pinta-alasta</a:t>
            </a:r>
            <a:r>
              <a:rPr lang="ru-RU"/>
              <a:t> (382 801 km²).</a:t>
            </a:r>
          </a:p>
          <a:p>
            <a:pPr marL="342900" indent="-342900">
              <a:buClr>
                <a:srgbClr val="8AD0D6"/>
              </a:buClr>
            </a:pPr>
            <a:r>
              <a:rPr lang="ru-RU" err="1"/>
              <a:t>Alueella</a:t>
            </a:r>
            <a:r>
              <a:rPr lang="ru-RU"/>
              <a:t> </a:t>
            </a:r>
            <a:r>
              <a:rPr lang="ru-RU" err="1"/>
              <a:t>asuu</a:t>
            </a:r>
            <a:r>
              <a:rPr lang="ru-RU"/>
              <a:t> </a:t>
            </a:r>
            <a:r>
              <a:rPr lang="ru-RU" err="1"/>
              <a:t>noin</a:t>
            </a:r>
            <a:r>
              <a:rPr lang="ru-RU"/>
              <a:t> 350000 </a:t>
            </a:r>
            <a:r>
              <a:rPr lang="ru-RU" err="1"/>
              <a:t>asukasta</a:t>
            </a:r>
            <a:r>
              <a:rPr lang="ru-RU"/>
              <a:t>, </a:t>
            </a:r>
            <a:r>
              <a:rPr lang="ru-RU" err="1"/>
              <a:t>joista</a:t>
            </a:r>
            <a:r>
              <a:rPr lang="ru-RU"/>
              <a:t> </a:t>
            </a:r>
            <a:r>
              <a:rPr lang="ru-RU" err="1"/>
              <a:t>enemmistö</a:t>
            </a:r>
            <a:r>
              <a:rPr lang="ru-RU"/>
              <a:t> </a:t>
            </a:r>
            <a:r>
              <a:rPr lang="ru-RU" err="1"/>
              <a:t>on</a:t>
            </a:r>
            <a:r>
              <a:rPr lang="ru-RU"/>
              <a:t> </a:t>
            </a:r>
            <a:r>
              <a:rPr lang="ru-RU" err="1"/>
              <a:t>venäläisiä</a:t>
            </a:r>
            <a:r>
              <a:rPr lang="ru-RU"/>
              <a:t>.</a:t>
            </a:r>
          </a:p>
          <a:p>
            <a:pPr marL="342900" indent="-342900">
              <a:buClr>
                <a:srgbClr val="8AD0D6"/>
              </a:buClr>
            </a:pPr>
            <a:r>
              <a:rPr lang="ru-RU" err="1"/>
              <a:t>Karjala</a:t>
            </a:r>
            <a:r>
              <a:rPr lang="ru-RU"/>
              <a:t> </a:t>
            </a:r>
            <a:r>
              <a:rPr lang="ru-RU" err="1"/>
              <a:t>siirtyi</a:t>
            </a:r>
            <a:r>
              <a:rPr lang="ru-RU"/>
              <a:t> </a:t>
            </a:r>
            <a:r>
              <a:rPr lang="ru-RU" err="1"/>
              <a:t>Venäjälle</a:t>
            </a:r>
            <a:r>
              <a:rPr lang="ru-RU"/>
              <a:t> </a:t>
            </a:r>
            <a:r>
              <a:rPr lang="ru-RU" err="1"/>
              <a:t>talvisodan</a:t>
            </a:r>
            <a:r>
              <a:rPr lang="ru-RU"/>
              <a:t> </a:t>
            </a:r>
            <a:r>
              <a:rPr lang="ru-RU" err="1"/>
              <a:t>jälkeen</a:t>
            </a:r>
            <a:r>
              <a:rPr lang="ru-RU"/>
              <a:t>.</a:t>
            </a:r>
          </a:p>
          <a:p>
            <a:pPr marL="342900" indent="-342900">
              <a:buClr>
                <a:srgbClr val="8AD0D6"/>
              </a:buClr>
            </a:pPr>
            <a:r>
              <a:rPr lang="ru-RU" err="1"/>
              <a:t>Karjalan</a:t>
            </a:r>
            <a:r>
              <a:rPr lang="ru-RU"/>
              <a:t> </a:t>
            </a:r>
            <a:r>
              <a:rPr lang="ru-RU" err="1"/>
              <a:t>tasavallan</a:t>
            </a:r>
            <a:r>
              <a:rPr lang="ru-RU"/>
              <a:t> </a:t>
            </a:r>
            <a:r>
              <a:rPr lang="ru-RU" err="1"/>
              <a:t>pääkaupunki</a:t>
            </a:r>
            <a:r>
              <a:rPr lang="ru-RU"/>
              <a:t> </a:t>
            </a:r>
            <a:r>
              <a:rPr lang="ru-RU" err="1"/>
              <a:t>on</a:t>
            </a:r>
            <a:r>
              <a:rPr lang="ru-RU"/>
              <a:t> </a:t>
            </a:r>
            <a:r>
              <a:rPr lang="ru-RU" err="1"/>
              <a:t>Petroskoi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082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494" y="0"/>
            <a:ext cx="45738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837932" y="2756642"/>
            <a:ext cx="51435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66B29115-12C9-4591-AF68-53BA0E07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94" y="2151681"/>
            <a:ext cx="4087416" cy="2554634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EB4B9-EECE-4568-985D-7DAC2E52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3" y="628650"/>
            <a:ext cx="3145698" cy="2514959"/>
          </a:xfrm>
        </p:spPr>
        <p:txBody>
          <a:bodyPr>
            <a:normAutofit fontScale="90000"/>
          </a:bodyPr>
          <a:lstStyle/>
          <a:p>
            <a:r>
              <a:rPr lang="ru-RU" err="1">
                <a:solidFill>
                  <a:srgbClr val="EBEBEB"/>
                </a:solidFill>
              </a:rPr>
              <a:t>Petroskoi</a:t>
            </a:r>
            <a:r>
              <a:rPr lang="ru-RU">
                <a:solidFill>
                  <a:srgbClr val="EBEBEB"/>
                </a:solidFill>
              </a:rPr>
              <a:t> </a:t>
            </a:r>
            <a:r>
              <a:rPr lang="ru-RU" err="1">
                <a:solidFill>
                  <a:srgbClr val="EBEBEB"/>
                </a:solidFill>
              </a:rPr>
              <a:t>Karjalan</a:t>
            </a:r>
            <a:r>
              <a:rPr lang="ru-RU">
                <a:solidFill>
                  <a:srgbClr val="EBEBEB"/>
                </a:solidFill>
              </a:rPr>
              <a:t> </a:t>
            </a:r>
            <a:r>
              <a:rPr lang="ru-RU" err="1">
                <a:solidFill>
                  <a:srgbClr val="EBEBEB"/>
                </a:solidFill>
              </a:rPr>
              <a:t>isoin</a:t>
            </a:r>
            <a:r>
              <a:rPr lang="ru-RU">
                <a:solidFill>
                  <a:srgbClr val="EBEBEB"/>
                </a:solidFill>
              </a:rPr>
              <a:t> </a:t>
            </a:r>
            <a:r>
              <a:rPr lang="ru-RU" err="1">
                <a:solidFill>
                  <a:srgbClr val="EBEBEB"/>
                </a:solidFill>
              </a:rPr>
              <a:t>kaupunki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723" y="3062327"/>
            <a:ext cx="3124882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err="1">
                <a:solidFill>
                  <a:srgbClr val="EBEBEB"/>
                </a:solidFill>
              </a:rPr>
              <a:t>Petroskoissa</a:t>
            </a:r>
            <a:r>
              <a:rPr lang="en-US">
                <a:solidFill>
                  <a:srgbClr val="EBEBEB"/>
                </a:solidFill>
              </a:rPr>
              <a:t> </a:t>
            </a:r>
            <a:r>
              <a:rPr lang="en-US" err="1">
                <a:solidFill>
                  <a:srgbClr val="EBEBEB"/>
                </a:solidFill>
              </a:rPr>
              <a:t>asuu</a:t>
            </a:r>
            <a:r>
              <a:rPr lang="en-US">
                <a:solidFill>
                  <a:srgbClr val="EBEBEB"/>
                </a:solidFill>
              </a:rPr>
              <a:t> </a:t>
            </a:r>
            <a:r>
              <a:rPr lang="en-US" err="1">
                <a:solidFill>
                  <a:srgbClr val="EBEBEB"/>
                </a:solidFill>
              </a:rPr>
              <a:t>noin</a:t>
            </a:r>
            <a:r>
              <a:rPr lang="en-US">
                <a:solidFill>
                  <a:srgbClr val="EBEBEB"/>
                </a:solidFill>
              </a:rPr>
              <a:t> 290000 </a:t>
            </a:r>
            <a:r>
              <a:rPr lang="en-US" err="1">
                <a:solidFill>
                  <a:srgbClr val="EBEBEB"/>
                </a:solidFill>
              </a:rPr>
              <a:t>asukasta</a:t>
            </a:r>
            <a:r>
              <a:rPr lang="en-US">
                <a:solidFill>
                  <a:srgbClr val="EBEBEB"/>
                </a:solidFill>
              </a:rPr>
              <a:t> </a:t>
            </a:r>
          </a:p>
          <a:p>
            <a:pPr marL="342900" indent="-342900">
              <a:buClr>
                <a:srgbClr val="F7F7F7"/>
              </a:buClr>
            </a:pPr>
            <a:r>
              <a:rPr lang="en-US" err="1">
                <a:solidFill>
                  <a:srgbClr val="EBEBEB"/>
                </a:solidFill>
              </a:rPr>
              <a:t>Petroskoi</a:t>
            </a:r>
            <a:r>
              <a:rPr lang="en-US">
                <a:solidFill>
                  <a:srgbClr val="EBEBEB"/>
                </a:solidFill>
              </a:rPr>
              <a:t> </a:t>
            </a:r>
            <a:r>
              <a:rPr lang="en-US" err="1">
                <a:solidFill>
                  <a:srgbClr val="EBEBEB"/>
                </a:solidFill>
              </a:rPr>
              <a:t>pinta-alaltaan</a:t>
            </a:r>
            <a:r>
              <a:rPr lang="en-US">
                <a:solidFill>
                  <a:srgbClr val="EBEBEB"/>
                </a:solidFill>
              </a:rPr>
              <a:t> on 135km²</a:t>
            </a:r>
          </a:p>
          <a:p>
            <a:pPr marL="342900" indent="-342900">
              <a:buClr>
                <a:srgbClr val="F7F7F7"/>
              </a:buClr>
            </a:pPr>
            <a:r>
              <a:rPr lang="en-US" err="1">
                <a:solidFill>
                  <a:srgbClr val="EBEBEB"/>
                </a:solidFill>
              </a:rPr>
              <a:t>Petroskoi</a:t>
            </a:r>
            <a:r>
              <a:rPr lang="en-US">
                <a:solidFill>
                  <a:srgbClr val="EBEBEB"/>
                </a:solidFill>
              </a:rPr>
              <a:t> on </a:t>
            </a:r>
            <a:r>
              <a:rPr lang="en-US" err="1">
                <a:solidFill>
                  <a:srgbClr val="EBEBEB"/>
                </a:solidFill>
              </a:rPr>
              <a:t>perustettu</a:t>
            </a:r>
            <a:r>
              <a:rPr lang="en-US">
                <a:solidFill>
                  <a:srgbClr val="EBEBEB"/>
                </a:solidFill>
              </a:rPr>
              <a:t> 29. </a:t>
            </a:r>
            <a:r>
              <a:rPr lang="en-US" err="1">
                <a:solidFill>
                  <a:srgbClr val="EBEBEB"/>
                </a:solidFill>
              </a:rPr>
              <a:t>Elokuuta</a:t>
            </a:r>
            <a:r>
              <a:rPr lang="en-US">
                <a:solidFill>
                  <a:srgbClr val="EBEBEB"/>
                </a:solidFill>
              </a:rPr>
              <a:t> 1703.</a:t>
            </a:r>
          </a:p>
          <a:p>
            <a:pPr marL="342900" indent="-342900">
              <a:buClr>
                <a:srgbClr val="F7F7F7"/>
              </a:buClr>
            </a:pPr>
            <a:endParaRPr lang="en-US">
              <a:solidFill>
                <a:srgbClr val="EBEBEB"/>
              </a:solidFill>
            </a:endParaRPr>
          </a:p>
          <a:p>
            <a:pPr marL="342900" indent="-342900">
              <a:buClr>
                <a:srgbClr val="F7F7F7"/>
              </a:buClr>
            </a:pPr>
            <a:endParaRPr lang="en-US">
              <a:solidFill>
                <a:srgbClr val="EBEBEB"/>
              </a:solidFill>
            </a:endParaRPr>
          </a:p>
          <a:p>
            <a:pPr marL="342900" indent="-342900">
              <a:buClr>
                <a:srgbClr val="F7F7F7"/>
              </a:buClr>
              <a:buFont typeface="Wingdings 3"/>
            </a:pPr>
            <a:endParaRPr lang="en-US">
              <a:solidFill>
                <a:srgbClr val="EBEBEB"/>
              </a:solidFill>
            </a:endParaRPr>
          </a:p>
          <a:p>
            <a:pPr marL="0" indent="-342900">
              <a:buClr>
                <a:srgbClr val="F7F7F7"/>
              </a:buClr>
              <a:buFont typeface="Wingdings 3"/>
            </a:pPr>
            <a:endParaRPr lang="en-US">
              <a:solidFill>
                <a:srgbClr val="000000"/>
              </a:solidFill>
            </a:endParaRPr>
          </a:p>
          <a:p>
            <a:pPr marL="342900" indent="-342900">
              <a:buClr>
                <a:srgbClr val="F7F7F7"/>
              </a:buClr>
            </a:pPr>
            <a:endParaRPr lang="en-US">
              <a:solidFill>
                <a:srgbClr val="EBEBEB"/>
              </a:solidFill>
            </a:endParaRPr>
          </a:p>
          <a:p>
            <a:pPr marL="342900" indent="-342900">
              <a:buClr>
                <a:srgbClr val="F7F7F7"/>
              </a:buClr>
              <a:buFont typeface="Wingdings 3"/>
            </a:pPr>
            <a:endParaRPr lang="en-US">
              <a:solidFill>
                <a:srgbClr val="EBEBEB"/>
              </a:solidFill>
            </a:endParaRPr>
          </a:p>
          <a:p>
            <a:pPr marL="0" indent="-342900">
              <a:buClr>
                <a:srgbClr val="F7F7F7"/>
              </a:buClr>
              <a:buFont typeface="Wingdings 3"/>
            </a:pPr>
            <a:endParaRPr lang="en-US">
              <a:solidFill>
                <a:srgbClr val="000000"/>
              </a:solidFill>
            </a:endParaRPr>
          </a:p>
          <a:p>
            <a:pPr marL="342900" indent="-342900">
              <a:buClr>
                <a:srgbClr val="F7F7F7"/>
              </a:buClr>
            </a:pPr>
            <a:endParaRPr lang="en-US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E2F1D0E8E87468B289CB57281B996" ma:contentTypeVersion="1" ma:contentTypeDescription="Create a new document." ma:contentTypeScope="" ma:versionID="62a345c190c3e02e35f6075a6cd279fe">
  <xsd:schema xmlns:xsd="http://www.w3.org/2001/XMLSchema" xmlns:xs="http://www.w3.org/2001/XMLSchema" xmlns:p="http://schemas.microsoft.com/office/2006/metadata/properties" xmlns:ns2="aac074f3-af53-40eb-acd1-e8ca9658e9e1" targetNamespace="http://schemas.microsoft.com/office/2006/metadata/properties" ma:root="true" ma:fieldsID="6e89e516250c3f4b948741447e1442ad" ns2:_="">
    <xsd:import namespace="aac074f3-af53-40eb-acd1-e8ca9658e9e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74f3-af53-40eb-acd1-e8ca9658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79FBF3-BC78-42AD-B1E4-5CA825C7C4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AE5404-861F-4941-84D7-9491C285E7A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aac074f3-af53-40eb-acd1-e8ca9658e9e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CA7077-5D7B-44B0-A186-76D2ABE32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c074f3-af53-40eb-acd1-e8ca9658e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Näytössä katseltava diaesitys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Ион</vt:lpstr>
      <vt:lpstr>Karjala Venäjä</vt:lpstr>
      <vt:lpstr>Karjala Venäjän kartalla</vt:lpstr>
      <vt:lpstr>Faktoja Karjalasta</vt:lpstr>
      <vt:lpstr>Petroskoi Karjalan isoin kaupunki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Karjala Venäjä</dc:title>
  <dc:creator/>
  <cp:lastModifiedBy/>
  <cp:revision>1</cp:revision>
  <dcterms:modified xsi:type="dcterms:W3CDTF">2017-11-01T07:04:18Z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0x010100B03E2F1D0E8E87468B289CB57281B996</vt:lpwstr>
  </property>
  <property fmtid="{D5CDD505-2E9C-101B-9397-08002B2CF9AE}" pid="3" name="DocVizPreviewMetadata_Count">
    <vt:i4>2</vt:i4>
  </property>
  <property fmtid="{D5CDD505-2E9C-101B-9397-08002B2CF9AE}" pid="4" name="DocVizPreviewMetadata_0">
    <vt:lpwstr>300x225x2</vt:lpwstr>
  </property>
</Properties>
</file>