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8AA6E496-DD8E-40B3-8AA9-4EB0D08AE95E}" type="datetimeFigureOut">
              <a:rPr lang="fi-FI" smtClean="0"/>
              <a:t>23.10.2018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1824365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8AA6E496-DD8E-40B3-8AA9-4EB0D08AE95E}" type="datetimeFigureOut">
              <a:rPr lang="fi-FI" smtClean="0"/>
              <a:t>23.10.2018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386321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8AA6E496-DD8E-40B3-8AA9-4EB0D08AE95E}" type="datetimeFigureOut">
              <a:rPr lang="fi-FI" smtClean="0"/>
              <a:t>23.10.2018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501907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8AA6E496-DD8E-40B3-8AA9-4EB0D08AE95E}" type="datetimeFigureOut">
              <a:rPr lang="fi-FI" smtClean="0"/>
              <a:t>23.10.2018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3174059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A6E496-DD8E-40B3-8AA9-4EB0D08AE95E}" type="datetimeFigureOut">
              <a:rPr lang="fi-FI" smtClean="0"/>
              <a:t>23.10.2018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1136004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8AA6E496-DD8E-40B3-8AA9-4EB0D08AE95E}" type="datetimeFigureOut">
              <a:rPr lang="fi-FI" smtClean="0"/>
              <a:t>23.10.2018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3747921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8AA6E496-DD8E-40B3-8AA9-4EB0D08AE95E}" type="datetimeFigureOut">
              <a:rPr lang="fi-FI" smtClean="0"/>
              <a:t>23.10.2018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308106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8AA6E496-DD8E-40B3-8AA9-4EB0D08AE95E}" type="datetimeFigureOut">
              <a:rPr lang="fi-FI" smtClean="0"/>
              <a:t>23.10.2018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2516886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6E496-DD8E-40B3-8AA9-4EB0D08AE95E}" type="datetimeFigureOut">
              <a:rPr lang="fi-FI" smtClean="0"/>
              <a:t>23.10.2018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1125217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6E496-DD8E-40B3-8AA9-4EB0D08AE95E}" type="datetimeFigureOut">
              <a:rPr lang="fi-FI" smtClean="0"/>
              <a:t>23.10.2018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1171162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6E496-DD8E-40B3-8AA9-4EB0D08AE95E}" type="datetimeFigureOut">
              <a:rPr lang="fi-FI" smtClean="0"/>
              <a:t>23.10.2018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059B06F5-CB9E-46A0-815B-D7B79097C753}" type="slidenum">
              <a:rPr lang="fi-FI" smtClean="0"/>
              <a:t>‹#›</a:t>
            </a:fld>
            <a:endParaRPr lang="fi-FI"/>
          </a:p>
        </p:txBody>
      </p:sp>
    </p:spTree>
    <p:extLst>
      <p:ext uri="{BB962C8B-B14F-4D97-AF65-F5344CB8AC3E}">
        <p14:creationId xmlns:p14="http://schemas.microsoft.com/office/powerpoint/2010/main" val="1607651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6E496-DD8E-40B3-8AA9-4EB0D08AE95E}" type="datetimeFigureOut">
              <a:rPr lang="fi-FI" smtClean="0"/>
              <a:t>23.10.2018</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9B06F5-CB9E-46A0-815B-D7B79097C753}" type="slidenum">
              <a:rPr lang="fi-FI" smtClean="0"/>
              <a:t>‹#›</a:t>
            </a:fld>
            <a:endParaRPr lang="fi-FI"/>
          </a:p>
        </p:txBody>
      </p:sp>
    </p:spTree>
    <p:extLst>
      <p:ext uri="{BB962C8B-B14F-4D97-AF65-F5344CB8AC3E}">
        <p14:creationId xmlns:p14="http://schemas.microsoft.com/office/powerpoint/2010/main" val="2328545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i-FI" u="sng" dirty="0" smtClean="0"/>
              <a:t>Euroopan keskuspankin rahapolitiikka</a:t>
            </a:r>
            <a:endParaRPr lang="fi-FI" u="sng" dirty="0"/>
          </a:p>
        </p:txBody>
      </p:sp>
      <p:sp>
        <p:nvSpPr>
          <p:cNvPr id="5" name="Content Placeholder 4"/>
          <p:cNvSpPr>
            <a:spLocks noGrp="1"/>
          </p:cNvSpPr>
          <p:nvPr>
            <p:ph idx="1"/>
          </p:nvPr>
        </p:nvSpPr>
        <p:spPr>
          <a:xfrm>
            <a:off x="838200" y="1371600"/>
            <a:ext cx="10515600" cy="5204012"/>
          </a:xfrm>
        </p:spPr>
        <p:txBody>
          <a:bodyPr>
            <a:normAutofit lnSpcReduction="10000"/>
          </a:bodyPr>
          <a:lstStyle/>
          <a:p>
            <a:r>
              <a:rPr lang="fi-FI" dirty="0" smtClean="0"/>
              <a:t>Talouspolitiikka= julkisen vallan toimet talouskasvun ja hyvinvoinnin turvaamiseksi</a:t>
            </a:r>
          </a:p>
          <a:p>
            <a:r>
              <a:rPr lang="fi-FI" dirty="0" smtClean="0"/>
              <a:t>Keinoina finanssipolitiikka, jota hoitaa hallitus ja rahapolitiikka jota hoitaa maan keskuspankki säätelemällä korkoa</a:t>
            </a:r>
          </a:p>
          <a:p>
            <a:r>
              <a:rPr lang="fi-FI" dirty="0" smtClean="0"/>
              <a:t>Euroalueella EKP:n neuvosto käyttää ylintä rahapoliittista valtaa ja kansalliset keskuspankit vastaavat päätösten toimeenpanosta</a:t>
            </a:r>
          </a:p>
          <a:p>
            <a:r>
              <a:rPr lang="fi-FI" dirty="0" smtClean="0"/>
              <a:t>EKP:n neuvostoon kuuluvat pääjohtajan lisäksi kansallisten keskuspankkien pääjohtajat</a:t>
            </a:r>
          </a:p>
          <a:p>
            <a:r>
              <a:rPr lang="fi-FI" dirty="0" smtClean="0"/>
              <a:t>EKP:n keskeinen tehtävä on hintavakaus eli inflaation pitäminen noin 2 prosentissa vuodessa</a:t>
            </a:r>
          </a:p>
          <a:p>
            <a:r>
              <a:rPr lang="fi-FI" dirty="0" smtClean="0"/>
              <a:t>Tähän pyritään säätelemällä korkotasoa: noususuhdanteessa EKP nostaa korkotasoa, mikä lykkää kulutusta ja investointeja ja siten hidastaa inflaatiota, laskusuhdanteessa EKP laskee korkotasoa, jotta</a:t>
            </a:r>
          </a:p>
          <a:p>
            <a:pPr marL="0" indent="0">
              <a:buNone/>
            </a:pPr>
            <a:endParaRPr lang="fi-FI" dirty="0" smtClean="0"/>
          </a:p>
          <a:p>
            <a:endParaRPr lang="fi-FI" dirty="0"/>
          </a:p>
        </p:txBody>
      </p:sp>
    </p:spTree>
    <p:extLst>
      <p:ext uri="{BB962C8B-B14F-4D97-AF65-F5344CB8AC3E}">
        <p14:creationId xmlns:p14="http://schemas.microsoft.com/office/powerpoint/2010/main" val="1978910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lstStyle/>
          <a:p>
            <a:r>
              <a:rPr lang="fi-FI" dirty="0" smtClean="0"/>
              <a:t>Kuluttaminen ja investoinnit lisääntyisivät</a:t>
            </a:r>
          </a:p>
          <a:p>
            <a:r>
              <a:rPr lang="fi-FI" dirty="0" smtClean="0"/>
              <a:t>Korkotasoon vaikutetaan myös viestittämällä julkisuuteen keskuspankin korkoaikomuksista ja ostamalla ja myymällä arvopapereita</a:t>
            </a:r>
          </a:p>
          <a:p>
            <a:r>
              <a:rPr lang="fi-FI" dirty="0" smtClean="0"/>
              <a:t>Euro on kelluva valuutta, joten sen arvoa muihin valuuttoihin nähden ei voida muuttaa devalvoimalla, vaan sen arvo riippuu rahamarkkinoiden kysynnästä ja tarjonnasta</a:t>
            </a:r>
          </a:p>
          <a:p>
            <a:r>
              <a:rPr lang="fi-FI" dirty="0" smtClean="0"/>
              <a:t>EKP voi kuitenkin vaikuttaa euron arvoon ns. valuuttainterventioilla eli ostamalla tai myymällä euroja kriisiaikoina</a:t>
            </a:r>
          </a:p>
          <a:p>
            <a:r>
              <a:rPr lang="fi-FI" dirty="0" smtClean="0"/>
              <a:t>Tähän sillä on käytettävissään valuuttavaranto</a:t>
            </a:r>
          </a:p>
          <a:p>
            <a:endParaRPr lang="fi-FI" dirty="0" smtClean="0"/>
          </a:p>
          <a:p>
            <a:endParaRPr lang="fi-FI" dirty="0"/>
          </a:p>
        </p:txBody>
      </p:sp>
    </p:spTree>
    <p:extLst>
      <p:ext uri="{BB962C8B-B14F-4D97-AF65-F5344CB8AC3E}">
        <p14:creationId xmlns:p14="http://schemas.microsoft.com/office/powerpoint/2010/main" val="2819516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u="sng" dirty="0" smtClean="0"/>
              <a:t>Rahaliiton hyödyt ja haitat</a:t>
            </a:r>
            <a:endParaRPr lang="fi-FI" u="sng" dirty="0"/>
          </a:p>
        </p:txBody>
      </p:sp>
      <p:sp>
        <p:nvSpPr>
          <p:cNvPr id="3" name="Content Placeholder 2"/>
          <p:cNvSpPr>
            <a:spLocks noGrp="1"/>
          </p:cNvSpPr>
          <p:nvPr>
            <p:ph idx="1"/>
          </p:nvPr>
        </p:nvSpPr>
        <p:spPr>
          <a:xfrm>
            <a:off x="838200" y="1331259"/>
            <a:ext cx="10515600" cy="5163670"/>
          </a:xfrm>
        </p:spPr>
        <p:txBody>
          <a:bodyPr>
            <a:normAutofit lnSpcReduction="10000"/>
          </a:bodyPr>
          <a:lstStyle/>
          <a:p>
            <a:r>
              <a:rPr lang="fi-FI" dirty="0" smtClean="0"/>
              <a:t>Tällä hetkellä 19 maata käyttää yhteistä valuuttaa, euroa</a:t>
            </a:r>
          </a:p>
          <a:p>
            <a:r>
              <a:rPr lang="fi-FI" b="1" dirty="0" smtClean="0"/>
              <a:t>Hyötyjä</a:t>
            </a:r>
            <a:r>
              <a:rPr lang="fi-FI" dirty="0" smtClean="0"/>
              <a:t>: hintojen ja palkkojen vertailu on helppoa, rahanvaihtokuluja ei ole, kaupan kustannukset ovat pienentyneet ja euromaiden välinen työnjako on tehostunut, kurssivaihtelujen riski on poistunut, talousalueen laajentuminen ja yhtenäistyminen on hyödyntänyt kaikkia, hintavakaus on toteutunut, korot ovat pysyneet alhaisina</a:t>
            </a:r>
          </a:p>
          <a:p>
            <a:r>
              <a:rPr lang="fi-FI" dirty="0" smtClean="0"/>
              <a:t>Taantuman seurauksena euroalueen uhkana on pikemminkin deflaatio ja siksi EKP syytää markkinoille halpaa lainaa elvyttääkseen investointeja. Korkotaso on jo alle nollan, joten on yritettävä muita keinoja.</a:t>
            </a:r>
          </a:p>
          <a:p>
            <a:r>
              <a:rPr lang="fi-FI" b="1" dirty="0" smtClean="0"/>
              <a:t>Haittoja</a:t>
            </a:r>
            <a:r>
              <a:rPr lang="fi-FI" dirty="0" smtClean="0"/>
              <a:t>: euromaat ovat menettäneet rahapoliittisen valtansa, joten Suomi ei voi </a:t>
            </a:r>
            <a:r>
              <a:rPr lang="fi-FI" dirty="0" err="1" smtClean="0"/>
              <a:t>delvalvoida</a:t>
            </a:r>
            <a:r>
              <a:rPr lang="fi-FI" dirty="0" smtClean="0"/>
              <a:t>, vaikka jossain taloustilanteessa siitä olisi hyötyä ja saataisiin vienti vetämään</a:t>
            </a:r>
          </a:p>
          <a:p>
            <a:endParaRPr lang="fi-FI" dirty="0"/>
          </a:p>
        </p:txBody>
      </p:sp>
    </p:spTree>
    <p:extLst>
      <p:ext uri="{BB962C8B-B14F-4D97-AF65-F5344CB8AC3E}">
        <p14:creationId xmlns:p14="http://schemas.microsoft.com/office/powerpoint/2010/main" val="426207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sp>
        <p:nvSpPr>
          <p:cNvPr id="3" name="Content Placeholder 2"/>
          <p:cNvSpPr>
            <a:spLocks noGrp="1"/>
          </p:cNvSpPr>
          <p:nvPr>
            <p:ph idx="1"/>
          </p:nvPr>
        </p:nvSpPr>
        <p:spPr>
          <a:xfrm>
            <a:off x="838200" y="365125"/>
            <a:ext cx="10515600" cy="5811838"/>
          </a:xfrm>
        </p:spPr>
        <p:txBody>
          <a:bodyPr/>
          <a:lstStyle/>
          <a:p>
            <a:r>
              <a:rPr lang="fi-FI" dirty="0" smtClean="0"/>
              <a:t>Talous- ja rahaliitossa rahapolitiikasta päätetään yhdessä, mutta muusta talouspolitiikasta jäsenvaltiot päättävät itse, esim. verotuksesta</a:t>
            </a:r>
          </a:p>
          <a:p>
            <a:r>
              <a:rPr lang="fi-FI" dirty="0" smtClean="0"/>
              <a:t>Euroopan velkakriisin seurauksena itsenäinen päätösvalta on kuitenkin kaventunut, sillä komissio on alkanut tarkkailla tarkemmin jäsenmaiden talouksia, jotta ne täyttäisivät kasvu- ja vakaussopimuksen tavoitteet. Julkisen talouden velka ei saisi olla yli 60% maan bruttokansantuotteesta</a:t>
            </a:r>
          </a:p>
          <a:p>
            <a:r>
              <a:rPr lang="fi-FI" dirty="0" smtClean="0"/>
              <a:t>Liiallisen velkaantumisen estämiseksi komissio on alkanut tarkistaa jäsenmaiden budjetteja ja voi puuttua maan harjoittamaan finanssipolitiikkaan</a:t>
            </a:r>
          </a:p>
          <a:p>
            <a:r>
              <a:rPr lang="fi-FI" dirty="0" smtClean="0"/>
              <a:t>Jäsenmaiden valtionvarainministereistä koostuva euroryhmä on saanut lisää valtaa</a:t>
            </a:r>
            <a:endParaRPr lang="fi-FI" dirty="0"/>
          </a:p>
        </p:txBody>
      </p:sp>
    </p:spTree>
    <p:extLst>
      <p:ext uri="{BB962C8B-B14F-4D97-AF65-F5344CB8AC3E}">
        <p14:creationId xmlns:p14="http://schemas.microsoft.com/office/powerpoint/2010/main" val="65448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u="sng" dirty="0" smtClean="0"/>
              <a:t>Keinoja talouden vakauttamiseksi</a:t>
            </a:r>
            <a:endParaRPr lang="fi-FI" u="sng" dirty="0"/>
          </a:p>
        </p:txBody>
      </p:sp>
      <p:sp>
        <p:nvSpPr>
          <p:cNvPr id="3" name="Content Placeholder 2"/>
          <p:cNvSpPr>
            <a:spLocks noGrp="1"/>
          </p:cNvSpPr>
          <p:nvPr>
            <p:ph idx="1"/>
          </p:nvPr>
        </p:nvSpPr>
        <p:spPr>
          <a:xfrm>
            <a:off x="838200" y="1479176"/>
            <a:ext cx="10515600" cy="4697787"/>
          </a:xfrm>
        </p:spPr>
        <p:txBody>
          <a:bodyPr>
            <a:normAutofit lnSpcReduction="10000"/>
          </a:bodyPr>
          <a:lstStyle/>
          <a:p>
            <a:r>
              <a:rPr lang="fi-FI" dirty="0" smtClean="0"/>
              <a:t>Euroopan vakausmekanismi: tehtävänä hankkia rahoitusta ja antaa tukea niille euromaille, joilla on vakavia ongelmia. Takaa lainoja ja antaa suoraa rahaa. Tuen tarkoituksena on pitää luottamus euroaluetta kohtaan ja estää velkaantuneita maita ajautumaan hallitsemattomiin maksuvaikeuksiin</a:t>
            </a:r>
          </a:p>
          <a:p>
            <a:r>
              <a:rPr lang="fi-FI" dirty="0" smtClean="0"/>
              <a:t>Vakausmekanismissa on 80 miljardia euromaiden maksamaa rahaa ja kyky lainata jopa 500 miljardia. Siitä on tuettu vaikeuksissa olleita euromaita, esim. Irlanti, Portugali, Kypros, Espanja ja Kreikka</a:t>
            </a:r>
          </a:p>
          <a:p>
            <a:r>
              <a:rPr lang="fi-FI" dirty="0" smtClean="0"/>
              <a:t>Myös pankkien toimintaa on alettu säädellä tarkemmin ja tavoitteena on pankkien vakavaraisuus. Pankkien stressitestit ja pankkien toimintaa valvova pankkiunioni</a:t>
            </a:r>
          </a:p>
          <a:p>
            <a:r>
              <a:rPr lang="fi-FI" dirty="0" smtClean="0"/>
              <a:t>Pankkikriisien hoidolle on luotu yhteiset pelisäännöt</a:t>
            </a:r>
            <a:endParaRPr lang="fi-FI" dirty="0"/>
          </a:p>
        </p:txBody>
      </p:sp>
    </p:spTree>
    <p:extLst>
      <p:ext uri="{BB962C8B-B14F-4D97-AF65-F5344CB8AC3E}">
        <p14:creationId xmlns:p14="http://schemas.microsoft.com/office/powerpoint/2010/main" val="33684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432</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Euroopan keskuspankin rahapolitiikka</vt:lpstr>
      <vt:lpstr>PowerPoint Presentation</vt:lpstr>
      <vt:lpstr>Rahaliiton hyödyt ja haitat</vt:lpstr>
      <vt:lpstr>PowerPoint Presentation</vt:lpstr>
      <vt:lpstr>Keinoja talouden vakauttamiseksi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Euroopan keskuspankin rahapolitiikka</dc:title>
  <dc:creator>Minna</dc:creator>
  <cp:lastModifiedBy>Minna</cp:lastModifiedBy>
  <cp:revision>20</cp:revision>
  <dcterms:created xsi:type="dcterms:W3CDTF">2018-10-23T16:35:49Z</dcterms:created>
  <dcterms:modified xsi:type="dcterms:W3CDTF">2018-10-23T17:38:09Z</dcterms:modified>
</cp:coreProperties>
</file>