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33" r:id="rId1"/>
  </p:sldMasterIdLst>
  <p:notesMasterIdLst>
    <p:notesMasterId r:id="rId37"/>
  </p:notesMasterIdLst>
  <p:handoutMasterIdLst>
    <p:handoutMasterId r:id="rId38"/>
  </p:handoutMasterIdLst>
  <p:sldIdLst>
    <p:sldId id="370" r:id="rId2"/>
    <p:sldId id="367" r:id="rId3"/>
    <p:sldId id="356" r:id="rId4"/>
    <p:sldId id="371" r:id="rId5"/>
    <p:sldId id="357" r:id="rId6"/>
    <p:sldId id="361" r:id="rId7"/>
    <p:sldId id="362" r:id="rId8"/>
    <p:sldId id="319" r:id="rId9"/>
    <p:sldId id="274" r:id="rId10"/>
    <p:sldId id="275" r:id="rId11"/>
    <p:sldId id="340" r:id="rId12"/>
    <p:sldId id="346" r:id="rId13"/>
    <p:sldId id="351" r:id="rId14"/>
    <p:sldId id="348" r:id="rId15"/>
    <p:sldId id="350" r:id="rId16"/>
    <p:sldId id="365" r:id="rId17"/>
    <p:sldId id="366" r:id="rId18"/>
    <p:sldId id="363" r:id="rId19"/>
    <p:sldId id="320" r:id="rId20"/>
    <p:sldId id="321" r:id="rId21"/>
    <p:sldId id="280" r:id="rId22"/>
    <p:sldId id="282" r:id="rId23"/>
    <p:sldId id="283" r:id="rId24"/>
    <p:sldId id="326" r:id="rId25"/>
    <p:sldId id="284" r:id="rId26"/>
    <p:sldId id="331" r:id="rId27"/>
    <p:sldId id="334" r:id="rId28"/>
    <p:sldId id="285" r:id="rId29"/>
    <p:sldId id="286" r:id="rId30"/>
    <p:sldId id="354" r:id="rId31"/>
    <p:sldId id="355" r:id="rId32"/>
    <p:sldId id="364" r:id="rId33"/>
    <p:sldId id="368" r:id="rId34"/>
    <p:sldId id="287" r:id="rId35"/>
    <p:sldId id="327" r:id="rId36"/>
  </p:sldIdLst>
  <p:sldSz cx="9144000" cy="6858000" type="screen4x3"/>
  <p:notesSz cx="6810375" cy="9942513"/>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äkkinen Marjaana" initials="M. H." lastIdx="8" clrIdx="0"/>
  <p:cmAuthor id="1" name="Lukkari Teija" initials="LT"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CC"/>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E0CA44-8DC9-49AC-8C3C-AEB576235035}" type="doc">
      <dgm:prSet loTypeId="urn:microsoft.com/office/officeart/2005/8/layout/cycle1" loCatId="cycle" qsTypeId="urn:microsoft.com/office/officeart/2005/8/quickstyle/simple1" qsCatId="simple" csTypeId="urn:microsoft.com/office/officeart/2005/8/colors/accent0_1" csCatId="mainScheme" phldr="1"/>
      <dgm:spPr/>
      <dgm:t>
        <a:bodyPr/>
        <a:lstStyle/>
        <a:p>
          <a:endParaRPr lang="fi-FI"/>
        </a:p>
      </dgm:t>
    </dgm:pt>
    <dgm:pt modelId="{DF523BBA-5EA8-41EA-865D-AE28C78CF7CD}">
      <dgm:prSet phldrT="[Teksti]" custT="1"/>
      <dgm:spPr/>
      <dgm:t>
        <a:bodyPr/>
        <a:lstStyle/>
        <a:p>
          <a:r>
            <a:rPr lang="fi-FI" sz="2000" dirty="0"/>
            <a:t>Aiheen ja sisällön hahmottelu</a:t>
          </a:r>
        </a:p>
      </dgm:t>
    </dgm:pt>
    <dgm:pt modelId="{EE9A0CBB-3C68-481F-9AD8-22F70206AE17}" type="parTrans" cxnId="{20F9A171-A685-47B3-BCC7-51DE1A612713}">
      <dgm:prSet/>
      <dgm:spPr/>
      <dgm:t>
        <a:bodyPr/>
        <a:lstStyle/>
        <a:p>
          <a:endParaRPr lang="fi-FI"/>
        </a:p>
      </dgm:t>
    </dgm:pt>
    <dgm:pt modelId="{6B6751F8-4D13-40B7-BC6D-7FD6918C48A7}" type="sibTrans" cxnId="{20F9A171-A685-47B3-BCC7-51DE1A612713}">
      <dgm:prSet/>
      <dgm:spPr/>
      <dgm:t>
        <a:bodyPr/>
        <a:lstStyle/>
        <a:p>
          <a:endParaRPr lang="fi-FI"/>
        </a:p>
      </dgm:t>
    </dgm:pt>
    <dgm:pt modelId="{3875AC9B-F54C-4505-B77F-9AE8BF3DB388}">
      <dgm:prSet phldrT="[Teksti]" custT="1"/>
      <dgm:spPr/>
      <dgm:t>
        <a:bodyPr/>
        <a:lstStyle/>
        <a:p>
          <a:r>
            <a:rPr lang="fi-FI" sz="2000" dirty="0"/>
            <a:t>Teoreettinen viitekehys alustavasti </a:t>
          </a:r>
        </a:p>
      </dgm:t>
    </dgm:pt>
    <dgm:pt modelId="{C698852A-FE25-4C6D-BD99-C410078ED425}" type="parTrans" cxnId="{BDF7FFB9-2FB0-469D-894E-D602113A9FFB}">
      <dgm:prSet/>
      <dgm:spPr/>
      <dgm:t>
        <a:bodyPr/>
        <a:lstStyle/>
        <a:p>
          <a:endParaRPr lang="fi-FI"/>
        </a:p>
      </dgm:t>
    </dgm:pt>
    <dgm:pt modelId="{657441F8-659E-404B-BFDB-CCCB14571A92}" type="sibTrans" cxnId="{BDF7FFB9-2FB0-469D-894E-D602113A9FFB}">
      <dgm:prSet/>
      <dgm:spPr/>
      <dgm:t>
        <a:bodyPr/>
        <a:lstStyle/>
        <a:p>
          <a:endParaRPr lang="fi-FI"/>
        </a:p>
      </dgm:t>
    </dgm:pt>
    <dgm:pt modelId="{A76C3917-1DE6-457A-A887-3A77C4A96A7E}">
      <dgm:prSet phldrT="[Teksti]" custT="1"/>
      <dgm:spPr/>
      <dgm:t>
        <a:bodyPr/>
        <a:lstStyle/>
        <a:p>
          <a:r>
            <a:rPr lang="fi-FI" sz="2000" b="1" dirty="0">
              <a:solidFill>
                <a:srgbClr val="FF0000"/>
              </a:solidFill>
            </a:rPr>
            <a:t>Käsittely-luvut</a:t>
          </a:r>
          <a:r>
            <a:rPr lang="fi-FI" sz="2000" dirty="0"/>
            <a:t> </a:t>
          </a:r>
        </a:p>
      </dgm:t>
    </dgm:pt>
    <dgm:pt modelId="{0A5BD49C-C5CC-492A-9C4F-CA6C0D954237}" type="parTrans" cxnId="{B16E0E19-9736-43CB-B740-FC63E33109EE}">
      <dgm:prSet/>
      <dgm:spPr/>
      <dgm:t>
        <a:bodyPr/>
        <a:lstStyle/>
        <a:p>
          <a:endParaRPr lang="fi-FI"/>
        </a:p>
      </dgm:t>
    </dgm:pt>
    <dgm:pt modelId="{1FA27EC9-489E-45BB-8627-094D6FE036C9}" type="sibTrans" cxnId="{B16E0E19-9736-43CB-B740-FC63E33109EE}">
      <dgm:prSet/>
      <dgm:spPr/>
      <dgm:t>
        <a:bodyPr/>
        <a:lstStyle/>
        <a:p>
          <a:endParaRPr lang="fi-FI"/>
        </a:p>
      </dgm:t>
    </dgm:pt>
    <dgm:pt modelId="{C66C8020-FE25-497E-9219-F8B2F372B8B2}">
      <dgm:prSet phldrT="[Teksti]" custT="1"/>
      <dgm:spPr/>
      <dgm:t>
        <a:bodyPr/>
        <a:lstStyle/>
        <a:p>
          <a:r>
            <a:rPr lang="fi-FI" sz="2000" dirty="0">
              <a:solidFill>
                <a:srgbClr val="FF0000"/>
              </a:solidFill>
            </a:rPr>
            <a:t>Johdanto + pohdinta </a:t>
          </a:r>
          <a:r>
            <a:rPr lang="fi-FI" sz="2400" dirty="0">
              <a:solidFill>
                <a:srgbClr val="00B050"/>
              </a:solidFill>
            </a:rPr>
            <a:t>+tiivistelmä</a:t>
          </a:r>
        </a:p>
      </dgm:t>
    </dgm:pt>
    <dgm:pt modelId="{2776E0B8-7DD0-43B9-AAAE-3E14F12139C7}" type="parTrans" cxnId="{2881D41F-BB0D-4A2A-9065-A862B5A230D9}">
      <dgm:prSet/>
      <dgm:spPr/>
      <dgm:t>
        <a:bodyPr/>
        <a:lstStyle/>
        <a:p>
          <a:endParaRPr lang="fi-FI"/>
        </a:p>
      </dgm:t>
    </dgm:pt>
    <dgm:pt modelId="{8418C0AC-5F3A-4DBD-9087-361793B0F8E9}" type="sibTrans" cxnId="{2881D41F-BB0D-4A2A-9065-A862B5A230D9}">
      <dgm:prSet/>
      <dgm:spPr/>
      <dgm:t>
        <a:bodyPr/>
        <a:lstStyle/>
        <a:p>
          <a:endParaRPr lang="fi-FI"/>
        </a:p>
      </dgm:t>
    </dgm:pt>
    <dgm:pt modelId="{BBCED084-F877-4334-ABC5-C6E122A37105}">
      <dgm:prSet phldrT="[Teksti]" custT="1"/>
      <dgm:spPr/>
      <dgm:t>
        <a:bodyPr/>
        <a:lstStyle/>
        <a:p>
          <a:r>
            <a:rPr lang="fi-FI" sz="2800" b="1" dirty="0">
              <a:solidFill>
                <a:srgbClr val="00B050"/>
              </a:solidFill>
            </a:rPr>
            <a:t>Viimeistely</a:t>
          </a:r>
          <a:r>
            <a:rPr lang="fi-FI" sz="1600" dirty="0"/>
            <a:t> </a:t>
          </a:r>
        </a:p>
      </dgm:t>
    </dgm:pt>
    <dgm:pt modelId="{653137FC-57BA-4805-B1DE-2A75D2AD8DCA}" type="parTrans" cxnId="{FF5FB82D-7FC3-4A1E-8CCA-AFB19A7FC290}">
      <dgm:prSet/>
      <dgm:spPr/>
      <dgm:t>
        <a:bodyPr/>
        <a:lstStyle/>
        <a:p>
          <a:endParaRPr lang="fi-FI"/>
        </a:p>
      </dgm:t>
    </dgm:pt>
    <dgm:pt modelId="{6ABB9595-69A1-44B4-A5AC-33FEE9D4E82F}" type="sibTrans" cxnId="{FF5FB82D-7FC3-4A1E-8CCA-AFB19A7FC290}">
      <dgm:prSet/>
      <dgm:spPr/>
      <dgm:t>
        <a:bodyPr/>
        <a:lstStyle/>
        <a:p>
          <a:endParaRPr lang="fi-FI"/>
        </a:p>
      </dgm:t>
    </dgm:pt>
    <dgm:pt modelId="{1B1387D8-1D87-4891-95E1-C730E4FD878A}">
      <dgm:prSet phldrT="[Teksti]" custT="1"/>
      <dgm:spPr/>
      <dgm:t>
        <a:bodyPr/>
        <a:lstStyle/>
        <a:p>
          <a:r>
            <a:rPr lang="fi-FI" sz="2000" dirty="0" smtClean="0">
              <a:solidFill>
                <a:srgbClr val="FF0000"/>
              </a:solidFill>
            </a:rPr>
            <a:t>Teorian </a:t>
          </a:r>
          <a:r>
            <a:rPr lang="fi-FI" sz="1800" dirty="0">
              <a:solidFill>
                <a:srgbClr val="FF0000"/>
              </a:solidFill>
            </a:rPr>
            <a:t>viimeistely </a:t>
          </a:r>
        </a:p>
      </dgm:t>
    </dgm:pt>
    <dgm:pt modelId="{F4A159B1-3D8B-4E4B-8AF9-104D1AF5EF3F}" type="parTrans" cxnId="{85F655E6-5366-4715-8531-220AA6B85407}">
      <dgm:prSet/>
      <dgm:spPr/>
      <dgm:t>
        <a:bodyPr/>
        <a:lstStyle/>
        <a:p>
          <a:endParaRPr lang="fi-FI"/>
        </a:p>
      </dgm:t>
    </dgm:pt>
    <dgm:pt modelId="{81DC3A31-0D29-41F1-AE18-C1B92FF4D3F1}" type="sibTrans" cxnId="{85F655E6-5366-4715-8531-220AA6B85407}">
      <dgm:prSet/>
      <dgm:spPr/>
      <dgm:t>
        <a:bodyPr/>
        <a:lstStyle/>
        <a:p>
          <a:endParaRPr lang="fi-FI"/>
        </a:p>
      </dgm:t>
    </dgm:pt>
    <dgm:pt modelId="{91B0C326-8289-401A-9AFF-4C741895F69C}" type="pres">
      <dgm:prSet presAssocID="{20E0CA44-8DC9-49AC-8C3C-AEB576235035}" presName="cycle" presStyleCnt="0">
        <dgm:presLayoutVars>
          <dgm:dir/>
          <dgm:resizeHandles val="exact"/>
        </dgm:presLayoutVars>
      </dgm:prSet>
      <dgm:spPr/>
      <dgm:t>
        <a:bodyPr/>
        <a:lstStyle/>
        <a:p>
          <a:endParaRPr lang="fi-FI"/>
        </a:p>
      </dgm:t>
    </dgm:pt>
    <dgm:pt modelId="{136D0FA6-AF23-4CD6-9CAD-28A8E03A0658}" type="pres">
      <dgm:prSet presAssocID="{DF523BBA-5EA8-41EA-865D-AE28C78CF7CD}" presName="dummy" presStyleCnt="0"/>
      <dgm:spPr/>
    </dgm:pt>
    <dgm:pt modelId="{EA975FE5-46B6-49C6-938C-9E137DA107F4}" type="pres">
      <dgm:prSet presAssocID="{DF523BBA-5EA8-41EA-865D-AE28C78CF7CD}" presName="node" presStyleLbl="revTx" presStyleIdx="0" presStyleCnt="6" custScaleX="149163" custScaleY="111754">
        <dgm:presLayoutVars>
          <dgm:bulletEnabled val="1"/>
        </dgm:presLayoutVars>
      </dgm:prSet>
      <dgm:spPr/>
      <dgm:t>
        <a:bodyPr/>
        <a:lstStyle/>
        <a:p>
          <a:endParaRPr lang="fi-FI"/>
        </a:p>
      </dgm:t>
    </dgm:pt>
    <dgm:pt modelId="{32E0A22D-73E6-4E2F-ACFA-D463C67FA736}" type="pres">
      <dgm:prSet presAssocID="{6B6751F8-4D13-40B7-BC6D-7FD6918C48A7}" presName="sibTrans" presStyleLbl="node1" presStyleIdx="0" presStyleCnt="6"/>
      <dgm:spPr/>
      <dgm:t>
        <a:bodyPr/>
        <a:lstStyle/>
        <a:p>
          <a:endParaRPr lang="fi-FI"/>
        </a:p>
      </dgm:t>
    </dgm:pt>
    <dgm:pt modelId="{F92A6016-1A21-46C0-87D4-B4A2A02B150F}" type="pres">
      <dgm:prSet presAssocID="{3875AC9B-F54C-4505-B77F-9AE8BF3DB388}" presName="dummy" presStyleCnt="0"/>
      <dgm:spPr/>
    </dgm:pt>
    <dgm:pt modelId="{302B8AEF-EB99-4ED2-BABB-8BBC8ADCEF6A}" type="pres">
      <dgm:prSet presAssocID="{3875AC9B-F54C-4505-B77F-9AE8BF3DB388}" presName="node" presStyleLbl="revTx" presStyleIdx="1" presStyleCnt="6" custScaleX="199345">
        <dgm:presLayoutVars>
          <dgm:bulletEnabled val="1"/>
        </dgm:presLayoutVars>
      </dgm:prSet>
      <dgm:spPr/>
      <dgm:t>
        <a:bodyPr/>
        <a:lstStyle/>
        <a:p>
          <a:endParaRPr lang="fi-FI"/>
        </a:p>
      </dgm:t>
    </dgm:pt>
    <dgm:pt modelId="{D9D95D6B-5469-4D3D-ABF9-151F952CDFED}" type="pres">
      <dgm:prSet presAssocID="{657441F8-659E-404B-BFDB-CCCB14571A92}" presName="sibTrans" presStyleLbl="node1" presStyleIdx="1" presStyleCnt="6"/>
      <dgm:spPr/>
      <dgm:t>
        <a:bodyPr/>
        <a:lstStyle/>
        <a:p>
          <a:endParaRPr lang="fi-FI"/>
        </a:p>
      </dgm:t>
    </dgm:pt>
    <dgm:pt modelId="{ED34C31E-4CB6-4408-B565-73E90B112733}" type="pres">
      <dgm:prSet presAssocID="{A76C3917-1DE6-457A-A887-3A77C4A96A7E}" presName="dummy" presStyleCnt="0"/>
      <dgm:spPr/>
    </dgm:pt>
    <dgm:pt modelId="{476DEA19-8F9E-413D-A7B2-80D52472D83E}" type="pres">
      <dgm:prSet presAssocID="{A76C3917-1DE6-457A-A887-3A77C4A96A7E}" presName="node" presStyleLbl="revTx" presStyleIdx="2" presStyleCnt="6" custScaleX="160954" custScaleY="97664" custRadScaleRad="91526" custRadScaleInc="-18189">
        <dgm:presLayoutVars>
          <dgm:bulletEnabled val="1"/>
        </dgm:presLayoutVars>
      </dgm:prSet>
      <dgm:spPr/>
      <dgm:t>
        <a:bodyPr/>
        <a:lstStyle/>
        <a:p>
          <a:endParaRPr lang="fi-FI"/>
        </a:p>
      </dgm:t>
    </dgm:pt>
    <dgm:pt modelId="{1479FB24-E223-404E-944E-051FDFA6DEC6}" type="pres">
      <dgm:prSet presAssocID="{1FA27EC9-489E-45BB-8627-094D6FE036C9}" presName="sibTrans" presStyleLbl="node1" presStyleIdx="2" presStyleCnt="6"/>
      <dgm:spPr/>
      <dgm:t>
        <a:bodyPr/>
        <a:lstStyle/>
        <a:p>
          <a:endParaRPr lang="fi-FI"/>
        </a:p>
      </dgm:t>
    </dgm:pt>
    <dgm:pt modelId="{ACE08852-3BD3-4BFF-A2D1-B25B8C247F02}" type="pres">
      <dgm:prSet presAssocID="{1B1387D8-1D87-4891-95E1-C730E4FD878A}" presName="dummy" presStyleCnt="0"/>
      <dgm:spPr/>
    </dgm:pt>
    <dgm:pt modelId="{9C30BF1E-2BE6-455B-BED2-B472282DE254}" type="pres">
      <dgm:prSet presAssocID="{1B1387D8-1D87-4891-95E1-C730E4FD878A}" presName="node" presStyleLbl="revTx" presStyleIdx="3" presStyleCnt="6" custScaleX="138301" custScaleY="187935">
        <dgm:presLayoutVars>
          <dgm:bulletEnabled val="1"/>
        </dgm:presLayoutVars>
      </dgm:prSet>
      <dgm:spPr/>
      <dgm:t>
        <a:bodyPr/>
        <a:lstStyle/>
        <a:p>
          <a:endParaRPr lang="fi-FI"/>
        </a:p>
      </dgm:t>
    </dgm:pt>
    <dgm:pt modelId="{A127FDF1-F65A-49A7-9053-B30EDC18BF58}" type="pres">
      <dgm:prSet presAssocID="{81DC3A31-0D29-41F1-AE18-C1B92FF4D3F1}" presName="sibTrans" presStyleLbl="node1" presStyleIdx="3" presStyleCnt="6"/>
      <dgm:spPr/>
      <dgm:t>
        <a:bodyPr/>
        <a:lstStyle/>
        <a:p>
          <a:endParaRPr lang="fi-FI"/>
        </a:p>
      </dgm:t>
    </dgm:pt>
    <dgm:pt modelId="{8A50E484-5FBF-48E7-A839-1565FE6D6C72}" type="pres">
      <dgm:prSet presAssocID="{C66C8020-FE25-497E-9219-F8B2F372B8B2}" presName="dummy" presStyleCnt="0"/>
      <dgm:spPr/>
    </dgm:pt>
    <dgm:pt modelId="{81FF8346-4F63-4181-989A-DAFAF4419D4B}" type="pres">
      <dgm:prSet presAssocID="{C66C8020-FE25-497E-9219-F8B2F372B8B2}" presName="node" presStyleLbl="revTx" presStyleIdx="4" presStyleCnt="6" custScaleX="165966">
        <dgm:presLayoutVars>
          <dgm:bulletEnabled val="1"/>
        </dgm:presLayoutVars>
      </dgm:prSet>
      <dgm:spPr/>
      <dgm:t>
        <a:bodyPr/>
        <a:lstStyle/>
        <a:p>
          <a:endParaRPr lang="fi-FI"/>
        </a:p>
      </dgm:t>
    </dgm:pt>
    <dgm:pt modelId="{B8CC239E-DCA8-467B-B5CE-1BFD5C1C76DB}" type="pres">
      <dgm:prSet presAssocID="{8418C0AC-5F3A-4DBD-9087-361793B0F8E9}" presName="sibTrans" presStyleLbl="node1" presStyleIdx="4" presStyleCnt="6"/>
      <dgm:spPr/>
      <dgm:t>
        <a:bodyPr/>
        <a:lstStyle/>
        <a:p>
          <a:endParaRPr lang="fi-FI"/>
        </a:p>
      </dgm:t>
    </dgm:pt>
    <dgm:pt modelId="{03950EF5-9958-4C8B-9590-3E27307AEE02}" type="pres">
      <dgm:prSet presAssocID="{BBCED084-F877-4334-ABC5-C6E122A37105}" presName="dummy" presStyleCnt="0"/>
      <dgm:spPr/>
    </dgm:pt>
    <dgm:pt modelId="{4D4070EE-F37D-4763-ADD3-178245061722}" type="pres">
      <dgm:prSet presAssocID="{BBCED084-F877-4334-ABC5-C6E122A37105}" presName="node" presStyleLbl="revTx" presStyleIdx="5" presStyleCnt="6" custScaleX="228086">
        <dgm:presLayoutVars>
          <dgm:bulletEnabled val="1"/>
        </dgm:presLayoutVars>
      </dgm:prSet>
      <dgm:spPr/>
      <dgm:t>
        <a:bodyPr/>
        <a:lstStyle/>
        <a:p>
          <a:endParaRPr lang="fi-FI"/>
        </a:p>
      </dgm:t>
    </dgm:pt>
    <dgm:pt modelId="{931D253D-F38B-446C-864D-37E2115614A7}" type="pres">
      <dgm:prSet presAssocID="{6ABB9595-69A1-44B4-A5AC-33FEE9D4E82F}" presName="sibTrans" presStyleLbl="node1" presStyleIdx="5" presStyleCnt="6"/>
      <dgm:spPr/>
      <dgm:t>
        <a:bodyPr/>
        <a:lstStyle/>
        <a:p>
          <a:endParaRPr lang="fi-FI"/>
        </a:p>
      </dgm:t>
    </dgm:pt>
  </dgm:ptLst>
  <dgm:cxnLst>
    <dgm:cxn modelId="{339F4EE9-B7DD-4C23-AD6D-EEB03D3664A1}" type="presOf" srcId="{C66C8020-FE25-497E-9219-F8B2F372B8B2}" destId="{81FF8346-4F63-4181-989A-DAFAF4419D4B}" srcOrd="0" destOrd="0" presId="urn:microsoft.com/office/officeart/2005/8/layout/cycle1"/>
    <dgm:cxn modelId="{C3231F1C-B0DC-495A-902D-556BC7779A89}" type="presOf" srcId="{6B6751F8-4D13-40B7-BC6D-7FD6918C48A7}" destId="{32E0A22D-73E6-4E2F-ACFA-D463C67FA736}" srcOrd="0" destOrd="0" presId="urn:microsoft.com/office/officeart/2005/8/layout/cycle1"/>
    <dgm:cxn modelId="{B16E0E19-9736-43CB-B740-FC63E33109EE}" srcId="{20E0CA44-8DC9-49AC-8C3C-AEB576235035}" destId="{A76C3917-1DE6-457A-A887-3A77C4A96A7E}" srcOrd="2" destOrd="0" parTransId="{0A5BD49C-C5CC-492A-9C4F-CA6C0D954237}" sibTransId="{1FA27EC9-489E-45BB-8627-094D6FE036C9}"/>
    <dgm:cxn modelId="{BDF7FFB9-2FB0-469D-894E-D602113A9FFB}" srcId="{20E0CA44-8DC9-49AC-8C3C-AEB576235035}" destId="{3875AC9B-F54C-4505-B77F-9AE8BF3DB388}" srcOrd="1" destOrd="0" parTransId="{C698852A-FE25-4C6D-BD99-C410078ED425}" sibTransId="{657441F8-659E-404B-BFDB-CCCB14571A92}"/>
    <dgm:cxn modelId="{1BCB4D01-39BF-49A4-BF26-EAB649856D63}" type="presOf" srcId="{8418C0AC-5F3A-4DBD-9087-361793B0F8E9}" destId="{B8CC239E-DCA8-467B-B5CE-1BFD5C1C76DB}" srcOrd="0" destOrd="0" presId="urn:microsoft.com/office/officeart/2005/8/layout/cycle1"/>
    <dgm:cxn modelId="{F735F474-5CDC-4195-8A4A-7328B8D47B42}" type="presOf" srcId="{3875AC9B-F54C-4505-B77F-9AE8BF3DB388}" destId="{302B8AEF-EB99-4ED2-BABB-8BBC8ADCEF6A}" srcOrd="0" destOrd="0" presId="urn:microsoft.com/office/officeart/2005/8/layout/cycle1"/>
    <dgm:cxn modelId="{20F9A171-A685-47B3-BCC7-51DE1A612713}" srcId="{20E0CA44-8DC9-49AC-8C3C-AEB576235035}" destId="{DF523BBA-5EA8-41EA-865D-AE28C78CF7CD}" srcOrd="0" destOrd="0" parTransId="{EE9A0CBB-3C68-481F-9AD8-22F70206AE17}" sibTransId="{6B6751F8-4D13-40B7-BC6D-7FD6918C48A7}"/>
    <dgm:cxn modelId="{E992AE8C-47ED-4346-BA74-EE11D725349F}" type="presOf" srcId="{A76C3917-1DE6-457A-A887-3A77C4A96A7E}" destId="{476DEA19-8F9E-413D-A7B2-80D52472D83E}" srcOrd="0" destOrd="0" presId="urn:microsoft.com/office/officeart/2005/8/layout/cycle1"/>
    <dgm:cxn modelId="{2881D41F-BB0D-4A2A-9065-A862B5A230D9}" srcId="{20E0CA44-8DC9-49AC-8C3C-AEB576235035}" destId="{C66C8020-FE25-497E-9219-F8B2F372B8B2}" srcOrd="4" destOrd="0" parTransId="{2776E0B8-7DD0-43B9-AAAE-3E14F12139C7}" sibTransId="{8418C0AC-5F3A-4DBD-9087-361793B0F8E9}"/>
    <dgm:cxn modelId="{85F655E6-5366-4715-8531-220AA6B85407}" srcId="{20E0CA44-8DC9-49AC-8C3C-AEB576235035}" destId="{1B1387D8-1D87-4891-95E1-C730E4FD878A}" srcOrd="3" destOrd="0" parTransId="{F4A159B1-3D8B-4E4B-8AF9-104D1AF5EF3F}" sibTransId="{81DC3A31-0D29-41F1-AE18-C1B92FF4D3F1}"/>
    <dgm:cxn modelId="{B166664E-84CA-46BE-86E7-F5070C48E0B3}" type="presOf" srcId="{6ABB9595-69A1-44B4-A5AC-33FEE9D4E82F}" destId="{931D253D-F38B-446C-864D-37E2115614A7}" srcOrd="0" destOrd="0" presId="urn:microsoft.com/office/officeart/2005/8/layout/cycle1"/>
    <dgm:cxn modelId="{BC99B578-1E93-4590-8CB3-26D2A4E19B12}" type="presOf" srcId="{81DC3A31-0D29-41F1-AE18-C1B92FF4D3F1}" destId="{A127FDF1-F65A-49A7-9053-B30EDC18BF58}" srcOrd="0" destOrd="0" presId="urn:microsoft.com/office/officeart/2005/8/layout/cycle1"/>
    <dgm:cxn modelId="{D35719D7-7E06-4BA0-B80D-530E76F02233}" type="presOf" srcId="{20E0CA44-8DC9-49AC-8C3C-AEB576235035}" destId="{91B0C326-8289-401A-9AFF-4C741895F69C}" srcOrd="0" destOrd="0" presId="urn:microsoft.com/office/officeart/2005/8/layout/cycle1"/>
    <dgm:cxn modelId="{7B48E89F-8C07-4367-AFCA-AB1311DD7E21}" type="presOf" srcId="{1B1387D8-1D87-4891-95E1-C730E4FD878A}" destId="{9C30BF1E-2BE6-455B-BED2-B472282DE254}" srcOrd="0" destOrd="0" presId="urn:microsoft.com/office/officeart/2005/8/layout/cycle1"/>
    <dgm:cxn modelId="{DB279420-6482-459F-A958-28654F10DA1C}" type="presOf" srcId="{BBCED084-F877-4334-ABC5-C6E122A37105}" destId="{4D4070EE-F37D-4763-ADD3-178245061722}" srcOrd="0" destOrd="0" presId="urn:microsoft.com/office/officeart/2005/8/layout/cycle1"/>
    <dgm:cxn modelId="{A4419965-1C57-4446-8E51-D938856F5507}" type="presOf" srcId="{DF523BBA-5EA8-41EA-865D-AE28C78CF7CD}" destId="{EA975FE5-46B6-49C6-938C-9E137DA107F4}" srcOrd="0" destOrd="0" presId="urn:microsoft.com/office/officeart/2005/8/layout/cycle1"/>
    <dgm:cxn modelId="{FCD8F1FD-3690-4C1D-B4DC-F1D1A3D321C6}" type="presOf" srcId="{657441F8-659E-404B-BFDB-CCCB14571A92}" destId="{D9D95D6B-5469-4D3D-ABF9-151F952CDFED}" srcOrd="0" destOrd="0" presId="urn:microsoft.com/office/officeart/2005/8/layout/cycle1"/>
    <dgm:cxn modelId="{334AAE6F-C87E-426B-9768-41ED803C0E2A}" type="presOf" srcId="{1FA27EC9-489E-45BB-8627-094D6FE036C9}" destId="{1479FB24-E223-404E-944E-051FDFA6DEC6}" srcOrd="0" destOrd="0" presId="urn:microsoft.com/office/officeart/2005/8/layout/cycle1"/>
    <dgm:cxn modelId="{FF5FB82D-7FC3-4A1E-8CCA-AFB19A7FC290}" srcId="{20E0CA44-8DC9-49AC-8C3C-AEB576235035}" destId="{BBCED084-F877-4334-ABC5-C6E122A37105}" srcOrd="5" destOrd="0" parTransId="{653137FC-57BA-4805-B1DE-2A75D2AD8DCA}" sibTransId="{6ABB9595-69A1-44B4-A5AC-33FEE9D4E82F}"/>
    <dgm:cxn modelId="{0BE6918E-7656-4CBD-9B9B-248472DE2D48}" type="presParOf" srcId="{91B0C326-8289-401A-9AFF-4C741895F69C}" destId="{136D0FA6-AF23-4CD6-9CAD-28A8E03A0658}" srcOrd="0" destOrd="0" presId="urn:microsoft.com/office/officeart/2005/8/layout/cycle1"/>
    <dgm:cxn modelId="{07BA03EF-976C-4C16-BBF5-69FB63BAD158}" type="presParOf" srcId="{91B0C326-8289-401A-9AFF-4C741895F69C}" destId="{EA975FE5-46B6-49C6-938C-9E137DA107F4}" srcOrd="1" destOrd="0" presId="urn:microsoft.com/office/officeart/2005/8/layout/cycle1"/>
    <dgm:cxn modelId="{E8E5773B-D4B9-4DEB-A9F1-4C60BDEC8A96}" type="presParOf" srcId="{91B0C326-8289-401A-9AFF-4C741895F69C}" destId="{32E0A22D-73E6-4E2F-ACFA-D463C67FA736}" srcOrd="2" destOrd="0" presId="urn:microsoft.com/office/officeart/2005/8/layout/cycle1"/>
    <dgm:cxn modelId="{7AEE5ECA-54DE-41E5-A50A-A440D39A82AA}" type="presParOf" srcId="{91B0C326-8289-401A-9AFF-4C741895F69C}" destId="{F92A6016-1A21-46C0-87D4-B4A2A02B150F}" srcOrd="3" destOrd="0" presId="urn:microsoft.com/office/officeart/2005/8/layout/cycle1"/>
    <dgm:cxn modelId="{E7AAFB61-A440-4C83-80C5-5137D9BCD3E3}" type="presParOf" srcId="{91B0C326-8289-401A-9AFF-4C741895F69C}" destId="{302B8AEF-EB99-4ED2-BABB-8BBC8ADCEF6A}" srcOrd="4" destOrd="0" presId="urn:microsoft.com/office/officeart/2005/8/layout/cycle1"/>
    <dgm:cxn modelId="{42BAEB76-78FE-4EDA-8540-E83C8570C278}" type="presParOf" srcId="{91B0C326-8289-401A-9AFF-4C741895F69C}" destId="{D9D95D6B-5469-4D3D-ABF9-151F952CDFED}" srcOrd="5" destOrd="0" presId="urn:microsoft.com/office/officeart/2005/8/layout/cycle1"/>
    <dgm:cxn modelId="{A7960225-ECC4-4723-ABC2-29DE7812BCD9}" type="presParOf" srcId="{91B0C326-8289-401A-9AFF-4C741895F69C}" destId="{ED34C31E-4CB6-4408-B565-73E90B112733}" srcOrd="6" destOrd="0" presId="urn:microsoft.com/office/officeart/2005/8/layout/cycle1"/>
    <dgm:cxn modelId="{00B7B25B-339D-4307-B627-28D575FA85AF}" type="presParOf" srcId="{91B0C326-8289-401A-9AFF-4C741895F69C}" destId="{476DEA19-8F9E-413D-A7B2-80D52472D83E}" srcOrd="7" destOrd="0" presId="urn:microsoft.com/office/officeart/2005/8/layout/cycle1"/>
    <dgm:cxn modelId="{3DB0BD2D-28F3-4EF1-86CF-FF5FB62BDDEF}" type="presParOf" srcId="{91B0C326-8289-401A-9AFF-4C741895F69C}" destId="{1479FB24-E223-404E-944E-051FDFA6DEC6}" srcOrd="8" destOrd="0" presId="urn:microsoft.com/office/officeart/2005/8/layout/cycle1"/>
    <dgm:cxn modelId="{BA87042E-D410-41B4-8667-F59CCEA94BAF}" type="presParOf" srcId="{91B0C326-8289-401A-9AFF-4C741895F69C}" destId="{ACE08852-3BD3-4BFF-A2D1-B25B8C247F02}" srcOrd="9" destOrd="0" presId="urn:microsoft.com/office/officeart/2005/8/layout/cycle1"/>
    <dgm:cxn modelId="{C0B568A9-B5F5-4AD4-B14B-6FA68B898A27}" type="presParOf" srcId="{91B0C326-8289-401A-9AFF-4C741895F69C}" destId="{9C30BF1E-2BE6-455B-BED2-B472282DE254}" srcOrd="10" destOrd="0" presId="urn:microsoft.com/office/officeart/2005/8/layout/cycle1"/>
    <dgm:cxn modelId="{1280329F-0DF4-4F77-BF2A-A1B192CB971B}" type="presParOf" srcId="{91B0C326-8289-401A-9AFF-4C741895F69C}" destId="{A127FDF1-F65A-49A7-9053-B30EDC18BF58}" srcOrd="11" destOrd="0" presId="urn:microsoft.com/office/officeart/2005/8/layout/cycle1"/>
    <dgm:cxn modelId="{1AF3ECDC-FA9F-47D4-83B9-7ACC952FCA89}" type="presParOf" srcId="{91B0C326-8289-401A-9AFF-4C741895F69C}" destId="{8A50E484-5FBF-48E7-A839-1565FE6D6C72}" srcOrd="12" destOrd="0" presId="urn:microsoft.com/office/officeart/2005/8/layout/cycle1"/>
    <dgm:cxn modelId="{AC19ACE8-2E70-4F70-8F32-862560DB1C6F}" type="presParOf" srcId="{91B0C326-8289-401A-9AFF-4C741895F69C}" destId="{81FF8346-4F63-4181-989A-DAFAF4419D4B}" srcOrd="13" destOrd="0" presId="urn:microsoft.com/office/officeart/2005/8/layout/cycle1"/>
    <dgm:cxn modelId="{CDD4740F-7CCE-43FC-A417-72D840DBC159}" type="presParOf" srcId="{91B0C326-8289-401A-9AFF-4C741895F69C}" destId="{B8CC239E-DCA8-467B-B5CE-1BFD5C1C76DB}" srcOrd="14" destOrd="0" presId="urn:microsoft.com/office/officeart/2005/8/layout/cycle1"/>
    <dgm:cxn modelId="{F71999DB-439D-4F54-A771-F161B896C342}" type="presParOf" srcId="{91B0C326-8289-401A-9AFF-4C741895F69C}" destId="{03950EF5-9958-4C8B-9590-3E27307AEE02}" srcOrd="15" destOrd="0" presId="urn:microsoft.com/office/officeart/2005/8/layout/cycle1"/>
    <dgm:cxn modelId="{15CB0868-9BE9-4248-99F2-047F67D5986F}" type="presParOf" srcId="{91B0C326-8289-401A-9AFF-4C741895F69C}" destId="{4D4070EE-F37D-4763-ADD3-178245061722}" srcOrd="16" destOrd="0" presId="urn:microsoft.com/office/officeart/2005/8/layout/cycle1"/>
    <dgm:cxn modelId="{59F193EE-FC98-4906-ADBB-55CAB013E232}" type="presParOf" srcId="{91B0C326-8289-401A-9AFF-4C741895F69C}" destId="{931D253D-F38B-446C-864D-37E2115614A7}" srcOrd="17"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975FE5-46B6-49C6-938C-9E137DA107F4}">
      <dsp:nvSpPr>
        <dsp:cNvPr id="0" name=""/>
        <dsp:cNvSpPr/>
      </dsp:nvSpPr>
      <dsp:spPr>
        <a:xfrm>
          <a:off x="3554527" y="-214869"/>
          <a:ext cx="1349209" cy="1010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i-FI" sz="2000" kern="1200" dirty="0"/>
            <a:t>Aiheen ja sisällön hahmottelu</a:t>
          </a:r>
        </a:p>
      </dsp:txBody>
      <dsp:txXfrm>
        <a:off x="3554527" y="-214869"/>
        <a:ext cx="1349209" cy="1010837"/>
      </dsp:txXfrm>
    </dsp:sp>
    <dsp:sp modelId="{32E0A22D-73E6-4E2F-ACFA-D463C67FA736}">
      <dsp:nvSpPr>
        <dsp:cNvPr id="0" name=""/>
        <dsp:cNvSpPr/>
      </dsp:nvSpPr>
      <dsp:spPr>
        <a:xfrm>
          <a:off x="1012775" y="-170737"/>
          <a:ext cx="4415863" cy="4415863"/>
        </a:xfrm>
        <a:prstGeom prst="circularArrow">
          <a:avLst>
            <a:gd name="adj1" fmla="val 3994"/>
            <a:gd name="adj2" fmla="val 250592"/>
            <a:gd name="adj3" fmla="val 20571914"/>
            <a:gd name="adj4" fmla="val 19321020"/>
            <a:gd name="adj5" fmla="val 466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2B8AEF-EB99-4ED2-BABB-8BBC8ADCEF6A}">
      <dsp:nvSpPr>
        <dsp:cNvPr id="0" name=""/>
        <dsp:cNvSpPr/>
      </dsp:nvSpPr>
      <dsp:spPr>
        <a:xfrm>
          <a:off x="4336000" y="1584933"/>
          <a:ext cx="1803115" cy="9045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i-FI" sz="2000" kern="1200" dirty="0"/>
            <a:t>Teoreettinen viitekehys alustavasti </a:t>
          </a:r>
        </a:p>
      </dsp:txBody>
      <dsp:txXfrm>
        <a:off x="4336000" y="1584933"/>
        <a:ext cx="1803115" cy="904519"/>
      </dsp:txXfrm>
    </dsp:sp>
    <dsp:sp modelId="{D9D95D6B-5469-4D3D-ABF9-151F952CDFED}">
      <dsp:nvSpPr>
        <dsp:cNvPr id="0" name=""/>
        <dsp:cNvSpPr/>
      </dsp:nvSpPr>
      <dsp:spPr>
        <a:xfrm>
          <a:off x="1154099" y="-578773"/>
          <a:ext cx="4415863" cy="4415863"/>
        </a:xfrm>
        <a:prstGeom prst="circularArrow">
          <a:avLst>
            <a:gd name="adj1" fmla="val 3994"/>
            <a:gd name="adj2" fmla="val 250592"/>
            <a:gd name="adj3" fmla="val 2640585"/>
            <a:gd name="adj4" fmla="val 1514944"/>
            <a:gd name="adj5" fmla="val 466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76DEA19-8F9E-413D-A7B2-80D52472D83E}">
      <dsp:nvSpPr>
        <dsp:cNvPr id="0" name=""/>
        <dsp:cNvSpPr/>
      </dsp:nvSpPr>
      <dsp:spPr>
        <a:xfrm>
          <a:off x="3515319" y="3132350"/>
          <a:ext cx="1455861" cy="883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i-FI" sz="2000" b="1" kern="1200" dirty="0">
              <a:solidFill>
                <a:srgbClr val="FF0000"/>
              </a:solidFill>
            </a:rPr>
            <a:t>Käsittely-luvut</a:t>
          </a:r>
          <a:r>
            <a:rPr lang="fi-FI" sz="2000" kern="1200" dirty="0"/>
            <a:t> </a:t>
          </a:r>
        </a:p>
      </dsp:txBody>
      <dsp:txXfrm>
        <a:off x="3515319" y="3132350"/>
        <a:ext cx="1455861" cy="883390"/>
      </dsp:txXfrm>
    </dsp:sp>
    <dsp:sp modelId="{1479FB24-E223-404E-944E-051FDFA6DEC6}">
      <dsp:nvSpPr>
        <dsp:cNvPr id="0" name=""/>
        <dsp:cNvSpPr/>
      </dsp:nvSpPr>
      <dsp:spPr>
        <a:xfrm>
          <a:off x="517774" y="-204311"/>
          <a:ext cx="4415863" cy="4415863"/>
        </a:xfrm>
        <a:prstGeom prst="circularArrow">
          <a:avLst>
            <a:gd name="adj1" fmla="val 3994"/>
            <a:gd name="adj2" fmla="val 250592"/>
            <a:gd name="adj3" fmla="val 4958311"/>
            <a:gd name="adj4" fmla="val 4017098"/>
            <a:gd name="adj5" fmla="val 466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30BF1E-2BE6-455B-BED2-B472282DE254}">
      <dsp:nvSpPr>
        <dsp:cNvPr id="0" name=""/>
        <dsp:cNvSpPr/>
      </dsp:nvSpPr>
      <dsp:spPr>
        <a:xfrm>
          <a:off x="1586800" y="2933883"/>
          <a:ext cx="1250960" cy="1699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i-FI" sz="2000" kern="1200" dirty="0" smtClean="0">
              <a:solidFill>
                <a:srgbClr val="FF0000"/>
              </a:solidFill>
            </a:rPr>
            <a:t>Teorian </a:t>
          </a:r>
          <a:r>
            <a:rPr lang="fi-FI" sz="1800" kern="1200" dirty="0">
              <a:solidFill>
                <a:srgbClr val="FF0000"/>
              </a:solidFill>
            </a:rPr>
            <a:t>viimeistely </a:t>
          </a:r>
        </a:p>
      </dsp:txBody>
      <dsp:txXfrm>
        <a:off x="1586800" y="2933883"/>
        <a:ext cx="1250960" cy="1699909"/>
      </dsp:txXfrm>
    </dsp:sp>
    <dsp:sp modelId="{A127FDF1-F65A-49A7-9053-B30EDC18BF58}">
      <dsp:nvSpPr>
        <dsp:cNvPr id="0" name=""/>
        <dsp:cNvSpPr/>
      </dsp:nvSpPr>
      <dsp:spPr>
        <a:xfrm>
          <a:off x="1012775" y="-170737"/>
          <a:ext cx="4415863" cy="4415863"/>
        </a:xfrm>
        <a:prstGeom prst="circularArrow">
          <a:avLst>
            <a:gd name="adj1" fmla="val 3994"/>
            <a:gd name="adj2" fmla="val 250592"/>
            <a:gd name="adj3" fmla="val 9771914"/>
            <a:gd name="adj4" fmla="val 8646500"/>
            <a:gd name="adj5" fmla="val 466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1FF8346-4F63-4181-989A-DAFAF4419D4B}">
      <dsp:nvSpPr>
        <dsp:cNvPr id="0" name=""/>
        <dsp:cNvSpPr/>
      </dsp:nvSpPr>
      <dsp:spPr>
        <a:xfrm>
          <a:off x="453257" y="1584933"/>
          <a:ext cx="1501195" cy="9045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i-FI" sz="2000" kern="1200" dirty="0">
              <a:solidFill>
                <a:srgbClr val="FF0000"/>
              </a:solidFill>
            </a:rPr>
            <a:t>Johdanto + pohdinta </a:t>
          </a:r>
          <a:r>
            <a:rPr lang="fi-FI" sz="2400" kern="1200" dirty="0">
              <a:solidFill>
                <a:srgbClr val="00B050"/>
              </a:solidFill>
            </a:rPr>
            <a:t>+tiivistelmä</a:t>
          </a:r>
        </a:p>
      </dsp:txBody>
      <dsp:txXfrm>
        <a:off x="453257" y="1584933"/>
        <a:ext cx="1501195" cy="904519"/>
      </dsp:txXfrm>
    </dsp:sp>
    <dsp:sp modelId="{B8CC239E-DCA8-467B-B5CE-1BFD5C1C76DB}">
      <dsp:nvSpPr>
        <dsp:cNvPr id="0" name=""/>
        <dsp:cNvSpPr/>
      </dsp:nvSpPr>
      <dsp:spPr>
        <a:xfrm>
          <a:off x="1012775" y="-170737"/>
          <a:ext cx="4415863" cy="4415863"/>
        </a:xfrm>
        <a:prstGeom prst="circularArrow">
          <a:avLst>
            <a:gd name="adj1" fmla="val 3994"/>
            <a:gd name="adj2" fmla="val 250592"/>
            <a:gd name="adj3" fmla="val 12944910"/>
            <a:gd name="adj4" fmla="val 11577493"/>
            <a:gd name="adj5" fmla="val 466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4070EE-F37D-4763-ADD3-178245061722}">
      <dsp:nvSpPr>
        <dsp:cNvPr id="0" name=""/>
        <dsp:cNvSpPr/>
      </dsp:nvSpPr>
      <dsp:spPr>
        <a:xfrm>
          <a:off x="1180739" y="-161710"/>
          <a:ext cx="2063083" cy="9045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fi-FI" sz="2800" b="1" kern="1200" dirty="0">
              <a:solidFill>
                <a:srgbClr val="00B050"/>
              </a:solidFill>
            </a:rPr>
            <a:t>Viimeistely</a:t>
          </a:r>
          <a:r>
            <a:rPr lang="fi-FI" sz="1600" kern="1200" dirty="0"/>
            <a:t> </a:t>
          </a:r>
        </a:p>
      </dsp:txBody>
      <dsp:txXfrm>
        <a:off x="1180739" y="-161710"/>
        <a:ext cx="2063083" cy="904519"/>
      </dsp:txXfrm>
    </dsp:sp>
    <dsp:sp modelId="{931D253D-F38B-446C-864D-37E2115614A7}">
      <dsp:nvSpPr>
        <dsp:cNvPr id="0" name=""/>
        <dsp:cNvSpPr/>
      </dsp:nvSpPr>
      <dsp:spPr>
        <a:xfrm>
          <a:off x="1012775" y="-170737"/>
          <a:ext cx="4415863" cy="4415863"/>
        </a:xfrm>
        <a:prstGeom prst="circularArrow">
          <a:avLst>
            <a:gd name="adj1" fmla="val 3994"/>
            <a:gd name="adj2" fmla="val 250592"/>
            <a:gd name="adj3" fmla="val 16521041"/>
            <a:gd name="adj4" fmla="val 16239402"/>
            <a:gd name="adj5" fmla="val 466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51163" cy="497126"/>
          </a:xfrm>
          <a:prstGeom prst="rect">
            <a:avLst/>
          </a:prstGeom>
        </p:spPr>
        <p:txBody>
          <a:bodyPr vert="horz" wrap="square" lIns="91440" tIns="45720" rIns="91440" bIns="45720" numCol="1" anchor="t" anchorCtr="0" compatLnSpc="1">
            <a:prstTxWarp prst="textNoShape">
              <a:avLst/>
            </a:prstTxWarp>
          </a:bodyPr>
          <a:lstStyle>
            <a:lvl1pPr>
              <a:defRPr sz="1200"/>
            </a:lvl1pPr>
          </a:lstStyle>
          <a:p>
            <a:pPr>
              <a:defRPr/>
            </a:pPr>
            <a:endParaRPr lang="fi-FI"/>
          </a:p>
        </p:txBody>
      </p:sp>
      <p:sp>
        <p:nvSpPr>
          <p:cNvPr id="3" name="Päivämäärän paikkamerkki 2"/>
          <p:cNvSpPr>
            <a:spLocks noGrp="1"/>
          </p:cNvSpPr>
          <p:nvPr>
            <p:ph type="dt" sz="quarter" idx="1"/>
          </p:nvPr>
        </p:nvSpPr>
        <p:spPr>
          <a:xfrm>
            <a:off x="3857636" y="0"/>
            <a:ext cx="2951163" cy="497126"/>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D3EE01FC-54DD-4434-891A-98AA7817D873}" type="datetimeFigureOut">
              <a:rPr lang="fi-FI"/>
              <a:pPr>
                <a:defRPr/>
              </a:pPr>
              <a:t>6.5.2020</a:t>
            </a:fld>
            <a:endParaRPr lang="fi-FI"/>
          </a:p>
        </p:txBody>
      </p:sp>
      <p:sp>
        <p:nvSpPr>
          <p:cNvPr id="4" name="Alatunnisteen paikkamerkki 3"/>
          <p:cNvSpPr>
            <a:spLocks noGrp="1"/>
          </p:cNvSpPr>
          <p:nvPr>
            <p:ph type="ftr" sz="quarter" idx="2"/>
          </p:nvPr>
        </p:nvSpPr>
        <p:spPr>
          <a:xfrm>
            <a:off x="0" y="9443662"/>
            <a:ext cx="2951163" cy="497126"/>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endParaRPr lang="fi-FI"/>
          </a:p>
        </p:txBody>
      </p:sp>
      <p:sp>
        <p:nvSpPr>
          <p:cNvPr id="5" name="Dian numeron paikkamerkki 4"/>
          <p:cNvSpPr>
            <a:spLocks noGrp="1"/>
          </p:cNvSpPr>
          <p:nvPr>
            <p:ph type="sldNum" sz="quarter" idx="3"/>
          </p:nvPr>
        </p:nvSpPr>
        <p:spPr>
          <a:xfrm>
            <a:off x="3857636" y="9443662"/>
            <a:ext cx="2951163" cy="497126"/>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23D6EC59-6A7D-4A33-8F04-3486079F3860}" type="slidenum">
              <a:rPr lang="fi-FI"/>
              <a:pPr>
                <a:defRPr/>
              </a:pPr>
              <a:t>‹#›</a:t>
            </a:fld>
            <a:endParaRPr lang="fi-FI"/>
          </a:p>
        </p:txBody>
      </p:sp>
    </p:spTree>
    <p:extLst>
      <p:ext uri="{BB962C8B-B14F-4D97-AF65-F5344CB8AC3E}">
        <p14:creationId xmlns:p14="http://schemas.microsoft.com/office/powerpoint/2010/main" val="509183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57636" y="0"/>
            <a:ext cx="2951163" cy="497126"/>
          </a:xfrm>
          <a:prstGeom prst="rect">
            <a:avLst/>
          </a:prstGeom>
        </p:spPr>
        <p:txBody>
          <a:bodyPr vert="horz" lIns="91440" tIns="45720" rIns="91440" bIns="45720" rtlCol="0"/>
          <a:lstStyle>
            <a:lvl1pPr algn="r">
              <a:defRPr sz="1200"/>
            </a:lvl1pPr>
          </a:lstStyle>
          <a:p>
            <a:fld id="{4C4318DE-CEF4-4C28-9022-2B478D3DD053}" type="datetimeFigureOut">
              <a:rPr lang="fi-FI" smtClean="0"/>
              <a:t>6.5.2020</a:t>
            </a:fld>
            <a:endParaRPr lang="fi-FI"/>
          </a:p>
        </p:txBody>
      </p:sp>
      <p:sp>
        <p:nvSpPr>
          <p:cNvPr id="4" name="Slide Image Placeholder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1038" y="4722694"/>
            <a:ext cx="5448300" cy="447413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9443662"/>
            <a:ext cx="2951163" cy="497126"/>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57636" y="9443662"/>
            <a:ext cx="2951163" cy="497126"/>
          </a:xfrm>
          <a:prstGeom prst="rect">
            <a:avLst/>
          </a:prstGeom>
        </p:spPr>
        <p:txBody>
          <a:bodyPr vert="horz" lIns="91440" tIns="45720" rIns="91440" bIns="45720" rtlCol="0" anchor="b"/>
          <a:lstStyle>
            <a:lvl1pPr algn="r">
              <a:defRPr sz="1200"/>
            </a:lvl1pPr>
          </a:lstStyle>
          <a:p>
            <a:fld id="{C2901F0F-C361-4D0C-8629-946B10FC4909}" type="slidenum">
              <a:rPr lang="fi-FI" smtClean="0"/>
              <a:t>‹#›</a:t>
            </a:fld>
            <a:endParaRPr lang="fi-FI"/>
          </a:p>
        </p:txBody>
      </p:sp>
    </p:spTree>
    <p:extLst>
      <p:ext uri="{BB962C8B-B14F-4D97-AF65-F5344CB8AC3E}">
        <p14:creationId xmlns:p14="http://schemas.microsoft.com/office/powerpoint/2010/main" val="8887595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919163" y="746125"/>
            <a:ext cx="4970462" cy="3727450"/>
          </a:xfrm>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2B40FE3A-2AA4-48BD-8B5A-24EFB90891CE}" type="slidenum">
              <a:rPr lang="fi-FI" smtClean="0">
                <a:solidFill>
                  <a:prstClr val="black"/>
                </a:solidFill>
              </a:rPr>
              <a:pPr/>
              <a:t>2</a:t>
            </a:fld>
            <a:endParaRPr lang="fi-FI">
              <a:solidFill>
                <a:prstClr val="black"/>
              </a:solidFill>
            </a:endParaRPr>
          </a:p>
        </p:txBody>
      </p:sp>
    </p:spTree>
    <p:extLst>
      <p:ext uri="{BB962C8B-B14F-4D97-AF65-F5344CB8AC3E}">
        <p14:creationId xmlns:p14="http://schemas.microsoft.com/office/powerpoint/2010/main" val="431936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pPr>
              <a:defRPr/>
            </a:pPr>
            <a:endParaRPr lang="fi-FI"/>
          </a:p>
        </p:txBody>
      </p:sp>
      <p:sp>
        <p:nvSpPr>
          <p:cNvPr id="17" name="Footer Placeholder 16"/>
          <p:cNvSpPr>
            <a:spLocks noGrp="1"/>
          </p:cNvSpPr>
          <p:nvPr>
            <p:ph type="ftr" sz="quarter" idx="11"/>
          </p:nvPr>
        </p:nvSpPr>
        <p:spPr/>
        <p:txBody>
          <a:bodyPr/>
          <a:lstStyle/>
          <a:p>
            <a:pPr>
              <a:defRPr/>
            </a:pPr>
            <a:endParaRPr lang="fi-FI"/>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pPr>
              <a:defRPr/>
            </a:pPr>
            <a:fld id="{91F72194-7A82-48C5-8146-105D731F8ABB}" type="slidenum">
              <a:rPr lang="en-US" smtClean="0"/>
              <a:pPr>
                <a:defRPr/>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91F72194-7A82-48C5-8146-105D731F8ABB}"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91F72194-7A82-48C5-8146-105D731F8ABB}"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pPr>
              <a:defRPr/>
            </a:pPr>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91F72194-7A82-48C5-8146-105D731F8ABB}" type="slidenum">
              <a:rPr lang="en-US" smtClean="0"/>
              <a:pPr>
                <a:defRPr/>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a:defRPr/>
            </a:pPr>
            <a:endParaRPr lang="fi-FI"/>
          </a:p>
        </p:txBody>
      </p:sp>
      <p:sp>
        <p:nvSpPr>
          <p:cNvPr id="5" name="Footer Placeholder 4"/>
          <p:cNvSpPr>
            <a:spLocks noGrp="1"/>
          </p:cNvSpPr>
          <p:nvPr>
            <p:ph type="ftr" sz="quarter" idx="11"/>
          </p:nvPr>
        </p:nvSpPr>
        <p:spPr>
          <a:xfrm>
            <a:off x="800100" y="6172200"/>
            <a:ext cx="4000500" cy="457200"/>
          </a:xfrm>
        </p:spPr>
        <p:txBody>
          <a:bodyPr/>
          <a:lstStyle/>
          <a:p>
            <a:pPr>
              <a:defRPr/>
            </a:pPr>
            <a:endParaRPr lang="fi-FI"/>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pPr>
              <a:defRPr/>
            </a:pPr>
            <a:fld id="{91F72194-7A82-48C5-8146-105D731F8ABB}"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pPr>
              <a:defRPr/>
            </a:pPr>
            <a:endParaRPr lang="fi-FI"/>
          </a:p>
        </p:txBody>
      </p:sp>
      <p:sp>
        <p:nvSpPr>
          <p:cNvPr id="6" name="Footer Placeholder 5"/>
          <p:cNvSpPr>
            <a:spLocks noGrp="1"/>
          </p:cNvSpPr>
          <p:nvPr>
            <p:ph type="ftr" sz="quarter" idx="11"/>
          </p:nvPr>
        </p:nvSpPr>
        <p:spPr/>
        <p:txBody>
          <a:bodyPr/>
          <a:lstStyle/>
          <a:p>
            <a:pPr>
              <a:defRPr/>
            </a:pPr>
            <a:endParaRPr lang="fi-FI"/>
          </a:p>
        </p:txBody>
      </p:sp>
      <p:sp>
        <p:nvSpPr>
          <p:cNvPr id="7" name="Slide Number Placeholder 6"/>
          <p:cNvSpPr>
            <a:spLocks noGrp="1"/>
          </p:cNvSpPr>
          <p:nvPr>
            <p:ph type="sldNum" sz="quarter" idx="12"/>
          </p:nvPr>
        </p:nvSpPr>
        <p:spPr/>
        <p:txBody>
          <a:bodyPr/>
          <a:lstStyle/>
          <a:p>
            <a:pPr>
              <a:defRPr/>
            </a:pPr>
            <a:fld id="{91F72194-7A82-48C5-8146-105D731F8ABB}" type="slidenum">
              <a:rPr lang="en-US" smtClean="0"/>
              <a:pPr>
                <a:defRPr/>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pPr>
              <a:defRPr/>
            </a:pPr>
            <a:endParaRPr lang="fi-FI"/>
          </a:p>
        </p:txBody>
      </p:sp>
      <p:sp>
        <p:nvSpPr>
          <p:cNvPr id="8" name="Footer Placeholder 7"/>
          <p:cNvSpPr>
            <a:spLocks noGrp="1"/>
          </p:cNvSpPr>
          <p:nvPr>
            <p:ph type="ftr" sz="quarter" idx="11"/>
          </p:nvPr>
        </p:nvSpPr>
        <p:spPr/>
        <p:txBody>
          <a:bodyPr/>
          <a:lstStyle/>
          <a:p>
            <a:pPr>
              <a:defRPr/>
            </a:pPr>
            <a:endParaRPr lang="fi-FI"/>
          </a:p>
        </p:txBody>
      </p:sp>
      <p:sp>
        <p:nvSpPr>
          <p:cNvPr id="9" name="Slide Number Placeholder 8"/>
          <p:cNvSpPr>
            <a:spLocks noGrp="1"/>
          </p:cNvSpPr>
          <p:nvPr>
            <p:ph type="sldNum" sz="quarter" idx="12"/>
          </p:nvPr>
        </p:nvSpPr>
        <p:spPr/>
        <p:txBody>
          <a:bodyPr/>
          <a:lstStyle/>
          <a:p>
            <a:pPr>
              <a:defRPr/>
            </a:pPr>
            <a:fld id="{91F72194-7A82-48C5-8146-105D731F8ABB}" type="slidenum">
              <a:rPr lang="en-US" smtClean="0"/>
              <a:pPr>
                <a:defRPr/>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a:defRPr/>
            </a:pPr>
            <a:endParaRPr lang="fi-FI"/>
          </a:p>
        </p:txBody>
      </p:sp>
      <p:sp>
        <p:nvSpPr>
          <p:cNvPr id="4" name="Footer Placeholder 3"/>
          <p:cNvSpPr>
            <a:spLocks noGrp="1"/>
          </p:cNvSpPr>
          <p:nvPr>
            <p:ph type="ftr" sz="quarter" idx="11"/>
          </p:nvPr>
        </p:nvSpPr>
        <p:spPr/>
        <p:txBody>
          <a:bodyPr/>
          <a:lstStyle/>
          <a:p>
            <a:pPr>
              <a:defRPr/>
            </a:pPr>
            <a:endParaRPr lang="fi-FI"/>
          </a:p>
        </p:txBody>
      </p:sp>
      <p:sp>
        <p:nvSpPr>
          <p:cNvPr id="5" name="Slide Number Placeholder 4"/>
          <p:cNvSpPr>
            <a:spLocks noGrp="1"/>
          </p:cNvSpPr>
          <p:nvPr>
            <p:ph type="sldNum" sz="quarter" idx="12"/>
          </p:nvPr>
        </p:nvSpPr>
        <p:spPr/>
        <p:txBody>
          <a:bodyPr/>
          <a:lstStyle/>
          <a:p>
            <a:pPr>
              <a:defRPr/>
            </a:pPr>
            <a:fld id="{91F72194-7A82-48C5-8146-105D731F8ABB}"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fi-FI"/>
          </a:p>
        </p:txBody>
      </p:sp>
      <p:sp>
        <p:nvSpPr>
          <p:cNvPr id="3" name="Footer Placeholder 2"/>
          <p:cNvSpPr>
            <a:spLocks noGrp="1"/>
          </p:cNvSpPr>
          <p:nvPr>
            <p:ph type="ftr" sz="quarter" idx="11"/>
          </p:nvPr>
        </p:nvSpPr>
        <p:spPr/>
        <p:txBody>
          <a:bodyPr/>
          <a:lstStyle/>
          <a:p>
            <a:pPr>
              <a:defRPr/>
            </a:pPr>
            <a:endParaRPr lang="fi-FI"/>
          </a:p>
        </p:txBody>
      </p:sp>
      <p:sp>
        <p:nvSpPr>
          <p:cNvPr id="4" name="Slide Number Placeholder 3"/>
          <p:cNvSpPr>
            <a:spLocks noGrp="1"/>
          </p:cNvSpPr>
          <p:nvPr>
            <p:ph type="sldNum" sz="quarter" idx="12"/>
          </p:nvPr>
        </p:nvSpPr>
        <p:spPr/>
        <p:txBody>
          <a:bodyPr/>
          <a:lstStyle/>
          <a:p>
            <a:pPr>
              <a:defRPr/>
            </a:pPr>
            <a:fld id="{91F72194-7A82-48C5-8146-105D731F8ABB}"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a:defRPr/>
            </a:pPr>
            <a:endParaRPr lang="fi-FI"/>
          </a:p>
        </p:txBody>
      </p:sp>
      <p:sp>
        <p:nvSpPr>
          <p:cNvPr id="6" name="Footer Placeholder 5"/>
          <p:cNvSpPr>
            <a:spLocks noGrp="1"/>
          </p:cNvSpPr>
          <p:nvPr>
            <p:ph type="ftr" sz="quarter" idx="11"/>
          </p:nvPr>
        </p:nvSpPr>
        <p:spPr/>
        <p:txBody>
          <a:bodyPr/>
          <a:lstStyle/>
          <a:p>
            <a:pPr>
              <a:defRPr/>
            </a:pPr>
            <a:endParaRPr lang="fi-FI"/>
          </a:p>
        </p:txBody>
      </p:sp>
      <p:sp>
        <p:nvSpPr>
          <p:cNvPr id="7" name="Slide Number Placeholder 6"/>
          <p:cNvSpPr>
            <a:spLocks noGrp="1"/>
          </p:cNvSpPr>
          <p:nvPr>
            <p:ph type="sldNum" sz="quarter" idx="12"/>
          </p:nvPr>
        </p:nvSpPr>
        <p:spPr/>
        <p:txBody>
          <a:bodyPr/>
          <a:lstStyle/>
          <a:p>
            <a:pPr>
              <a:defRPr/>
            </a:pPr>
            <a:fld id="{91F72194-7A82-48C5-8146-105D731F8ABB}" type="slidenum">
              <a:rPr lang="en-US" smtClean="0"/>
              <a:pPr>
                <a:defRPr/>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a:defRPr/>
            </a:pPr>
            <a:endParaRPr lang="fi-FI"/>
          </a:p>
        </p:txBody>
      </p:sp>
      <p:sp>
        <p:nvSpPr>
          <p:cNvPr id="6" name="Footer Placeholder 5"/>
          <p:cNvSpPr>
            <a:spLocks noGrp="1"/>
          </p:cNvSpPr>
          <p:nvPr>
            <p:ph type="ftr" sz="quarter" idx="11"/>
          </p:nvPr>
        </p:nvSpPr>
        <p:spPr>
          <a:xfrm>
            <a:off x="914400" y="6172200"/>
            <a:ext cx="3886200" cy="457200"/>
          </a:xfrm>
        </p:spPr>
        <p:txBody>
          <a:bodyPr/>
          <a:lstStyle/>
          <a:p>
            <a:pPr>
              <a:defRPr/>
            </a:pPr>
            <a:endParaRPr lang="fi-FI"/>
          </a:p>
        </p:txBody>
      </p:sp>
      <p:sp>
        <p:nvSpPr>
          <p:cNvPr id="7" name="Slide Number Placeholder 6"/>
          <p:cNvSpPr>
            <a:spLocks noGrp="1"/>
          </p:cNvSpPr>
          <p:nvPr>
            <p:ph type="sldNum" sz="quarter" idx="12"/>
          </p:nvPr>
        </p:nvSpPr>
        <p:spPr>
          <a:xfrm>
            <a:off x="146304" y="6208776"/>
            <a:ext cx="457200" cy="457200"/>
          </a:xfrm>
        </p:spPr>
        <p:txBody>
          <a:bodyPr/>
          <a:lstStyle/>
          <a:p>
            <a:pPr>
              <a:defRPr/>
            </a:pPr>
            <a:fld id="{91F72194-7A82-48C5-8146-105D731F8ABB}" type="slidenum">
              <a:rPr lang="en-US" smtClean="0"/>
              <a:pPr>
                <a:defRPr/>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a:defRPr/>
            </a:pPr>
            <a:endParaRPr lang="fi-FI"/>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defRPr/>
            </a:pPr>
            <a:endParaRPr lang="fi-FI"/>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a:defRPr/>
            </a:pPr>
            <a:fld id="{91F72194-7A82-48C5-8146-105D731F8ABB}"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4434" r:id="rId1"/>
    <p:sldLayoutId id="2147484435" r:id="rId2"/>
    <p:sldLayoutId id="2147484436" r:id="rId3"/>
    <p:sldLayoutId id="2147484437" r:id="rId4"/>
    <p:sldLayoutId id="2147484438" r:id="rId5"/>
    <p:sldLayoutId id="2147484439" r:id="rId6"/>
    <p:sldLayoutId id="2147484440" r:id="rId7"/>
    <p:sldLayoutId id="2147484441" r:id="rId8"/>
    <p:sldLayoutId id="2147484442" r:id="rId9"/>
    <p:sldLayoutId id="2147484443" r:id="rId10"/>
    <p:sldLayoutId id="2147484444"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hyperlink" Target="http://www.kielitoimistonohjepankki.fi/selaus/361"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kielitoimistonohjepankki.fi/selaus/924/ohje/75"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kielitoimistonohjepankki.fi/selaus/221/ohje/143"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www.kielitoimistonohjepankki.fi/selaus/221/ohje/42"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kielitoimistonohjepankki.fi/haku/Puolet/ohje/315" TargetMode="External"/><Relationship Id="rId2" Type="http://schemas.openxmlformats.org/officeDocument/2006/relationships/hyperlink" Target="http://www.kielitoimistonohjepankki.fi/haku/kansalaisuus/ohje/174" TargetMode="External"/><Relationship Id="rId1" Type="http://schemas.openxmlformats.org/officeDocument/2006/relationships/slideLayout" Target="../slideLayouts/slideLayout2.xml"/><Relationship Id="rId4" Type="http://schemas.openxmlformats.org/officeDocument/2006/relationships/hyperlink" Target="http://www.kielitoimistonohjepankki.fi/haku/omistusliite/ohje/489"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kielitoimistonohjepankki.fi/selaus/924" TargetMode="External"/><Relationship Id="rId2" Type="http://schemas.openxmlformats.org/officeDocument/2006/relationships/hyperlink" Target="http://webcgi.oulu.fi/oykk/abc/" TargetMode="External"/><Relationship Id="rId1" Type="http://schemas.openxmlformats.org/officeDocument/2006/relationships/slideLayout" Target="../slideLayouts/slideLayout2.xml"/><Relationship Id="rId5" Type="http://schemas.openxmlformats.org/officeDocument/2006/relationships/hyperlink" Target="http://yve.fi/" TargetMode="External"/><Relationship Id="rId4" Type="http://schemas.openxmlformats.org/officeDocument/2006/relationships/hyperlink" Target="https://kirjasto.jyu.fi/"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hyperlink" Target="http://www.hs.fi/blogi/narrienlaiva/Menik%C3%B6+virke+ylipitk%C3%A4ksi/a130587771135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i-FI" dirty="0" smtClean="0"/>
              <a:t>OKLA4300 Kandidaatintutkielma ja seminaari </a:t>
            </a:r>
            <a:endParaRPr lang="fi-FI" dirty="0"/>
          </a:p>
        </p:txBody>
      </p:sp>
      <p:sp>
        <p:nvSpPr>
          <p:cNvPr id="3" name="Subtitle 2"/>
          <p:cNvSpPr>
            <a:spLocks noGrp="1"/>
          </p:cNvSpPr>
          <p:nvPr>
            <p:ph type="subTitle" idx="1"/>
          </p:nvPr>
        </p:nvSpPr>
        <p:spPr/>
        <p:txBody>
          <a:bodyPr/>
          <a:lstStyle/>
          <a:p>
            <a:r>
              <a:rPr lang="fi-FI" dirty="0" smtClean="0"/>
              <a:t>Kirjoitusviestinnän 5. osuus </a:t>
            </a:r>
          </a:p>
          <a:p>
            <a:r>
              <a:rPr lang="fi-FI" dirty="0" smtClean="0"/>
              <a:t>Päivi Torvelainen</a:t>
            </a:r>
          </a:p>
          <a:p>
            <a:r>
              <a:rPr lang="fi-FI" dirty="0" smtClean="0"/>
              <a:t>Kati Kajander</a:t>
            </a:r>
            <a:endParaRPr lang="fi-FI" dirty="0"/>
          </a:p>
        </p:txBody>
      </p:sp>
    </p:spTree>
    <p:extLst>
      <p:ext uri="{BB962C8B-B14F-4D97-AF65-F5344CB8AC3E}">
        <p14:creationId xmlns:p14="http://schemas.microsoft.com/office/powerpoint/2010/main" val="2992902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8229600" cy="1224136"/>
          </a:xfrm>
        </p:spPr>
        <p:txBody>
          <a:bodyPr>
            <a:normAutofit/>
          </a:bodyPr>
          <a:lstStyle/>
          <a:p>
            <a:r>
              <a:rPr lang="fi-FI" dirty="0"/>
              <a:t>Lyhyt </a:t>
            </a:r>
            <a:r>
              <a:rPr lang="fi-FI"/>
              <a:t>virke hengästyttää</a:t>
            </a:r>
            <a:endParaRPr lang="fi-FI" dirty="0"/>
          </a:p>
        </p:txBody>
      </p:sp>
      <p:sp>
        <p:nvSpPr>
          <p:cNvPr id="3" name="Content Placeholder 2"/>
          <p:cNvSpPr>
            <a:spLocks noGrp="1"/>
          </p:cNvSpPr>
          <p:nvPr>
            <p:ph idx="1"/>
          </p:nvPr>
        </p:nvSpPr>
        <p:spPr>
          <a:xfrm>
            <a:off x="467544" y="2420888"/>
            <a:ext cx="8229600" cy="3805883"/>
          </a:xfrm>
        </p:spPr>
        <p:txBody>
          <a:bodyPr>
            <a:normAutofit/>
          </a:bodyPr>
          <a:lstStyle/>
          <a:p>
            <a:pPr marL="0" indent="0">
              <a:buNone/>
            </a:pPr>
            <a:r>
              <a:rPr lang="fi-FI" sz="2500" i="1" dirty="0">
                <a:latin typeface="Calibri"/>
                <a:cs typeface="Calibri"/>
              </a:rPr>
              <a:t>Joskus teksti on hyvin tiivistä. Jokainen virke on oma kokonaisuutensa. Virkkeet ovat lyhyitä. Sivulauseita ei käytetä. Kirjoittaja on saattanut karsia tekstiä. Ehkä sivumäärä on täyttynyt äkkiä. Tekstissä on silti paljon asiaa.</a:t>
            </a:r>
          </a:p>
          <a:p>
            <a:pPr marL="0" indent="0">
              <a:buNone/>
            </a:pPr>
            <a:endParaRPr lang="fi-FI" sz="2500" dirty="0">
              <a:latin typeface="Calibri"/>
              <a:cs typeface="Calibri"/>
            </a:endParaRPr>
          </a:p>
          <a:p>
            <a:pPr marL="0" indent="0">
              <a:buNone/>
            </a:pPr>
            <a:endParaRPr lang="fi-FI" dirty="0"/>
          </a:p>
          <a:p>
            <a:pPr marL="0" indent="0">
              <a:buNone/>
            </a:pPr>
            <a:endParaRPr lang="fi-FI" dirty="0"/>
          </a:p>
          <a:p>
            <a:endParaRPr lang="fi-FI" dirty="0"/>
          </a:p>
        </p:txBody>
      </p:sp>
    </p:spTree>
    <p:extLst>
      <p:ext uri="{BB962C8B-B14F-4D97-AF65-F5344CB8AC3E}">
        <p14:creationId xmlns:p14="http://schemas.microsoft.com/office/powerpoint/2010/main" val="26711605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sz="quarter" idx="1"/>
          </p:nvPr>
        </p:nvSpPr>
        <p:spPr/>
        <p:txBody>
          <a:bodyPr/>
          <a:lstStyle/>
          <a:p>
            <a:r>
              <a:rPr lang="fi-FI" dirty="0"/>
              <a:t>Lauseenvastikkeiden heikkoa </a:t>
            </a:r>
            <a:r>
              <a:rPr lang="fi-FI" dirty="0" smtClean="0"/>
              <a:t>käyttöä</a:t>
            </a:r>
          </a:p>
          <a:p>
            <a:endParaRPr lang="fi-FI" dirty="0"/>
          </a:p>
          <a:p>
            <a:pPr marL="0" indent="0">
              <a:buNone/>
            </a:pPr>
            <a:r>
              <a:rPr lang="fi-FI" dirty="0" smtClean="0"/>
              <a:t>Tarkista, että käyttämäsi lauseenvastike vastaa </a:t>
            </a:r>
            <a:r>
              <a:rPr lang="fi-FI" smtClean="0"/>
              <a:t>oikeanlaista sivulausetta.</a:t>
            </a:r>
            <a:endParaRPr lang="fi-FI" dirty="0"/>
          </a:p>
        </p:txBody>
      </p:sp>
    </p:spTree>
    <p:extLst>
      <p:ext uri="{BB962C8B-B14F-4D97-AF65-F5344CB8AC3E}">
        <p14:creationId xmlns:p14="http://schemas.microsoft.com/office/powerpoint/2010/main" val="33703192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274638"/>
            <a:ext cx="8229600" cy="1426170"/>
          </a:xfrm>
        </p:spPr>
        <p:txBody>
          <a:bodyPr>
            <a:normAutofit fontScale="90000"/>
          </a:bodyPr>
          <a:lstStyle/>
          <a:p>
            <a:pPr algn="l"/>
            <a:r>
              <a:rPr lang="fi-FI" sz="3600" b="1" dirty="0" smtClean="0"/>
              <a:t>Temporaalirakenne (vastaa vain </a:t>
            </a:r>
            <a:r>
              <a:rPr lang="fi-FI" sz="3600" b="1" dirty="0" err="1" smtClean="0"/>
              <a:t>kun-sivulausetta</a:t>
            </a:r>
            <a:r>
              <a:rPr lang="fi-FI" sz="3600" b="1" dirty="0" smtClean="0"/>
              <a:t>)</a:t>
            </a:r>
            <a:r>
              <a:rPr lang="fi-FI" sz="3200" b="1" dirty="0" smtClean="0"/>
              <a:t/>
            </a:r>
            <a:br>
              <a:rPr lang="fi-FI" sz="3200" b="1" dirty="0" smtClean="0"/>
            </a:br>
            <a:endParaRPr lang="en-US" sz="3200" b="1" dirty="0" smtClean="0"/>
          </a:p>
        </p:txBody>
      </p:sp>
      <p:sp>
        <p:nvSpPr>
          <p:cNvPr id="16387" name="Rectangle 3"/>
          <p:cNvSpPr>
            <a:spLocks noGrp="1" noChangeArrowheads="1"/>
          </p:cNvSpPr>
          <p:nvPr>
            <p:ph idx="1"/>
          </p:nvPr>
        </p:nvSpPr>
        <p:spPr>
          <a:xfrm>
            <a:off x="457200" y="1988840"/>
            <a:ext cx="8229600" cy="4608810"/>
          </a:xfrm>
        </p:spPr>
        <p:txBody>
          <a:bodyPr/>
          <a:lstStyle/>
          <a:p>
            <a:pPr eaLnBrk="1" hangingPunct="1">
              <a:lnSpc>
                <a:spcPct val="90000"/>
              </a:lnSpc>
              <a:buFontTx/>
              <a:buNone/>
            </a:pPr>
            <a:endParaRPr lang="fi-FI" sz="2800" dirty="0" smtClean="0"/>
          </a:p>
          <a:p>
            <a:pPr eaLnBrk="1" hangingPunct="1">
              <a:lnSpc>
                <a:spcPct val="90000"/>
              </a:lnSpc>
              <a:buFontTx/>
              <a:buNone/>
            </a:pPr>
            <a:r>
              <a:rPr lang="fi-FI" sz="2800" dirty="0" smtClean="0"/>
              <a:t>Ratkaisin ongelman </a:t>
            </a:r>
            <a:r>
              <a:rPr lang="fi-FI" sz="2800" b="1" dirty="0" smtClean="0"/>
              <a:t>kävellessäni kotiin.</a:t>
            </a:r>
          </a:p>
          <a:p>
            <a:pPr eaLnBrk="1" hangingPunct="1">
              <a:lnSpc>
                <a:spcPct val="90000"/>
              </a:lnSpc>
              <a:buFontTx/>
              <a:buNone/>
            </a:pPr>
            <a:r>
              <a:rPr lang="fi-FI" sz="2800" b="1" dirty="0" smtClean="0"/>
              <a:t>(= kun kävelin kotiin)</a:t>
            </a:r>
            <a:r>
              <a:rPr lang="fi-FI" sz="2800" dirty="0" smtClean="0"/>
              <a:t> </a:t>
            </a:r>
          </a:p>
          <a:p>
            <a:pPr eaLnBrk="1" hangingPunct="1">
              <a:lnSpc>
                <a:spcPct val="90000"/>
              </a:lnSpc>
              <a:buFontTx/>
              <a:buNone/>
            </a:pPr>
            <a:endParaRPr lang="fi-FI" sz="2800" dirty="0" smtClean="0"/>
          </a:p>
          <a:p>
            <a:pPr eaLnBrk="1" hangingPunct="1">
              <a:lnSpc>
                <a:spcPct val="90000"/>
              </a:lnSpc>
              <a:buFontTx/>
              <a:buNone/>
            </a:pPr>
            <a:r>
              <a:rPr lang="fi-FI" sz="2800" dirty="0" smtClean="0"/>
              <a:t>Vihdoin linja-auto tuli</a:t>
            </a:r>
            <a:r>
              <a:rPr lang="fi-FI" sz="2800" b="1" dirty="0" smtClean="0"/>
              <a:t> odoteltuani sitä puoli </a:t>
            </a:r>
          </a:p>
          <a:p>
            <a:pPr eaLnBrk="1" hangingPunct="1">
              <a:lnSpc>
                <a:spcPct val="90000"/>
              </a:lnSpc>
              <a:buFontTx/>
              <a:buNone/>
            </a:pPr>
            <a:r>
              <a:rPr lang="fi-FI" sz="2800" b="1" dirty="0" smtClean="0"/>
              <a:t>tuntia.</a:t>
            </a:r>
          </a:p>
          <a:p>
            <a:pPr eaLnBrk="1" hangingPunct="1">
              <a:lnSpc>
                <a:spcPct val="90000"/>
              </a:lnSpc>
              <a:buFontTx/>
              <a:buNone/>
            </a:pPr>
            <a:r>
              <a:rPr lang="fi-FI" sz="2800" b="1" dirty="0" smtClean="0"/>
              <a:t>(= kun olin odotellut sitä puoli tuntia)</a:t>
            </a:r>
            <a:r>
              <a:rPr lang="fi-FI" sz="2800" dirty="0" smtClean="0"/>
              <a:t>.</a:t>
            </a:r>
          </a:p>
          <a:p>
            <a:pPr eaLnBrk="1" hangingPunct="1">
              <a:lnSpc>
                <a:spcPct val="90000"/>
              </a:lnSpc>
              <a:buFontTx/>
              <a:buNone/>
            </a:pPr>
            <a:endParaRPr lang="fi-FI" sz="2400" dirty="0" smtClean="0"/>
          </a:p>
          <a:p>
            <a:pPr eaLnBrk="1" hangingPunct="1">
              <a:lnSpc>
                <a:spcPct val="90000"/>
              </a:lnSpc>
              <a:buFontTx/>
              <a:buNone/>
            </a:pPr>
            <a:endParaRPr lang="fi-FI" sz="2400" dirty="0" smtClean="0"/>
          </a:p>
        </p:txBody>
      </p:sp>
    </p:spTree>
    <p:extLst>
      <p:ext uri="{BB962C8B-B14F-4D97-AF65-F5344CB8AC3E}">
        <p14:creationId xmlns:p14="http://schemas.microsoft.com/office/powerpoint/2010/main" val="22844356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sz="quarter" idx="1"/>
          </p:nvPr>
        </p:nvSpPr>
        <p:spPr/>
        <p:txBody>
          <a:bodyPr/>
          <a:lstStyle/>
          <a:p>
            <a:pPr marL="0" indent="0">
              <a:buNone/>
            </a:pPr>
            <a:endParaRPr lang="fi-FI" i="1" dirty="0" smtClean="0"/>
          </a:p>
          <a:p>
            <a:pPr marL="0" indent="0">
              <a:buNone/>
            </a:pPr>
            <a:r>
              <a:rPr lang="fi-FI" b="1" i="1" dirty="0" smtClean="0"/>
              <a:t>Ei näin: </a:t>
            </a:r>
            <a:r>
              <a:rPr lang="fi-FI" i="1" dirty="0" smtClean="0"/>
              <a:t>Lapsi- </a:t>
            </a:r>
            <a:r>
              <a:rPr lang="fi-FI" i="1" dirty="0"/>
              <a:t>ja imeväisyyskuolleisuuden </a:t>
            </a:r>
            <a:r>
              <a:rPr lang="fi-FI" i="1" dirty="0">
                <a:solidFill>
                  <a:srgbClr val="FF0000"/>
                </a:solidFill>
              </a:rPr>
              <a:t>ollessa</a:t>
            </a:r>
            <a:r>
              <a:rPr lang="fi-FI" i="1" dirty="0"/>
              <a:t> suuri siskojen ja veljien kuolema oli Namibiassa monelle lapselle tuttu asia</a:t>
            </a:r>
            <a:r>
              <a:rPr lang="fi-FI" i="1" dirty="0" smtClean="0"/>
              <a:t>. </a:t>
            </a:r>
          </a:p>
          <a:p>
            <a:pPr marL="0" indent="0">
              <a:buNone/>
            </a:pPr>
            <a:r>
              <a:rPr lang="fi-FI" i="1" dirty="0" smtClean="0"/>
              <a:t>(-&gt; kun lapsi- ja imeväisyyskuolleisuus on suuri, niin - -??)</a:t>
            </a:r>
            <a:endParaRPr lang="fi-FI" i="1" dirty="0"/>
          </a:p>
          <a:p>
            <a:pPr marL="0" indent="0">
              <a:buNone/>
            </a:pPr>
            <a:endParaRPr lang="fi-FI" i="1" dirty="0"/>
          </a:p>
          <a:p>
            <a:pPr marL="0" indent="0">
              <a:buNone/>
            </a:pPr>
            <a:r>
              <a:rPr lang="fi-FI" b="1" i="1" dirty="0" smtClean="0"/>
              <a:t>Vaan näin: </a:t>
            </a:r>
            <a:r>
              <a:rPr lang="fi-FI" i="1" dirty="0" smtClean="0"/>
              <a:t>Koska </a:t>
            </a:r>
            <a:r>
              <a:rPr lang="fi-FI" i="1" dirty="0"/>
              <a:t>lapsi- ja imeväisyyskuolleisuus oli suuri, siskojen ja veljien kuolema oli Namibiassa monelle lapselle tuttu asia.</a:t>
            </a:r>
          </a:p>
          <a:p>
            <a:endParaRPr lang="fi-FI" dirty="0"/>
          </a:p>
        </p:txBody>
      </p:sp>
    </p:spTree>
    <p:extLst>
      <p:ext uri="{BB962C8B-B14F-4D97-AF65-F5344CB8AC3E}">
        <p14:creationId xmlns:p14="http://schemas.microsoft.com/office/powerpoint/2010/main" val="4062479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76672"/>
            <a:ext cx="7772400" cy="1296144"/>
          </a:xfrm>
        </p:spPr>
        <p:txBody>
          <a:bodyPr>
            <a:normAutofit fontScale="90000"/>
          </a:bodyPr>
          <a:lstStyle/>
          <a:p>
            <a:pPr algn="l"/>
            <a:r>
              <a:rPr lang="fi-FI" sz="3600" b="1" dirty="0" smtClean="0"/>
              <a:t>Modaalirakenne (selittää aina vain pääverbin tekemisen tapaa)</a:t>
            </a:r>
            <a:r>
              <a:rPr lang="fi-FI" b="1" dirty="0" smtClean="0"/>
              <a:t/>
            </a:r>
            <a:br>
              <a:rPr lang="fi-FI" b="1" dirty="0" smtClean="0"/>
            </a:br>
            <a:endParaRPr lang="fi-FI" dirty="0"/>
          </a:p>
        </p:txBody>
      </p:sp>
      <p:sp>
        <p:nvSpPr>
          <p:cNvPr id="3" name="Content Placeholder 2"/>
          <p:cNvSpPr>
            <a:spLocks noGrp="1"/>
          </p:cNvSpPr>
          <p:nvPr>
            <p:ph idx="1"/>
          </p:nvPr>
        </p:nvSpPr>
        <p:spPr/>
        <p:txBody>
          <a:bodyPr>
            <a:normAutofit/>
          </a:bodyPr>
          <a:lstStyle/>
          <a:p>
            <a:pPr>
              <a:lnSpc>
                <a:spcPct val="90000"/>
              </a:lnSpc>
              <a:buNone/>
            </a:pPr>
            <a:endParaRPr lang="fi-FI" sz="3600" b="1" dirty="0" smtClean="0"/>
          </a:p>
          <a:p>
            <a:pPr>
              <a:lnSpc>
                <a:spcPct val="90000"/>
              </a:lnSpc>
              <a:buNone/>
            </a:pPr>
            <a:r>
              <a:rPr lang="fi-FI" sz="2800" dirty="0" smtClean="0"/>
              <a:t>Lapsi tuli</a:t>
            </a:r>
            <a:r>
              <a:rPr lang="fi-FI" sz="2800" b="1" dirty="0" smtClean="0"/>
              <a:t> juosten</a:t>
            </a:r>
            <a:r>
              <a:rPr lang="fi-FI" sz="2800" dirty="0" smtClean="0"/>
              <a:t> kotiin.</a:t>
            </a:r>
          </a:p>
          <a:p>
            <a:pPr>
              <a:lnSpc>
                <a:spcPct val="90000"/>
              </a:lnSpc>
              <a:buNone/>
            </a:pPr>
            <a:r>
              <a:rPr lang="fi-FI" sz="2800" dirty="0" smtClean="0"/>
              <a:t>(= tuli siten että juoksi, ja tuli ja juoksi yhtä aikaa)</a:t>
            </a:r>
          </a:p>
          <a:p>
            <a:pPr>
              <a:lnSpc>
                <a:spcPct val="90000"/>
              </a:lnSpc>
              <a:buNone/>
            </a:pPr>
            <a:endParaRPr lang="fi-FI" sz="2800" dirty="0" smtClean="0"/>
          </a:p>
          <a:p>
            <a:pPr>
              <a:lnSpc>
                <a:spcPct val="90000"/>
              </a:lnSpc>
              <a:buNone/>
            </a:pPr>
            <a:r>
              <a:rPr lang="fi-FI" sz="2800" dirty="0" smtClean="0"/>
              <a:t>Mies ihmetteli asiaa päätään</a:t>
            </a:r>
            <a:r>
              <a:rPr lang="fi-FI" sz="2800" b="1" dirty="0" smtClean="0"/>
              <a:t> </a:t>
            </a:r>
          </a:p>
          <a:p>
            <a:pPr>
              <a:lnSpc>
                <a:spcPct val="90000"/>
              </a:lnSpc>
              <a:buNone/>
            </a:pPr>
            <a:r>
              <a:rPr lang="fi-FI" sz="2800" b="1" dirty="0" smtClean="0"/>
              <a:t>pyöritellen</a:t>
            </a:r>
            <a:r>
              <a:rPr lang="fi-FI" sz="2800" dirty="0" smtClean="0"/>
              <a:t>.</a:t>
            </a:r>
          </a:p>
          <a:p>
            <a:pPr>
              <a:lnSpc>
                <a:spcPct val="90000"/>
              </a:lnSpc>
              <a:buNone/>
            </a:pPr>
            <a:r>
              <a:rPr lang="fi-FI" sz="2800" dirty="0" smtClean="0"/>
              <a:t>(= ihmetteli siten että pyöritteli päätään, ja ihmetteli ja pyöritteli yhtä aikaa)</a:t>
            </a:r>
          </a:p>
          <a:p>
            <a:endParaRPr lang="fi-FI" dirty="0"/>
          </a:p>
        </p:txBody>
      </p:sp>
    </p:spTree>
    <p:extLst>
      <p:ext uri="{BB962C8B-B14F-4D97-AF65-F5344CB8AC3E}">
        <p14:creationId xmlns:p14="http://schemas.microsoft.com/office/powerpoint/2010/main" val="38873959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74638"/>
            <a:ext cx="8229600" cy="274637"/>
          </a:xfrm>
        </p:spPr>
        <p:txBody>
          <a:bodyPr>
            <a:normAutofit fontScale="90000"/>
          </a:bodyPr>
          <a:lstStyle/>
          <a:p>
            <a:pPr eaLnBrk="1" hangingPunct="1"/>
            <a:endParaRPr lang="en-US" sz="4000" smtClean="0"/>
          </a:p>
        </p:txBody>
      </p:sp>
      <p:sp>
        <p:nvSpPr>
          <p:cNvPr id="29699" name="Rectangle 3"/>
          <p:cNvSpPr>
            <a:spLocks noGrp="1" noChangeArrowheads="1"/>
          </p:cNvSpPr>
          <p:nvPr>
            <p:ph idx="1"/>
          </p:nvPr>
        </p:nvSpPr>
        <p:spPr>
          <a:xfrm>
            <a:off x="457200" y="692150"/>
            <a:ext cx="8229600" cy="6165850"/>
          </a:xfrm>
        </p:spPr>
        <p:txBody>
          <a:bodyPr/>
          <a:lstStyle/>
          <a:p>
            <a:pPr eaLnBrk="1" hangingPunct="1">
              <a:buFontTx/>
              <a:buNone/>
            </a:pPr>
            <a:r>
              <a:rPr lang="fi-FI" sz="2400" b="1" dirty="0" smtClean="0"/>
              <a:t>Ei näin: </a:t>
            </a:r>
            <a:r>
              <a:rPr lang="fi-FI" sz="2400" dirty="0" smtClean="0"/>
              <a:t>Aineiston </a:t>
            </a:r>
            <a:r>
              <a:rPr lang="fi-FI" sz="2400" dirty="0" smtClean="0"/>
              <a:t>keräys alkoi tammikuussa päättyen toukokuussa.</a:t>
            </a:r>
          </a:p>
          <a:p>
            <a:pPr eaLnBrk="1" hangingPunct="1">
              <a:buFontTx/>
              <a:buNone/>
            </a:pPr>
            <a:r>
              <a:rPr lang="fi-FI" sz="2400" dirty="0" smtClean="0"/>
              <a:t>		??? alkoi päättyen</a:t>
            </a:r>
          </a:p>
          <a:p>
            <a:pPr eaLnBrk="1" hangingPunct="1">
              <a:buFontTx/>
              <a:buNone/>
            </a:pPr>
            <a:r>
              <a:rPr lang="fi-FI" sz="2400" dirty="0" smtClean="0"/>
              <a:t>		</a:t>
            </a:r>
          </a:p>
          <a:p>
            <a:pPr eaLnBrk="1" hangingPunct="1">
              <a:buFontTx/>
              <a:buNone/>
            </a:pPr>
            <a:r>
              <a:rPr lang="fi-FI" sz="2400" b="1" dirty="0" smtClean="0"/>
              <a:t>Vaan näin: </a:t>
            </a:r>
            <a:r>
              <a:rPr lang="fi-FI" sz="2400" dirty="0" smtClean="0"/>
              <a:t>- -  ja päättyi toukokuussa.</a:t>
            </a:r>
          </a:p>
          <a:p>
            <a:pPr eaLnBrk="1" hangingPunct="1">
              <a:buFontTx/>
              <a:buNone/>
            </a:pPr>
            <a:endParaRPr lang="fi-FI" sz="2400" dirty="0" smtClean="0"/>
          </a:p>
          <a:p>
            <a:pPr eaLnBrk="1" hangingPunct="1">
              <a:buFontTx/>
              <a:buNone/>
            </a:pPr>
            <a:r>
              <a:rPr lang="fi-FI" sz="2400" b="1" dirty="0" smtClean="0"/>
              <a:t>Ei näin: </a:t>
            </a:r>
            <a:r>
              <a:rPr lang="fi-FI" sz="2400" dirty="0" smtClean="0"/>
              <a:t>Tehtiin ehdotus työpaikkaliikuntaa koskien.</a:t>
            </a:r>
          </a:p>
          <a:p>
            <a:pPr eaLnBrk="1" hangingPunct="1">
              <a:buFontTx/>
              <a:buNone/>
            </a:pPr>
            <a:r>
              <a:rPr lang="fi-FI" sz="2400" dirty="0" smtClean="0"/>
              <a:t>		??? tehtiin koskien</a:t>
            </a:r>
          </a:p>
          <a:p>
            <a:pPr eaLnBrk="1" hangingPunct="1">
              <a:buFontTx/>
              <a:buNone/>
            </a:pPr>
            <a:r>
              <a:rPr lang="fi-FI" sz="2400" dirty="0" smtClean="0"/>
              <a:t>		</a:t>
            </a:r>
          </a:p>
          <a:p>
            <a:pPr eaLnBrk="1" hangingPunct="1">
              <a:buFontTx/>
              <a:buNone/>
            </a:pPr>
            <a:r>
              <a:rPr lang="fi-FI" sz="2400" b="1" dirty="0" smtClean="0"/>
              <a:t>Vaan näin: </a:t>
            </a:r>
            <a:r>
              <a:rPr lang="fi-FI" sz="2400" dirty="0" smtClean="0"/>
              <a:t>- - , joka koski työpaikkaliikuntaa.</a:t>
            </a:r>
          </a:p>
          <a:p>
            <a:pPr eaLnBrk="1" hangingPunct="1">
              <a:buFontTx/>
              <a:buNone/>
            </a:pPr>
            <a:r>
              <a:rPr lang="fi-FI" sz="2400" dirty="0" smtClean="0"/>
              <a:t>		 - - työpaikkaliikuntaa koskeva ehdotus.</a:t>
            </a:r>
          </a:p>
        </p:txBody>
      </p:sp>
    </p:spTree>
    <p:extLst>
      <p:ext uri="{BB962C8B-B14F-4D97-AF65-F5344CB8AC3E}">
        <p14:creationId xmlns:p14="http://schemas.microsoft.com/office/powerpoint/2010/main" val="2946878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6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969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969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9699">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9699">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9699">
                                            <p:txEl>
                                              <p:pRg st="8" end="8"/>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969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492664"/>
          </a:xfrm>
        </p:spPr>
        <p:txBody>
          <a:bodyPr>
            <a:noAutofit/>
          </a:bodyPr>
          <a:lstStyle/>
          <a:p>
            <a:r>
              <a:rPr lang="fi-FI" sz="3200" b="1" dirty="0" smtClean="0"/>
              <a:t>Häiritseekö kielikorvaasi?</a:t>
            </a:r>
            <a:endParaRPr lang="fi-FI" sz="3200" b="1" dirty="0"/>
          </a:p>
        </p:txBody>
      </p:sp>
      <p:sp>
        <p:nvSpPr>
          <p:cNvPr id="3" name="Content Placeholder 2"/>
          <p:cNvSpPr>
            <a:spLocks noGrp="1"/>
          </p:cNvSpPr>
          <p:nvPr>
            <p:ph idx="1"/>
          </p:nvPr>
        </p:nvSpPr>
        <p:spPr/>
        <p:txBody>
          <a:bodyPr/>
          <a:lstStyle/>
          <a:p>
            <a:pPr marL="0" indent="0">
              <a:buNone/>
            </a:pPr>
            <a:endParaRPr lang="fi-FI" sz="2400" i="1" dirty="0" smtClean="0"/>
          </a:p>
          <a:p>
            <a:pPr marL="0" indent="0">
              <a:buNone/>
            </a:pPr>
            <a:endParaRPr lang="fi-FI" sz="2400" i="1" dirty="0" smtClean="0"/>
          </a:p>
          <a:p>
            <a:pPr marL="0" indent="0">
              <a:buNone/>
            </a:pPr>
            <a:r>
              <a:rPr lang="fi-FI" sz="2400" i="1" dirty="0" smtClean="0"/>
              <a:t>Tutkielmassa tarkastellaan opettajien käsityksiä oppimisesta ja miten oppimista tuetaan.</a:t>
            </a:r>
          </a:p>
          <a:p>
            <a:endParaRPr lang="fi-FI" dirty="0"/>
          </a:p>
          <a:p>
            <a:endParaRPr lang="fi-FI" dirty="0"/>
          </a:p>
        </p:txBody>
      </p:sp>
    </p:spTree>
    <p:extLst>
      <p:ext uri="{BB962C8B-B14F-4D97-AF65-F5344CB8AC3E}">
        <p14:creationId xmlns:p14="http://schemas.microsoft.com/office/powerpoint/2010/main" val="10752864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68313" y="0"/>
            <a:ext cx="8229600" cy="1143000"/>
          </a:xfrm>
        </p:spPr>
        <p:txBody>
          <a:bodyPr/>
          <a:lstStyle/>
          <a:p>
            <a:pPr algn="l" eaLnBrk="1" hangingPunct="1"/>
            <a:r>
              <a:rPr lang="fi-FI" sz="3200" b="1" dirty="0" smtClean="0"/>
              <a:t>Rinnastamisen symmetrisyys (muoto)</a:t>
            </a:r>
          </a:p>
        </p:txBody>
      </p:sp>
      <p:sp>
        <p:nvSpPr>
          <p:cNvPr id="17411" name="Rectangle 3"/>
          <p:cNvSpPr>
            <a:spLocks noGrp="1" noChangeArrowheads="1"/>
          </p:cNvSpPr>
          <p:nvPr>
            <p:ph idx="1"/>
          </p:nvPr>
        </p:nvSpPr>
        <p:spPr>
          <a:xfrm>
            <a:off x="457200" y="981075"/>
            <a:ext cx="8229600" cy="5616575"/>
          </a:xfrm>
        </p:spPr>
        <p:txBody>
          <a:bodyPr/>
          <a:lstStyle/>
          <a:p>
            <a:pPr eaLnBrk="1" hangingPunct="1">
              <a:lnSpc>
                <a:spcPct val="80000"/>
              </a:lnSpc>
              <a:buFontTx/>
              <a:buNone/>
            </a:pPr>
            <a:r>
              <a:rPr lang="fi-FI" sz="2400" b="1" dirty="0" smtClean="0"/>
              <a:t>Substantiivi substantiiviin</a:t>
            </a:r>
            <a:endParaRPr lang="fi-FI" sz="2400" dirty="0" smtClean="0"/>
          </a:p>
          <a:p>
            <a:pPr eaLnBrk="1" hangingPunct="1">
              <a:lnSpc>
                <a:spcPct val="80000"/>
              </a:lnSpc>
              <a:buFontTx/>
              <a:buNone/>
            </a:pPr>
            <a:r>
              <a:rPr lang="fi-FI" sz="2400" dirty="0" smtClean="0"/>
              <a:t>	Aikuisväestön suosituimpia liikuntamuotoja ovat kävely, pyöräily, hiihto, uinti ja juoksu.</a:t>
            </a:r>
            <a:endParaRPr lang="fi-FI" sz="2400" b="1" dirty="0" smtClean="0"/>
          </a:p>
          <a:p>
            <a:pPr eaLnBrk="1" hangingPunct="1">
              <a:lnSpc>
                <a:spcPct val="80000"/>
              </a:lnSpc>
              <a:buFontTx/>
              <a:buNone/>
            </a:pPr>
            <a:endParaRPr lang="fi-FI" sz="2400" b="1" dirty="0" smtClean="0"/>
          </a:p>
          <a:p>
            <a:pPr eaLnBrk="1" hangingPunct="1">
              <a:lnSpc>
                <a:spcPct val="80000"/>
              </a:lnSpc>
              <a:buFontTx/>
              <a:buNone/>
            </a:pPr>
            <a:r>
              <a:rPr lang="fi-FI" sz="2400" b="1" dirty="0" smtClean="0"/>
              <a:t>Verbi verbiin</a:t>
            </a:r>
            <a:endParaRPr lang="fi-FI" sz="2400" dirty="0" smtClean="0"/>
          </a:p>
          <a:p>
            <a:pPr eaLnBrk="1" hangingPunct="1">
              <a:lnSpc>
                <a:spcPct val="80000"/>
              </a:lnSpc>
              <a:buFontTx/>
              <a:buNone/>
            </a:pPr>
            <a:r>
              <a:rPr lang="fi-FI" sz="2400" dirty="0" smtClean="0"/>
              <a:t>	Suurin osa suomalaisesta aikuisväestöstä joko kävelee, pyöräilee tai hiihtää vapaa-aikanaan.</a:t>
            </a:r>
            <a:endParaRPr lang="fi-FI" sz="2400" b="1" dirty="0" smtClean="0"/>
          </a:p>
          <a:p>
            <a:pPr eaLnBrk="1" hangingPunct="1">
              <a:lnSpc>
                <a:spcPct val="80000"/>
              </a:lnSpc>
              <a:buFontTx/>
              <a:buNone/>
            </a:pPr>
            <a:endParaRPr lang="fi-FI" sz="2400" b="1" dirty="0" smtClean="0"/>
          </a:p>
          <a:p>
            <a:pPr eaLnBrk="1" hangingPunct="1">
              <a:lnSpc>
                <a:spcPct val="80000"/>
              </a:lnSpc>
              <a:buFontTx/>
              <a:buNone/>
            </a:pPr>
            <a:r>
              <a:rPr lang="fi-FI" sz="2400" b="1" dirty="0" smtClean="0"/>
              <a:t>Sivulause sivulauseeseen</a:t>
            </a:r>
            <a:endParaRPr lang="fi-FI" sz="2400" dirty="0" smtClean="0"/>
          </a:p>
          <a:p>
            <a:pPr eaLnBrk="1" hangingPunct="1">
              <a:lnSpc>
                <a:spcPct val="80000"/>
              </a:lnSpc>
              <a:buFontTx/>
              <a:buNone/>
            </a:pPr>
            <a:r>
              <a:rPr lang="fi-FI" sz="2400" dirty="0" smtClean="0"/>
              <a:t>	Tutkimuksessa raportoitiin tarkasti, millaisia kalliomaalaukset olivat ja millaisissa paikoissa ne ovat säilyneet.</a:t>
            </a:r>
            <a:endParaRPr lang="fi-FI" sz="2400" b="1" dirty="0" smtClean="0"/>
          </a:p>
          <a:p>
            <a:pPr eaLnBrk="1" hangingPunct="1">
              <a:lnSpc>
                <a:spcPct val="80000"/>
              </a:lnSpc>
              <a:buFontTx/>
              <a:buNone/>
            </a:pPr>
            <a:endParaRPr lang="fi-FI" sz="2400" b="1" dirty="0" smtClean="0"/>
          </a:p>
          <a:p>
            <a:pPr eaLnBrk="1" hangingPunct="1">
              <a:lnSpc>
                <a:spcPct val="80000"/>
              </a:lnSpc>
              <a:buFontTx/>
              <a:buNone/>
            </a:pPr>
            <a:r>
              <a:rPr lang="fi-FI" sz="2400" b="1" dirty="0" smtClean="0"/>
              <a:t>Lauseenvastike lauseenvastikkeeseen</a:t>
            </a:r>
            <a:endParaRPr lang="fi-FI" sz="2400" dirty="0" smtClean="0"/>
          </a:p>
          <a:p>
            <a:pPr eaLnBrk="1" hangingPunct="1">
              <a:lnSpc>
                <a:spcPct val="80000"/>
              </a:lnSpc>
              <a:buFontTx/>
              <a:buNone/>
            </a:pPr>
            <a:r>
              <a:rPr lang="fi-FI" sz="2400" dirty="0" smtClean="0"/>
              <a:t>	Useimmat nuoret uskoivat oppivansa taidon ja kehittyvänsä lopulta todella taitaviksi.</a:t>
            </a:r>
          </a:p>
          <a:p>
            <a:pPr eaLnBrk="1" hangingPunct="1">
              <a:lnSpc>
                <a:spcPct val="80000"/>
              </a:lnSpc>
              <a:buFontTx/>
              <a:buNone/>
            </a:pPr>
            <a:endParaRPr lang="fi-FI" sz="2400" dirty="0" smtClean="0"/>
          </a:p>
        </p:txBody>
      </p:sp>
    </p:spTree>
    <p:extLst>
      <p:ext uri="{BB962C8B-B14F-4D97-AF65-F5344CB8AC3E}">
        <p14:creationId xmlns:p14="http://schemas.microsoft.com/office/powerpoint/2010/main" val="346279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Tarkastelun näkökulmia</a:t>
            </a:r>
            <a:endParaRPr lang="fi-FI" dirty="0"/>
          </a:p>
        </p:txBody>
      </p:sp>
      <p:sp>
        <p:nvSpPr>
          <p:cNvPr id="3" name="Content Placeholder 2"/>
          <p:cNvSpPr>
            <a:spLocks noGrp="1"/>
          </p:cNvSpPr>
          <p:nvPr>
            <p:ph sz="quarter" idx="1"/>
          </p:nvPr>
        </p:nvSpPr>
        <p:spPr/>
        <p:txBody>
          <a:bodyPr/>
          <a:lstStyle/>
          <a:p>
            <a:endParaRPr lang="fi-FI" dirty="0" smtClean="0"/>
          </a:p>
          <a:p>
            <a:r>
              <a:rPr lang="fi-FI" dirty="0" smtClean="0"/>
              <a:t>Kirjoitatko liian pitkiä tai liian lyhyitä virkkeitä?</a:t>
            </a:r>
          </a:p>
          <a:p>
            <a:r>
              <a:rPr lang="fi-FI" dirty="0" smtClean="0"/>
              <a:t>Onko tekstissäsi symmetriavirheitä?</a:t>
            </a:r>
          </a:p>
          <a:p>
            <a:r>
              <a:rPr lang="fi-FI" dirty="0" smtClean="0"/>
              <a:t>Käytätkö oikein lauseenvastikkeita?</a:t>
            </a:r>
          </a:p>
          <a:p>
            <a:r>
              <a:rPr lang="fi-FI" dirty="0" smtClean="0"/>
              <a:t>Ovatko sanat riippuen, liittyen ja koskien maneereitasi?</a:t>
            </a:r>
          </a:p>
          <a:p>
            <a:endParaRPr lang="fi-FI" dirty="0"/>
          </a:p>
          <a:p>
            <a:endParaRPr lang="fi-FI" dirty="0"/>
          </a:p>
        </p:txBody>
      </p:sp>
    </p:spTree>
    <p:extLst>
      <p:ext uri="{BB962C8B-B14F-4D97-AF65-F5344CB8AC3E}">
        <p14:creationId xmlns:p14="http://schemas.microsoft.com/office/powerpoint/2010/main" val="36516914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otsikko 1"/>
          <p:cNvSpPr>
            <a:spLocks noGrp="1"/>
          </p:cNvSpPr>
          <p:nvPr>
            <p:ph type="subTitle" idx="1"/>
          </p:nvPr>
        </p:nvSpPr>
        <p:spPr/>
        <p:txBody>
          <a:bodyPr/>
          <a:lstStyle/>
          <a:p>
            <a:endParaRPr lang="fi-FI"/>
          </a:p>
        </p:txBody>
      </p:sp>
      <p:sp>
        <p:nvSpPr>
          <p:cNvPr id="3" name="Otsikko 2"/>
          <p:cNvSpPr>
            <a:spLocks noGrp="1"/>
          </p:cNvSpPr>
          <p:nvPr>
            <p:ph type="ctrTitle"/>
          </p:nvPr>
        </p:nvSpPr>
        <p:spPr/>
        <p:txBody>
          <a:bodyPr/>
          <a:lstStyle/>
          <a:p>
            <a:r>
              <a:rPr lang="fi-FI" dirty="0"/>
              <a:t>Tieteellinen tyyli</a:t>
            </a:r>
          </a:p>
        </p:txBody>
      </p:sp>
    </p:spTree>
    <p:extLst>
      <p:ext uri="{BB962C8B-B14F-4D97-AF65-F5344CB8AC3E}">
        <p14:creationId xmlns:p14="http://schemas.microsoft.com/office/powerpoint/2010/main" val="13470005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isällön paikkamerkki 3"/>
          <p:cNvGraphicFramePr>
            <a:graphicFrameLocks/>
          </p:cNvGraphicFramePr>
          <p:nvPr>
            <p:extLst/>
          </p:nvPr>
        </p:nvGraphicFramePr>
        <p:xfrm>
          <a:off x="1184999" y="1118359"/>
          <a:ext cx="6592373" cy="44189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kstiruutu 1"/>
          <p:cNvSpPr txBox="1"/>
          <p:nvPr/>
        </p:nvSpPr>
        <p:spPr>
          <a:xfrm>
            <a:off x="5922150" y="4995174"/>
            <a:ext cx="2160156" cy="923330"/>
          </a:xfrm>
          <a:prstGeom prst="rect">
            <a:avLst/>
          </a:prstGeom>
          <a:noFill/>
        </p:spPr>
        <p:txBody>
          <a:bodyPr wrap="square" rtlCol="0">
            <a:spAutoFit/>
          </a:bodyPr>
          <a:lstStyle/>
          <a:p>
            <a:r>
              <a:rPr lang="fi-FI" sz="1350" b="1" dirty="0">
                <a:solidFill>
                  <a:prstClr val="black"/>
                </a:solidFill>
              </a:rPr>
              <a:t>- Aineiston kerääminen</a:t>
            </a:r>
          </a:p>
          <a:p>
            <a:r>
              <a:rPr lang="fi-FI" sz="1350" b="1" dirty="0">
                <a:solidFill>
                  <a:prstClr val="black"/>
                </a:solidFill>
              </a:rPr>
              <a:t>- Aineiston analyysi ja tulkinta</a:t>
            </a:r>
          </a:p>
          <a:p>
            <a:endParaRPr lang="fi-FI" sz="1350" b="1" dirty="0">
              <a:solidFill>
                <a:prstClr val="black"/>
              </a:solidFill>
            </a:endParaRPr>
          </a:p>
        </p:txBody>
      </p:sp>
      <p:sp>
        <p:nvSpPr>
          <p:cNvPr id="3" name="Nuoli oikealle 2"/>
          <p:cNvSpPr/>
          <p:nvPr/>
        </p:nvSpPr>
        <p:spPr>
          <a:xfrm rot="3691542">
            <a:off x="4521924" y="3345697"/>
            <a:ext cx="1124024" cy="761753"/>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350">
              <a:solidFill>
                <a:prstClr val="white"/>
              </a:solidFill>
            </a:endParaRPr>
          </a:p>
        </p:txBody>
      </p:sp>
      <p:sp>
        <p:nvSpPr>
          <p:cNvPr id="6" name="Tekstiruutu 5"/>
          <p:cNvSpPr txBox="1"/>
          <p:nvPr/>
        </p:nvSpPr>
        <p:spPr>
          <a:xfrm>
            <a:off x="6670454" y="3967498"/>
            <a:ext cx="184731" cy="300082"/>
          </a:xfrm>
          <a:prstGeom prst="rect">
            <a:avLst/>
          </a:prstGeom>
          <a:noFill/>
        </p:spPr>
        <p:txBody>
          <a:bodyPr wrap="none" rtlCol="0">
            <a:spAutoFit/>
          </a:bodyPr>
          <a:lstStyle/>
          <a:p>
            <a:endParaRPr lang="fi-FI" sz="1350" dirty="0">
              <a:solidFill>
                <a:prstClr val="black"/>
              </a:solidFill>
            </a:endParaRPr>
          </a:p>
        </p:txBody>
      </p:sp>
      <p:sp>
        <p:nvSpPr>
          <p:cNvPr id="5" name="Tekstiruutu 4"/>
          <p:cNvSpPr txBox="1"/>
          <p:nvPr/>
        </p:nvSpPr>
        <p:spPr>
          <a:xfrm>
            <a:off x="1143000" y="5529287"/>
            <a:ext cx="3902158" cy="715581"/>
          </a:xfrm>
          <a:prstGeom prst="rect">
            <a:avLst/>
          </a:prstGeom>
          <a:noFill/>
        </p:spPr>
        <p:txBody>
          <a:bodyPr wrap="none" rtlCol="0">
            <a:spAutoFit/>
          </a:bodyPr>
          <a:lstStyle/>
          <a:p>
            <a:r>
              <a:rPr lang="fi-FI" sz="1350" dirty="0">
                <a:solidFill>
                  <a:prstClr val="black"/>
                </a:solidFill>
              </a:rPr>
              <a:t>Huom.</a:t>
            </a:r>
          </a:p>
          <a:p>
            <a:r>
              <a:rPr lang="fi-FI" sz="1350" dirty="0">
                <a:solidFill>
                  <a:prstClr val="black"/>
                </a:solidFill>
              </a:rPr>
              <a:t>Voit työstää muutamaa eri kokonaisuutta yhtä aikaa. </a:t>
            </a:r>
          </a:p>
          <a:p>
            <a:endParaRPr lang="fi-FI" sz="1350" dirty="0">
              <a:solidFill>
                <a:prstClr val="black"/>
              </a:solidFill>
            </a:endParaRPr>
          </a:p>
        </p:txBody>
      </p:sp>
      <p:sp>
        <p:nvSpPr>
          <p:cNvPr id="7" name="Title 6"/>
          <p:cNvSpPr>
            <a:spLocks noGrp="1"/>
          </p:cNvSpPr>
          <p:nvPr>
            <p:ph type="title"/>
          </p:nvPr>
        </p:nvSpPr>
        <p:spPr>
          <a:xfrm>
            <a:off x="457200" y="274638"/>
            <a:ext cx="8229600" cy="274042"/>
          </a:xfrm>
        </p:spPr>
        <p:txBody>
          <a:bodyPr>
            <a:normAutofit fontScale="90000"/>
          </a:bodyPr>
          <a:lstStyle/>
          <a:p>
            <a:endParaRPr lang="fi-FI" dirty="0"/>
          </a:p>
        </p:txBody>
      </p:sp>
      <p:sp>
        <p:nvSpPr>
          <p:cNvPr id="8" name="Content Placeholder 7"/>
          <p:cNvSpPr>
            <a:spLocks noGrp="1"/>
          </p:cNvSpPr>
          <p:nvPr>
            <p:ph idx="1"/>
          </p:nvPr>
        </p:nvSpPr>
        <p:spPr>
          <a:xfrm>
            <a:off x="457200" y="1844824"/>
            <a:ext cx="8229600" cy="4824536"/>
          </a:xfrm>
        </p:spPr>
        <p:txBody>
          <a:bodyPr/>
          <a:lstStyle/>
          <a:p>
            <a:endParaRPr lang="fi-FI" dirty="0"/>
          </a:p>
        </p:txBody>
      </p:sp>
    </p:spTree>
    <p:extLst>
      <p:ext uri="{BB962C8B-B14F-4D97-AF65-F5344CB8AC3E}">
        <p14:creationId xmlns:p14="http://schemas.microsoft.com/office/powerpoint/2010/main" val="32209333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872067" y="1916832"/>
            <a:ext cx="7408333" cy="4209331"/>
          </a:xfrm>
        </p:spPr>
        <p:txBody>
          <a:bodyPr>
            <a:normAutofit fontScale="92500" lnSpcReduction="10000"/>
          </a:bodyPr>
          <a:lstStyle/>
          <a:p>
            <a:pPr marL="0" indent="0">
              <a:buNone/>
            </a:pPr>
            <a:r>
              <a:rPr lang="fi-FI" b="1" dirty="0"/>
              <a:t>Ei näin:</a:t>
            </a:r>
          </a:p>
          <a:p>
            <a:pPr marL="0" indent="0">
              <a:buNone/>
            </a:pPr>
            <a:r>
              <a:rPr lang="fi-FI" dirty="0">
                <a:solidFill>
                  <a:srgbClr val="FF0000"/>
                </a:solidFill>
              </a:rPr>
              <a:t>Kahlasin </a:t>
            </a:r>
            <a:r>
              <a:rPr lang="fi-FI" dirty="0"/>
              <a:t>tätä kirjallisuuskatsausta varten läpi </a:t>
            </a:r>
            <a:r>
              <a:rPr lang="fi-FI" dirty="0">
                <a:solidFill>
                  <a:srgbClr val="FF0000"/>
                </a:solidFill>
              </a:rPr>
              <a:t>vinon pinon</a:t>
            </a:r>
            <a:r>
              <a:rPr lang="fi-FI" dirty="0"/>
              <a:t> aihetta käsittelevää kirjallisuutta sekä yliopistolla, kaupunginkirjastoissa että netissä, mutta </a:t>
            </a:r>
            <a:r>
              <a:rPr lang="fi-FI" dirty="0">
                <a:solidFill>
                  <a:srgbClr val="FF0000"/>
                </a:solidFill>
              </a:rPr>
              <a:t>kumma kyllä, </a:t>
            </a:r>
            <a:r>
              <a:rPr lang="fi-FI" dirty="0"/>
              <a:t>ongelma on mainittu vain Virtasen (2000) kirjassa.</a:t>
            </a:r>
          </a:p>
          <a:p>
            <a:pPr marL="0" indent="0">
              <a:buNone/>
            </a:pPr>
            <a:endParaRPr lang="fi-FI" dirty="0"/>
          </a:p>
          <a:p>
            <a:pPr marL="0" indent="0">
              <a:buNone/>
            </a:pPr>
            <a:r>
              <a:rPr lang="fi-FI" b="1" dirty="0"/>
              <a:t>Vaan näin:</a:t>
            </a:r>
          </a:p>
          <a:p>
            <a:pPr marL="0" indent="0">
              <a:buNone/>
            </a:pPr>
            <a:r>
              <a:rPr lang="fi-FI" dirty="0"/>
              <a:t>Aiheesta on tehty useita tutkimuksia (esim. Lehtonen 2002, Mattila 2001a, Kuusela 1999), mutta vain Virtaselta (2000: 25) löytyi maininta ongelmasta. Tätä voi pitää hieman yllättävänä, jos ottaa huomioon, että ‒ ‒.</a:t>
            </a:r>
          </a:p>
        </p:txBody>
      </p:sp>
      <p:sp>
        <p:nvSpPr>
          <p:cNvPr id="3" name="Otsikko 2"/>
          <p:cNvSpPr>
            <a:spLocks noGrp="1"/>
          </p:cNvSpPr>
          <p:nvPr>
            <p:ph type="title"/>
          </p:nvPr>
        </p:nvSpPr>
        <p:spPr/>
        <p:txBody>
          <a:bodyPr/>
          <a:lstStyle/>
          <a:p>
            <a:r>
              <a:rPr lang="fi-FI" dirty="0"/>
              <a:t>Neutraalit sanat</a:t>
            </a:r>
          </a:p>
        </p:txBody>
      </p:sp>
    </p:spTree>
    <p:extLst>
      <p:ext uri="{BB962C8B-B14F-4D97-AF65-F5344CB8AC3E}">
        <p14:creationId xmlns:p14="http://schemas.microsoft.com/office/powerpoint/2010/main" val="22502196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683569" y="1844824"/>
            <a:ext cx="7596832" cy="4281339"/>
          </a:xfrm>
        </p:spPr>
        <p:txBody>
          <a:bodyPr>
            <a:normAutofit fontScale="77500" lnSpcReduction="20000"/>
          </a:bodyPr>
          <a:lstStyle/>
          <a:p>
            <a:pPr marL="0" indent="0">
              <a:buNone/>
            </a:pPr>
            <a:r>
              <a:rPr lang="fi-FI" b="1" dirty="0"/>
              <a:t>Ei näin:</a:t>
            </a:r>
          </a:p>
          <a:p>
            <a:pPr marL="0" indent="0">
              <a:buNone/>
            </a:pPr>
            <a:r>
              <a:rPr lang="fi-FI" dirty="0"/>
              <a:t>Virtanen (2012) on </a:t>
            </a:r>
            <a:r>
              <a:rPr lang="fi-FI" dirty="0">
                <a:solidFill>
                  <a:srgbClr val="FF0000"/>
                </a:solidFill>
              </a:rPr>
              <a:t>täysin väärässä </a:t>
            </a:r>
            <a:r>
              <a:rPr lang="fi-FI" dirty="0"/>
              <a:t>sanoessaan ‒ ‒.</a:t>
            </a:r>
          </a:p>
          <a:p>
            <a:pPr marL="0" indent="0">
              <a:buNone/>
            </a:pPr>
            <a:endParaRPr lang="fi-FI" dirty="0"/>
          </a:p>
          <a:p>
            <a:pPr marL="0" indent="0">
              <a:buNone/>
            </a:pPr>
            <a:r>
              <a:rPr lang="fi-FI" b="1" dirty="0"/>
              <a:t>Vaan näin:</a:t>
            </a:r>
          </a:p>
          <a:p>
            <a:pPr marL="0" indent="0">
              <a:buNone/>
            </a:pPr>
            <a:r>
              <a:rPr lang="fi-FI" dirty="0"/>
              <a:t>Virtanen (2012) väittää, että X on Y, mutta toisaalta näyttäisi mahdolliselta, että asia on toisin. Tämän tutkimuksen valossa näyttäisi, että X on Z.</a:t>
            </a:r>
          </a:p>
          <a:p>
            <a:pPr marL="0" indent="0">
              <a:buNone/>
            </a:pPr>
            <a:endParaRPr lang="fi-FI" dirty="0"/>
          </a:p>
          <a:p>
            <a:pPr marL="0" indent="0">
              <a:buNone/>
            </a:pPr>
            <a:endParaRPr lang="fi-FI" dirty="0"/>
          </a:p>
          <a:p>
            <a:pPr>
              <a:lnSpc>
                <a:spcPct val="70000"/>
              </a:lnSpc>
              <a:buNone/>
            </a:pPr>
            <a:r>
              <a:rPr lang="fi-FI" sz="2800" b="1" i="1" dirty="0"/>
              <a:t>Varmuuden </a:t>
            </a:r>
            <a:r>
              <a:rPr lang="fi-FI" sz="2800" b="1" i="1" dirty="0" err="1"/>
              <a:t>lieventimet</a:t>
            </a:r>
            <a:r>
              <a:rPr lang="fi-FI" sz="2800" b="1" i="1" dirty="0"/>
              <a:t> (Luukka 1992)</a:t>
            </a:r>
          </a:p>
          <a:p>
            <a:pPr>
              <a:lnSpc>
                <a:spcPct val="70000"/>
              </a:lnSpc>
              <a:buNone/>
            </a:pPr>
            <a:r>
              <a:rPr lang="fi-FI" sz="2800" i="1" dirty="0"/>
              <a:t>saattaa olla</a:t>
            </a:r>
          </a:p>
          <a:p>
            <a:pPr>
              <a:lnSpc>
                <a:spcPct val="70000"/>
              </a:lnSpc>
              <a:buNone/>
            </a:pPr>
            <a:r>
              <a:rPr lang="fi-FI" sz="2800" i="1" dirty="0"/>
              <a:t>todennäköisesti</a:t>
            </a:r>
          </a:p>
          <a:p>
            <a:pPr>
              <a:lnSpc>
                <a:spcPct val="70000"/>
              </a:lnSpc>
              <a:buNone/>
            </a:pPr>
            <a:r>
              <a:rPr lang="fi-FI" sz="2800" i="1" dirty="0"/>
              <a:t>näyttäisi siltä</a:t>
            </a:r>
          </a:p>
          <a:p>
            <a:pPr>
              <a:lnSpc>
                <a:spcPct val="70000"/>
              </a:lnSpc>
              <a:buNone/>
            </a:pPr>
            <a:r>
              <a:rPr lang="fi-FI" sz="2800" i="1" dirty="0"/>
              <a:t>joissain tapauksissa, yleensä</a:t>
            </a:r>
            <a:r>
              <a:rPr lang="fi-FI" sz="2800" i="1" dirty="0">
                <a:latin typeface="Lucida Sans Unicode" charset="0"/>
              </a:rPr>
              <a:t/>
            </a:r>
            <a:br>
              <a:rPr lang="fi-FI" sz="2800" i="1" dirty="0">
                <a:latin typeface="Lucida Sans Unicode" charset="0"/>
              </a:rPr>
            </a:br>
            <a:endParaRPr lang="fi-FI" sz="2800" i="1" dirty="0">
              <a:latin typeface="Lucida Sans Unicode" charset="0"/>
            </a:endParaRPr>
          </a:p>
          <a:p>
            <a:pPr marL="0" indent="0">
              <a:buNone/>
            </a:pPr>
            <a:endParaRPr lang="fi-FI" dirty="0"/>
          </a:p>
        </p:txBody>
      </p:sp>
      <p:sp>
        <p:nvSpPr>
          <p:cNvPr id="3" name="Otsikko 2"/>
          <p:cNvSpPr>
            <a:spLocks noGrp="1"/>
          </p:cNvSpPr>
          <p:nvPr>
            <p:ph type="title"/>
          </p:nvPr>
        </p:nvSpPr>
        <p:spPr/>
        <p:txBody>
          <a:bodyPr/>
          <a:lstStyle/>
          <a:p>
            <a:r>
              <a:rPr lang="fi-FI" dirty="0"/>
              <a:t>Kohteliaisuus</a:t>
            </a:r>
          </a:p>
        </p:txBody>
      </p:sp>
    </p:spTree>
    <p:extLst>
      <p:ext uri="{BB962C8B-B14F-4D97-AF65-F5344CB8AC3E}">
        <p14:creationId xmlns:p14="http://schemas.microsoft.com/office/powerpoint/2010/main" val="29764412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52704"/>
          </a:xfrm>
        </p:spPr>
        <p:txBody>
          <a:bodyPr>
            <a:normAutofit fontScale="90000"/>
          </a:bodyPr>
          <a:lstStyle/>
          <a:p>
            <a:r>
              <a:rPr lang="fi-FI" sz="3200" b="1" dirty="0"/>
              <a:t>Suosituksia lyhenteiden käytöstä tieteellisessä tekstissä</a:t>
            </a:r>
          </a:p>
        </p:txBody>
      </p:sp>
      <p:sp>
        <p:nvSpPr>
          <p:cNvPr id="3" name="Content Placeholder 2"/>
          <p:cNvSpPr>
            <a:spLocks noGrp="1"/>
          </p:cNvSpPr>
          <p:nvPr>
            <p:ph idx="1"/>
          </p:nvPr>
        </p:nvSpPr>
        <p:spPr/>
        <p:txBody>
          <a:bodyPr>
            <a:normAutofit fontScale="85000" lnSpcReduction="10000"/>
          </a:bodyPr>
          <a:lstStyle/>
          <a:p>
            <a:r>
              <a:rPr lang="fi-FI" dirty="0"/>
              <a:t>Ensimmäistä kertaa mainittaessa koko sana kirjoitetaan ja lyhenne voi olla suluissa tai eli-sanan avulla ilmaistuna. Jatkossa voi lyhennettä käyttää huoletta.</a:t>
            </a:r>
          </a:p>
          <a:p>
            <a:r>
              <a:rPr lang="fi-FI" dirty="0"/>
              <a:t>Tekstiin kirjoitetaan kokonaisina seuraavat sanat: </a:t>
            </a:r>
            <a:r>
              <a:rPr lang="fi-FI" i="1" dirty="0"/>
              <a:t>muun muassa</a:t>
            </a:r>
            <a:r>
              <a:rPr lang="fi-FI" dirty="0"/>
              <a:t>, </a:t>
            </a:r>
            <a:r>
              <a:rPr lang="fi-FI" i="1" dirty="0"/>
              <a:t>esimerkiksi</a:t>
            </a:r>
            <a:r>
              <a:rPr lang="fi-FI" dirty="0"/>
              <a:t>. Sanat voivat olla lyhennettyinä sulkeiden sisässä.</a:t>
            </a:r>
          </a:p>
          <a:p>
            <a:r>
              <a:rPr lang="fi-FI" dirty="0"/>
              <a:t>Lyhenteitä </a:t>
            </a:r>
            <a:r>
              <a:rPr lang="fi-FI" i="1" dirty="0"/>
              <a:t>jne</a:t>
            </a:r>
            <a:r>
              <a:rPr lang="fi-FI" dirty="0"/>
              <a:t>. ja </a:t>
            </a:r>
            <a:r>
              <a:rPr lang="fi-FI" i="1" dirty="0"/>
              <a:t>tms</a:t>
            </a:r>
            <a:r>
              <a:rPr lang="fi-FI" dirty="0"/>
              <a:t>. ei käytetä, vaan käytetään muuta ilmaisutapaa. </a:t>
            </a:r>
          </a:p>
          <a:p>
            <a:pPr marL="400050" lvl="1" indent="0">
              <a:buNone/>
            </a:pPr>
            <a:r>
              <a:rPr lang="fi-FI" b="1" i="1" dirty="0"/>
              <a:t>Ei näin</a:t>
            </a:r>
            <a:r>
              <a:rPr lang="fi-FI" i="1" dirty="0"/>
              <a:t>: Ohjelmistoalan standardit liittyvät tietoliikenteeseen, ohjelmointikieliin, käyttöliittymiin jne.</a:t>
            </a:r>
          </a:p>
          <a:p>
            <a:pPr marL="400050" lvl="1" indent="0">
              <a:buNone/>
            </a:pPr>
            <a:endParaRPr lang="fi-FI" i="1" dirty="0"/>
          </a:p>
          <a:p>
            <a:pPr marL="400050" lvl="1" indent="0">
              <a:buNone/>
            </a:pPr>
            <a:r>
              <a:rPr lang="fi-FI" b="1" i="1" dirty="0"/>
              <a:t>Vaan näin: </a:t>
            </a:r>
            <a:r>
              <a:rPr lang="fi-FI" i="1" dirty="0"/>
              <a:t>Ohjelmistoalan standardit liittyvät muun muassa tietoliikenteeseen, ohjelmointikieliin ja käyttöliittymiin.</a:t>
            </a:r>
          </a:p>
          <a:p>
            <a:pPr marL="400050" lvl="1" indent="0">
              <a:buNone/>
            </a:pPr>
            <a:r>
              <a:rPr lang="fi-FI" b="1" i="1" dirty="0"/>
              <a:t>tai näin: </a:t>
            </a:r>
            <a:r>
              <a:rPr lang="fi-FI" i="1" dirty="0"/>
              <a:t>Ohjelmistoalan standardit liittyvät esimerkiksi tietoliikenteeseen, ohjelmointikieliin ja käyttöliittymiin.</a:t>
            </a:r>
          </a:p>
          <a:p>
            <a:r>
              <a:rPr lang="fi-FI" dirty="0"/>
              <a:t>Myöskään lyhenteitä </a:t>
            </a:r>
            <a:r>
              <a:rPr lang="fi-FI" i="1" dirty="0"/>
              <a:t>em</a:t>
            </a:r>
            <a:r>
              <a:rPr lang="fi-FI" dirty="0"/>
              <a:t>., </a:t>
            </a:r>
            <a:r>
              <a:rPr lang="fi-FI" i="1" dirty="0"/>
              <a:t>po</a:t>
            </a:r>
            <a:r>
              <a:rPr lang="fi-FI" dirty="0"/>
              <a:t>., </a:t>
            </a:r>
            <a:r>
              <a:rPr lang="fi-FI" i="1" dirty="0"/>
              <a:t>ko.</a:t>
            </a:r>
            <a:r>
              <a:rPr lang="fi-FI" dirty="0"/>
              <a:t> ei suositella käytettäväksi.</a:t>
            </a:r>
          </a:p>
          <a:p>
            <a:endParaRPr lang="fi-FI" dirty="0"/>
          </a:p>
          <a:p>
            <a:endParaRPr lang="fi-FI" dirty="0"/>
          </a:p>
        </p:txBody>
      </p:sp>
    </p:spTree>
    <p:extLst>
      <p:ext uri="{BB962C8B-B14F-4D97-AF65-F5344CB8AC3E}">
        <p14:creationId xmlns:p14="http://schemas.microsoft.com/office/powerpoint/2010/main" val="146206707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fi-FI" dirty="0"/>
              <a:t>Tarkista </a:t>
            </a:r>
          </a:p>
        </p:txBody>
      </p:sp>
      <p:sp>
        <p:nvSpPr>
          <p:cNvPr id="2" name="Content Placeholder 1"/>
          <p:cNvSpPr>
            <a:spLocks noGrp="1"/>
          </p:cNvSpPr>
          <p:nvPr>
            <p:ph idx="1"/>
          </p:nvPr>
        </p:nvSpPr>
        <p:spPr>
          <a:xfrm>
            <a:off x="539552" y="2420888"/>
            <a:ext cx="8147248" cy="3586403"/>
          </a:xfrm>
        </p:spPr>
        <p:txBody>
          <a:bodyPr>
            <a:normAutofit/>
          </a:bodyPr>
          <a:lstStyle/>
          <a:p>
            <a:endParaRPr lang="fi-FI" sz="2500" dirty="0">
              <a:latin typeface="Calibri" panose="020F0502020204030204" pitchFamily="34" charset="0"/>
            </a:endParaRPr>
          </a:p>
          <a:p>
            <a:r>
              <a:rPr lang="fi-FI" sz="2500" dirty="0" smtClean="0">
                <a:latin typeface="Calibri" panose="020F0502020204030204" pitchFamily="34" charset="0"/>
              </a:rPr>
              <a:t>Onko </a:t>
            </a:r>
            <a:r>
              <a:rPr lang="fi-FI" sz="2500" dirty="0">
                <a:latin typeface="Calibri" panose="020F0502020204030204" pitchFamily="34" charset="0"/>
              </a:rPr>
              <a:t>teksti hyvää asiatyyliä (neutraalia, kohteliasta)? </a:t>
            </a:r>
          </a:p>
          <a:p>
            <a:r>
              <a:rPr lang="fi-FI" sz="2500" dirty="0">
                <a:latin typeface="Calibri" panose="020F0502020204030204" pitchFamily="34" charset="0"/>
              </a:rPr>
              <a:t>Onko tekstissä käytetty lyhenteitä tekstilajin vaatimalla tavalla?</a:t>
            </a:r>
          </a:p>
          <a:p>
            <a:endParaRPr lang="fi-FI" sz="2500" dirty="0">
              <a:latin typeface="Calibri" panose="020F0502020204030204" pitchFamily="34" charset="0"/>
            </a:endParaRPr>
          </a:p>
          <a:p>
            <a:pPr marL="0" indent="0">
              <a:buNone/>
            </a:pPr>
            <a:endParaRPr lang="fi-FI" sz="2500" dirty="0">
              <a:latin typeface="Calibri" panose="020F0502020204030204" pitchFamily="34" charset="0"/>
              <a:cs typeface="Calibri"/>
            </a:endParaRPr>
          </a:p>
        </p:txBody>
      </p:sp>
    </p:spTree>
    <p:extLst>
      <p:ext uri="{BB962C8B-B14F-4D97-AF65-F5344CB8AC3E}">
        <p14:creationId xmlns:p14="http://schemas.microsoft.com/office/powerpoint/2010/main" val="17502433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fi-FI"/>
          </a:p>
        </p:txBody>
      </p:sp>
      <p:sp>
        <p:nvSpPr>
          <p:cNvPr id="3" name="Title 2"/>
          <p:cNvSpPr>
            <a:spLocks noGrp="1"/>
          </p:cNvSpPr>
          <p:nvPr>
            <p:ph type="ctrTitle"/>
          </p:nvPr>
        </p:nvSpPr>
        <p:spPr/>
        <p:txBody>
          <a:bodyPr/>
          <a:lstStyle/>
          <a:p>
            <a:r>
              <a:rPr lang="fi-FI"/>
              <a:t>Oikeinkirjoitus</a:t>
            </a:r>
          </a:p>
        </p:txBody>
      </p:sp>
    </p:spTree>
    <p:extLst>
      <p:ext uri="{BB962C8B-B14F-4D97-AF65-F5344CB8AC3E}">
        <p14:creationId xmlns:p14="http://schemas.microsoft.com/office/powerpoint/2010/main" val="18009421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Pilkku </a:t>
            </a:r>
            <a:r>
              <a:rPr lang="fi-FI" sz="2000" dirty="0" smtClean="0"/>
              <a:t>(ks. lisätietoa </a:t>
            </a:r>
            <a:r>
              <a:rPr lang="fi-FI" sz="2000" dirty="0">
                <a:hlinkClick r:id="rId2"/>
              </a:rPr>
              <a:t>http://</a:t>
            </a:r>
            <a:r>
              <a:rPr lang="fi-FI" sz="2000" dirty="0" smtClean="0">
                <a:hlinkClick r:id="rId2"/>
              </a:rPr>
              <a:t>www.kielitoimistonohjepankki.fi/selaus/361</a:t>
            </a:r>
            <a:r>
              <a:rPr lang="fi-FI" sz="2000" dirty="0" smtClean="0"/>
              <a:t>)</a:t>
            </a:r>
            <a:endParaRPr lang="fi-FI" sz="2000" dirty="0"/>
          </a:p>
        </p:txBody>
      </p:sp>
      <p:sp>
        <p:nvSpPr>
          <p:cNvPr id="3" name="Sisällön paikkamerkki 2"/>
          <p:cNvSpPr>
            <a:spLocks noGrp="1"/>
          </p:cNvSpPr>
          <p:nvPr>
            <p:ph idx="1"/>
          </p:nvPr>
        </p:nvSpPr>
        <p:spPr/>
        <p:txBody>
          <a:bodyPr>
            <a:normAutofit/>
          </a:bodyPr>
          <a:lstStyle/>
          <a:p>
            <a:endParaRPr lang="fi-FI" dirty="0"/>
          </a:p>
          <a:p>
            <a:endParaRPr lang="fi-FI" dirty="0"/>
          </a:p>
          <a:p>
            <a:pPr lvl="1"/>
            <a:r>
              <a:rPr lang="fi-FI" dirty="0"/>
              <a:t>Päälause, kysyvä sivulause (pilkku tulee </a:t>
            </a:r>
            <a:r>
              <a:rPr lang="fi-FI" dirty="0" smtClean="0"/>
              <a:t>ennen </a:t>
            </a:r>
            <a:r>
              <a:rPr lang="fi-FI" smtClean="0"/>
              <a:t>kysyvää sivulausetta)</a:t>
            </a:r>
            <a:endParaRPr lang="fi-FI" dirty="0"/>
          </a:p>
          <a:p>
            <a:pPr lvl="1"/>
            <a:endParaRPr lang="fi-FI" dirty="0"/>
          </a:p>
          <a:p>
            <a:pPr marL="667512" lvl="2" indent="0">
              <a:buNone/>
            </a:pPr>
            <a:r>
              <a:rPr lang="fi-FI" dirty="0" smtClean="0"/>
              <a:t>Tämän tutkimuksen tavoitteena on selvittää, miten  opettajat kokevat kodin ja koulun välisen yhteistyön ja miten he toivovat yhteistyötä tehtävän.</a:t>
            </a:r>
            <a:endParaRPr lang="fi-FI" dirty="0"/>
          </a:p>
          <a:p>
            <a:pPr lvl="1"/>
            <a:endParaRPr lang="fi-FI" dirty="0"/>
          </a:p>
        </p:txBody>
      </p:sp>
    </p:spTree>
    <p:extLst>
      <p:ext uri="{BB962C8B-B14F-4D97-AF65-F5344CB8AC3E}">
        <p14:creationId xmlns:p14="http://schemas.microsoft.com/office/powerpoint/2010/main" val="20455596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Pilkku</a:t>
            </a:r>
          </a:p>
        </p:txBody>
      </p:sp>
      <p:sp>
        <p:nvSpPr>
          <p:cNvPr id="3" name="Sisällön paikkamerkki 2"/>
          <p:cNvSpPr>
            <a:spLocks noGrp="1"/>
          </p:cNvSpPr>
          <p:nvPr>
            <p:ph sz="quarter" idx="1"/>
          </p:nvPr>
        </p:nvSpPr>
        <p:spPr/>
        <p:txBody>
          <a:bodyPr/>
          <a:lstStyle/>
          <a:p>
            <a:endParaRPr lang="fi-FI" dirty="0"/>
          </a:p>
          <a:p>
            <a:r>
              <a:rPr lang="fi-FI" dirty="0"/>
              <a:t>Lauseenvastike ja jaksottavat ilmaukset (ei eroteta pilkulla muusta lauseyhteydestä  kuin poikkeustapauksessa)</a:t>
            </a:r>
          </a:p>
          <a:p>
            <a:endParaRPr lang="fi-FI" dirty="0"/>
          </a:p>
          <a:p>
            <a:pPr marL="274320" lvl="1" indent="0">
              <a:buNone/>
            </a:pPr>
            <a:r>
              <a:rPr lang="fi-FI" sz="2000" dirty="0"/>
              <a:t>Määritellessään tarkemmin isovanhemman kehitysprosessia </a:t>
            </a:r>
            <a:r>
              <a:rPr lang="fi-FI" sz="2000" dirty="0" err="1"/>
              <a:t>Kornhaber</a:t>
            </a:r>
            <a:r>
              <a:rPr lang="fi-FI" sz="2000" dirty="0"/>
              <a:t> (1996) erottelee  – – . </a:t>
            </a:r>
          </a:p>
          <a:p>
            <a:pPr marL="274320" lvl="1" indent="0">
              <a:buNone/>
            </a:pPr>
            <a:endParaRPr lang="fi-FI" sz="2000" dirty="0"/>
          </a:p>
          <a:p>
            <a:pPr marL="274320" lvl="1" indent="0">
              <a:buNone/>
            </a:pPr>
            <a:r>
              <a:rPr lang="fi-FI" sz="2000" dirty="0"/>
              <a:t>Ensimmäiseksi </a:t>
            </a:r>
            <a:r>
              <a:rPr lang="fi-FI" sz="2000" dirty="0" smtClean="0"/>
              <a:t>esittelen opettajien vastaukset ja toiseksi vertaa niitä Perryn (2010) teoriaan - -. </a:t>
            </a:r>
            <a:endParaRPr lang="fi-FI" sz="2000" dirty="0"/>
          </a:p>
          <a:p>
            <a:endParaRPr lang="fi-FI" dirty="0"/>
          </a:p>
        </p:txBody>
      </p:sp>
    </p:spTree>
    <p:extLst>
      <p:ext uri="{BB962C8B-B14F-4D97-AF65-F5344CB8AC3E}">
        <p14:creationId xmlns:p14="http://schemas.microsoft.com/office/powerpoint/2010/main" val="21995504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Pilkku päälauseiden välissä</a:t>
            </a:r>
          </a:p>
        </p:txBody>
      </p:sp>
      <p:sp>
        <p:nvSpPr>
          <p:cNvPr id="3" name="Sisällön paikkamerkki 2"/>
          <p:cNvSpPr>
            <a:spLocks noGrp="1"/>
          </p:cNvSpPr>
          <p:nvPr>
            <p:ph sz="quarter" idx="1"/>
          </p:nvPr>
        </p:nvSpPr>
        <p:spPr/>
        <p:txBody>
          <a:bodyPr>
            <a:normAutofit/>
          </a:bodyPr>
          <a:lstStyle/>
          <a:p>
            <a:endParaRPr lang="fi-FI" dirty="0" smtClean="0"/>
          </a:p>
          <a:p>
            <a:r>
              <a:rPr lang="fi-FI" dirty="0" smtClean="0"/>
              <a:t>Tulee pilkku, kun virkkeen eri lauseet ovat itsenäisiä.</a:t>
            </a:r>
          </a:p>
          <a:p>
            <a:pPr marL="274320" lvl="1" indent="0">
              <a:buNone/>
            </a:pPr>
            <a:r>
              <a:rPr lang="fi-FI" i="1" dirty="0"/>
              <a:t>Vasta 1980-luvulla isyyttä alettiin käsitellä omana erityiskysymyksenään, ja viime vuosien aikana isyys on noussut yhä enemmän kiinnostuksen kohteeksi monilla eri aloilla. </a:t>
            </a:r>
            <a:endParaRPr lang="fi-FI" i="1" dirty="0" smtClean="0"/>
          </a:p>
          <a:p>
            <a:pPr marL="0" indent="0">
              <a:buNone/>
            </a:pPr>
            <a:endParaRPr lang="fi-FI" i="1" dirty="0"/>
          </a:p>
          <a:p>
            <a:r>
              <a:rPr lang="fi-FI" dirty="0" smtClean="0"/>
              <a:t>Ei tule pilkkua, jos lauseilla on jokin yhteinen jäsen.</a:t>
            </a:r>
          </a:p>
          <a:p>
            <a:pPr marL="274320" lvl="1" indent="0">
              <a:buNone/>
            </a:pPr>
            <a:r>
              <a:rPr lang="fi-FI" b="1" i="1" dirty="0"/>
              <a:t>Leinosen (1999, 25) mukaan </a:t>
            </a:r>
            <a:r>
              <a:rPr lang="fi-FI" i="1" dirty="0"/>
              <a:t>tilanne </a:t>
            </a:r>
            <a:r>
              <a:rPr lang="fi-FI" b="1" i="1" dirty="0"/>
              <a:t>ei ole parantunut </a:t>
            </a:r>
            <a:r>
              <a:rPr lang="fi-FI" i="1" dirty="0"/>
              <a:t>vaan se </a:t>
            </a:r>
            <a:r>
              <a:rPr lang="fi-FI" b="1" i="1" dirty="0"/>
              <a:t>on </a:t>
            </a:r>
            <a:r>
              <a:rPr lang="fi-FI" i="1" dirty="0"/>
              <a:t>entisen kaltainen. </a:t>
            </a:r>
            <a:r>
              <a:rPr lang="fi-FI" dirty="0"/>
              <a:t>(adverbiaali Leinosen mukaan yhteinen osa vaan-konjunktiolla yhdistetyille lauseille)</a:t>
            </a:r>
          </a:p>
          <a:p>
            <a:endParaRPr lang="fi-FI" dirty="0" smtClean="0"/>
          </a:p>
          <a:p>
            <a:endParaRPr lang="fi-FI" dirty="0"/>
          </a:p>
        </p:txBody>
      </p:sp>
    </p:spTree>
    <p:extLst>
      <p:ext uri="{BB962C8B-B14F-4D97-AF65-F5344CB8AC3E}">
        <p14:creationId xmlns:p14="http://schemas.microsoft.com/office/powerpoint/2010/main" val="31871031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normAutofit fontScale="90000"/>
          </a:bodyPr>
          <a:lstStyle/>
          <a:p>
            <a:pPr>
              <a:defRPr/>
            </a:pPr>
            <a:r>
              <a:rPr lang="fi-FI" sz="3800" dirty="0">
                <a:ea typeface="+mj-ea"/>
                <a:cs typeface="+mj-cs"/>
              </a:rPr>
              <a:t>Ajatusviiva (</a:t>
            </a:r>
            <a:r>
              <a:rPr lang="fi-FI" sz="4000" i="1" dirty="0">
                <a:latin typeface="Calibri"/>
                <a:ea typeface="MS PGothic" charset="0"/>
                <a:cs typeface="Calibri"/>
              </a:rPr>
              <a:t>–</a:t>
            </a:r>
            <a:r>
              <a:rPr lang="fi-FI" sz="3800" dirty="0">
                <a:ea typeface="+mj-ea"/>
                <a:cs typeface="+mj-cs"/>
              </a:rPr>
              <a:t>) vai yhdysmerkki (-)?</a:t>
            </a:r>
            <a:br>
              <a:rPr lang="fi-FI" sz="3800" dirty="0">
                <a:ea typeface="+mj-ea"/>
                <a:cs typeface="+mj-cs"/>
              </a:rPr>
            </a:br>
            <a:r>
              <a:rPr lang="fi-FI" sz="3800" dirty="0">
                <a:ea typeface="+mj-ea"/>
                <a:cs typeface="+mj-cs"/>
              </a:rPr>
              <a:t>Entä välilyönnin paikka?</a:t>
            </a:r>
          </a:p>
        </p:txBody>
      </p:sp>
      <p:sp>
        <p:nvSpPr>
          <p:cNvPr id="51202" name="Rectangle 3"/>
          <p:cNvSpPr>
            <a:spLocks noGrp="1" noChangeArrowheads="1"/>
          </p:cNvSpPr>
          <p:nvPr>
            <p:ph idx="1"/>
          </p:nvPr>
        </p:nvSpPr>
        <p:spPr>
          <a:xfrm>
            <a:off x="457200" y="1481138"/>
            <a:ext cx="8686800" cy="4525962"/>
          </a:xfrm>
        </p:spPr>
        <p:txBody>
          <a:bodyPr/>
          <a:lstStyle/>
          <a:p>
            <a:pPr eaLnBrk="1" hangingPunct="1">
              <a:lnSpc>
                <a:spcPct val="80000"/>
              </a:lnSpc>
            </a:pPr>
            <a:endParaRPr lang="fi-FI" sz="2400" dirty="0">
              <a:latin typeface="Lucida Sans Unicode" charset="0"/>
              <a:ea typeface="MS PGothic" charset="0"/>
            </a:endParaRPr>
          </a:p>
          <a:p>
            <a:pPr eaLnBrk="1" hangingPunct="1">
              <a:lnSpc>
                <a:spcPct val="80000"/>
              </a:lnSpc>
            </a:pPr>
            <a:r>
              <a:rPr lang="fi-FI" dirty="0">
                <a:latin typeface="Calibri"/>
                <a:ea typeface="MS PGothic" charset="0"/>
                <a:cs typeface="Calibri"/>
              </a:rPr>
              <a:t>Yhdysmerkki (lyhyt viiva) yhdistää.</a:t>
            </a:r>
          </a:p>
          <a:p>
            <a:pPr lvl="1" eaLnBrk="1" hangingPunct="1">
              <a:lnSpc>
                <a:spcPct val="80000"/>
              </a:lnSpc>
            </a:pPr>
            <a:r>
              <a:rPr lang="fi-FI" sz="2000" i="1" dirty="0">
                <a:latin typeface="Calibri"/>
                <a:ea typeface="MS PGothic" charset="0"/>
                <a:cs typeface="Calibri"/>
              </a:rPr>
              <a:t>käsipallo-ottelu</a:t>
            </a:r>
          </a:p>
          <a:p>
            <a:pPr lvl="1" eaLnBrk="1" hangingPunct="1">
              <a:lnSpc>
                <a:spcPct val="80000"/>
              </a:lnSpc>
            </a:pPr>
            <a:r>
              <a:rPr lang="fi-FI" sz="2000" i="1" dirty="0">
                <a:latin typeface="Calibri"/>
                <a:ea typeface="MS PGothic" charset="0"/>
                <a:cs typeface="Calibri"/>
              </a:rPr>
              <a:t>jalka- ja pesäpallo, HDL- ja </a:t>
            </a:r>
            <a:r>
              <a:rPr lang="fi-FI" sz="2000" i="1" dirty="0" err="1">
                <a:latin typeface="Calibri"/>
                <a:ea typeface="MS PGothic" charset="0"/>
                <a:cs typeface="Calibri"/>
              </a:rPr>
              <a:t>LDL-arvot</a:t>
            </a:r>
            <a:endParaRPr lang="fi-FI" sz="2000" i="1" dirty="0">
              <a:latin typeface="Calibri"/>
              <a:ea typeface="MS PGothic" charset="0"/>
              <a:cs typeface="Calibri"/>
            </a:endParaRPr>
          </a:p>
          <a:p>
            <a:pPr lvl="1" eaLnBrk="1" hangingPunct="1">
              <a:lnSpc>
                <a:spcPct val="80000"/>
              </a:lnSpc>
            </a:pPr>
            <a:r>
              <a:rPr lang="fi-FI" sz="2000" b="1" i="1" dirty="0">
                <a:latin typeface="Calibri"/>
                <a:ea typeface="MS PGothic" charset="0"/>
                <a:cs typeface="Calibri"/>
              </a:rPr>
              <a:t>6-vuotiaat</a:t>
            </a:r>
            <a:r>
              <a:rPr lang="fi-FI" sz="2000" i="1" dirty="0">
                <a:latin typeface="Calibri"/>
                <a:ea typeface="MS PGothic" charset="0"/>
                <a:cs typeface="Calibri"/>
              </a:rPr>
              <a:t>, (vrt. 6 vuotta) </a:t>
            </a:r>
          </a:p>
          <a:p>
            <a:pPr lvl="1" eaLnBrk="1" hangingPunct="1">
              <a:lnSpc>
                <a:spcPct val="80000"/>
              </a:lnSpc>
            </a:pPr>
            <a:r>
              <a:rPr lang="fi-FI" sz="2000" i="1" dirty="0">
                <a:latin typeface="Calibri"/>
                <a:ea typeface="MS PGothic" charset="0"/>
                <a:cs typeface="Calibri"/>
              </a:rPr>
              <a:t>Sanna-täti, Itä-Suomi-projekti</a:t>
            </a:r>
          </a:p>
          <a:p>
            <a:pPr lvl="1" eaLnBrk="1" hangingPunct="1">
              <a:lnSpc>
                <a:spcPct val="80000"/>
              </a:lnSpc>
            </a:pPr>
            <a:r>
              <a:rPr lang="fi-FI" sz="2000" i="1" dirty="0">
                <a:latin typeface="Calibri"/>
                <a:ea typeface="MS PGothic" charset="0"/>
                <a:cs typeface="Calibri"/>
              </a:rPr>
              <a:t>pro gradu -tutkielma, Kunnossa kaiken ikää -projekti</a:t>
            </a:r>
          </a:p>
          <a:p>
            <a:pPr lvl="1" eaLnBrk="1" hangingPunct="1">
              <a:lnSpc>
                <a:spcPct val="80000"/>
              </a:lnSpc>
            </a:pPr>
            <a:endParaRPr lang="fi-FI" sz="2000" dirty="0">
              <a:latin typeface="Calibri"/>
              <a:ea typeface="MS PGothic" charset="0"/>
              <a:cs typeface="Calibri"/>
            </a:endParaRPr>
          </a:p>
          <a:p>
            <a:pPr eaLnBrk="1" hangingPunct="1">
              <a:lnSpc>
                <a:spcPct val="80000"/>
              </a:lnSpc>
            </a:pPr>
            <a:r>
              <a:rPr lang="fi-FI" dirty="0">
                <a:latin typeface="Calibri"/>
                <a:ea typeface="MS PGothic" charset="0"/>
                <a:cs typeface="Calibri"/>
              </a:rPr>
              <a:t>Ajatusviiva (pitkä viiva) ”erottaa”, osoittaa ääri- ja raja-arvoja.</a:t>
            </a:r>
          </a:p>
          <a:p>
            <a:pPr lvl="1" eaLnBrk="1" hangingPunct="1">
              <a:lnSpc>
                <a:spcPct val="80000"/>
              </a:lnSpc>
            </a:pPr>
            <a:r>
              <a:rPr lang="fi-FI" sz="2000" i="1" dirty="0">
                <a:latin typeface="Calibri"/>
                <a:ea typeface="MS PGothic" charset="0"/>
                <a:cs typeface="Calibri"/>
              </a:rPr>
              <a:t>Suomi–Ruotsi-maaottelu</a:t>
            </a:r>
          </a:p>
          <a:p>
            <a:pPr lvl="1" eaLnBrk="1" hangingPunct="1">
              <a:lnSpc>
                <a:spcPct val="80000"/>
              </a:lnSpc>
            </a:pPr>
            <a:r>
              <a:rPr lang="fi-FI" sz="2000" b="1" i="1" dirty="0">
                <a:latin typeface="Calibri"/>
                <a:ea typeface="MS PGothic" charset="0"/>
                <a:cs typeface="Calibri"/>
              </a:rPr>
              <a:t>6–8-vuotiaat</a:t>
            </a:r>
          </a:p>
          <a:p>
            <a:pPr lvl="1" eaLnBrk="1" hangingPunct="1">
              <a:lnSpc>
                <a:spcPct val="80000"/>
              </a:lnSpc>
            </a:pPr>
            <a:r>
              <a:rPr lang="fi-FI" sz="2000" i="1" dirty="0">
                <a:latin typeface="Calibri"/>
                <a:ea typeface="MS PGothic" charset="0"/>
                <a:cs typeface="Calibri"/>
              </a:rPr>
              <a:t>1990–2000-luvulla, 3–0-tilanne, 20–25 %, kohdat 4–7</a:t>
            </a:r>
          </a:p>
          <a:p>
            <a:pPr lvl="1" eaLnBrk="1" hangingPunct="1">
              <a:lnSpc>
                <a:spcPct val="80000"/>
              </a:lnSpc>
            </a:pPr>
            <a:r>
              <a:rPr lang="fi-FI" sz="2000" b="1" i="1" dirty="0">
                <a:latin typeface="Calibri"/>
                <a:ea typeface="MS PGothic" charset="0"/>
                <a:cs typeface="Calibri"/>
              </a:rPr>
              <a:t>Saaristo (2005, 14–15)</a:t>
            </a:r>
          </a:p>
        </p:txBody>
      </p:sp>
    </p:spTree>
    <p:extLst>
      <p:ext uri="{BB962C8B-B14F-4D97-AF65-F5344CB8AC3E}">
        <p14:creationId xmlns:p14="http://schemas.microsoft.com/office/powerpoint/2010/main" val="138237577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Ajatusviivan tuottaminen</a:t>
            </a:r>
          </a:p>
        </p:txBody>
      </p:sp>
      <p:sp>
        <p:nvSpPr>
          <p:cNvPr id="3" name="Content Placeholder 2"/>
          <p:cNvSpPr>
            <a:spLocks noGrp="1"/>
          </p:cNvSpPr>
          <p:nvPr>
            <p:ph idx="1"/>
          </p:nvPr>
        </p:nvSpPr>
        <p:spPr/>
        <p:txBody>
          <a:bodyPr/>
          <a:lstStyle/>
          <a:p>
            <a:pPr marL="114300" indent="0">
              <a:buNone/>
            </a:pPr>
            <a:endParaRPr lang="fi-FI" dirty="0"/>
          </a:p>
          <a:p>
            <a:pPr marL="114300" indent="0">
              <a:buNone/>
            </a:pPr>
            <a:r>
              <a:rPr lang="fi-FI" sz="2500" dirty="0">
                <a:latin typeface="Calibri"/>
                <a:cs typeface="Calibri"/>
              </a:rPr>
              <a:t>Katso ohjeita esimerkiksi </a:t>
            </a:r>
            <a:r>
              <a:rPr lang="fi-FI" sz="2500">
                <a:latin typeface="Calibri"/>
                <a:cs typeface="Calibri"/>
                <a:hlinkClick r:id="rId2"/>
              </a:rPr>
              <a:t>Kielitoimiston ohjepankista.</a:t>
            </a:r>
            <a:endParaRPr lang="fi-FI" sz="2500" dirty="0">
              <a:latin typeface="Calibri"/>
              <a:cs typeface="Calibri"/>
            </a:endParaRPr>
          </a:p>
        </p:txBody>
      </p:sp>
    </p:spTree>
    <p:extLst>
      <p:ext uri="{BB962C8B-B14F-4D97-AF65-F5344CB8AC3E}">
        <p14:creationId xmlns:p14="http://schemas.microsoft.com/office/powerpoint/2010/main" val="41709031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745152"/>
          </a:xfrm>
        </p:spPr>
        <p:txBody>
          <a:bodyPr>
            <a:normAutofit fontScale="90000"/>
          </a:bodyPr>
          <a:lstStyle/>
          <a:p>
            <a:r>
              <a:rPr lang="fi-FI" dirty="0" smtClean="0"/>
              <a:t>Tekstin viimeistely</a:t>
            </a:r>
            <a:endParaRPr lang="fi-FI" dirty="0"/>
          </a:p>
        </p:txBody>
      </p:sp>
      <p:sp>
        <p:nvSpPr>
          <p:cNvPr id="3" name="Content Placeholder 2"/>
          <p:cNvSpPr>
            <a:spLocks noGrp="1"/>
          </p:cNvSpPr>
          <p:nvPr>
            <p:ph idx="1"/>
          </p:nvPr>
        </p:nvSpPr>
        <p:spPr>
          <a:xfrm>
            <a:off x="1043492" y="2060848"/>
            <a:ext cx="6777317" cy="3771781"/>
          </a:xfrm>
        </p:spPr>
        <p:txBody>
          <a:bodyPr>
            <a:normAutofit fontScale="77500" lnSpcReduction="20000"/>
          </a:bodyPr>
          <a:lstStyle/>
          <a:p>
            <a:r>
              <a:rPr lang="fi-FI" dirty="0" smtClean="0"/>
              <a:t>Useita tasoja:</a:t>
            </a:r>
          </a:p>
          <a:p>
            <a:pPr lvl="1"/>
            <a:r>
              <a:rPr lang="fi-FI" dirty="0" smtClean="0"/>
              <a:t>Koko </a:t>
            </a:r>
            <a:r>
              <a:rPr lang="fi-FI" dirty="0"/>
              <a:t>työ </a:t>
            </a:r>
            <a:r>
              <a:rPr lang="fi-FI" dirty="0" smtClean="0"/>
              <a:t>(esim. orpoluvut pois, vastaavatko tulosluvut tutkimuskysymyksiin) + otsikointi</a:t>
            </a:r>
          </a:p>
          <a:p>
            <a:pPr lvl="1"/>
            <a:r>
              <a:rPr lang="fi-FI" dirty="0" smtClean="0"/>
              <a:t>Luvut (sisältö vastaa otsikkoa, luvun rakenne, sidosteisuus)</a:t>
            </a:r>
          </a:p>
          <a:p>
            <a:pPr lvl="1"/>
            <a:r>
              <a:rPr lang="fi-FI" dirty="0" smtClean="0"/>
              <a:t>Kappaleet (kappaleen sisäinen ja välinen sidosteisuus)</a:t>
            </a:r>
          </a:p>
          <a:p>
            <a:pPr lvl="1"/>
            <a:r>
              <a:rPr lang="fi-FI" b="1" dirty="0" smtClean="0"/>
              <a:t>Virkkeet ja lauseet sekä välimerkit</a:t>
            </a:r>
          </a:p>
          <a:p>
            <a:pPr lvl="1"/>
            <a:r>
              <a:rPr lang="fi-FI" b="1" dirty="0" smtClean="0"/>
              <a:t>Sanat </a:t>
            </a:r>
          </a:p>
          <a:p>
            <a:pPr lvl="1"/>
            <a:r>
              <a:rPr lang="fi-FI" b="1" dirty="0" smtClean="0"/>
              <a:t>Konventioiden noudattaminen (katso kandin mallipohjasta esim. sitaatit ja lähdeluettelon malli)</a:t>
            </a:r>
            <a:endParaRPr lang="fi-FI" b="1" dirty="0"/>
          </a:p>
          <a:p>
            <a:pPr lvl="1"/>
            <a:endParaRPr lang="fi-FI" dirty="0" smtClean="0"/>
          </a:p>
          <a:p>
            <a:r>
              <a:rPr lang="fi-FI" dirty="0" smtClean="0"/>
              <a:t>Valitse, mitkä tasot haluat viimeistellä.</a:t>
            </a:r>
          </a:p>
          <a:p>
            <a:r>
              <a:rPr lang="fi-FI" dirty="0" smtClean="0"/>
              <a:t>Tee korkeintaan pari kolme tasoa kerrallaan. </a:t>
            </a:r>
          </a:p>
          <a:p>
            <a:r>
              <a:rPr lang="fi-FI" dirty="0" err="1" smtClean="0"/>
              <a:t>Peda.netissä</a:t>
            </a:r>
            <a:r>
              <a:rPr lang="fi-FI" dirty="0" smtClean="0"/>
              <a:t> kandin tarkistuslista teoksesta Tiede </a:t>
            </a:r>
            <a:r>
              <a:rPr lang="fi-FI" smtClean="0"/>
              <a:t>ja teksti. </a:t>
            </a:r>
            <a:endParaRPr lang="fi-FI" dirty="0"/>
          </a:p>
        </p:txBody>
      </p:sp>
      <p:pic>
        <p:nvPicPr>
          <p:cNvPr id="4" name="Picture 3"/>
          <p:cNvPicPr>
            <a:picLocks noChangeAspect="1"/>
          </p:cNvPicPr>
          <p:nvPr/>
        </p:nvPicPr>
        <p:blipFill>
          <a:blip r:embed="rId2"/>
          <a:stretch>
            <a:fillRect/>
          </a:stretch>
        </p:blipFill>
        <p:spPr>
          <a:xfrm>
            <a:off x="7028260" y="908720"/>
            <a:ext cx="1585097" cy="1847248"/>
          </a:xfrm>
          <a:prstGeom prst="rect">
            <a:avLst/>
          </a:prstGeom>
        </p:spPr>
      </p:pic>
    </p:spTree>
    <p:extLst>
      <p:ext uri="{BB962C8B-B14F-4D97-AF65-F5344CB8AC3E}">
        <p14:creationId xmlns:p14="http://schemas.microsoft.com/office/powerpoint/2010/main" val="26944952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620688"/>
            <a:ext cx="7620000" cy="1296144"/>
          </a:xfrm>
        </p:spPr>
        <p:txBody>
          <a:bodyPr>
            <a:normAutofit fontScale="90000"/>
          </a:bodyPr>
          <a:lstStyle/>
          <a:p>
            <a:r>
              <a:rPr lang="fi-FI" b="1" dirty="0"/>
              <a:t>Kaksoispiste </a:t>
            </a:r>
            <a:r>
              <a:rPr lang="fi-FI" b="1" dirty="0" smtClean="0"/>
              <a:t> </a:t>
            </a:r>
            <a:r>
              <a:rPr lang="fi-FI" sz="2000" b="1" dirty="0" smtClean="0"/>
              <a:t>(ks. lisätietoa </a:t>
            </a:r>
            <a:r>
              <a:rPr lang="fi-FI" sz="2000" b="1" dirty="0">
                <a:hlinkClick r:id="rId2"/>
              </a:rPr>
              <a:t>http://www.kielitoimistonohjepankki.fi/selaus/221/ohje/143</a:t>
            </a:r>
            <a:r>
              <a:rPr lang="fi-FI" b="1" dirty="0" smtClean="0">
                <a:hlinkClick r:id="rId2"/>
              </a:rPr>
              <a:t/>
            </a:r>
            <a:br>
              <a:rPr lang="fi-FI" b="1" dirty="0" smtClean="0">
                <a:hlinkClick r:id="rId2"/>
              </a:rPr>
            </a:br>
            <a:r>
              <a:rPr lang="fi-FI" dirty="0"/>
              <a:t/>
            </a:r>
            <a:br>
              <a:rPr lang="fi-FI" dirty="0"/>
            </a:br>
            <a:endParaRPr lang="fi-FI" dirty="0"/>
          </a:p>
        </p:txBody>
      </p:sp>
      <p:sp>
        <p:nvSpPr>
          <p:cNvPr id="3" name="Sisällön paikkamerkki 2"/>
          <p:cNvSpPr>
            <a:spLocks noGrp="1"/>
          </p:cNvSpPr>
          <p:nvPr>
            <p:ph idx="1"/>
          </p:nvPr>
        </p:nvSpPr>
        <p:spPr>
          <a:xfrm>
            <a:off x="457200" y="836712"/>
            <a:ext cx="8003232" cy="5688632"/>
          </a:xfrm>
        </p:spPr>
        <p:txBody>
          <a:bodyPr>
            <a:normAutofit fontScale="70000" lnSpcReduction="20000"/>
          </a:bodyPr>
          <a:lstStyle/>
          <a:p>
            <a:pPr marL="0" indent="0">
              <a:buNone/>
            </a:pPr>
            <a:r>
              <a:rPr lang="fi-FI" sz="2400" b="1" dirty="0" smtClean="0"/>
              <a:t>1</a:t>
            </a:r>
            <a:r>
              <a:rPr lang="fi-FI" sz="2400" b="1" dirty="0"/>
              <a:t>. Lause, jota seuraa luettelo </a:t>
            </a:r>
            <a:endParaRPr lang="fi-FI" sz="2400" dirty="0"/>
          </a:p>
          <a:p>
            <a:pPr marL="0" indent="0">
              <a:buNone/>
            </a:pPr>
            <a:r>
              <a:rPr lang="fi-FI" sz="2400" i="1" dirty="0" smtClean="0"/>
              <a:t>Tutkimuskysymykseni ovat seuraavat:</a:t>
            </a:r>
          </a:p>
          <a:p>
            <a:pPr marL="457200" indent="-457200">
              <a:buAutoNum type="arabicParenR"/>
            </a:pPr>
            <a:r>
              <a:rPr lang="fi-FI" sz="2400" i="1" dirty="0" smtClean="0"/>
              <a:t>Miten - -?</a:t>
            </a:r>
          </a:p>
          <a:p>
            <a:pPr marL="457200" indent="-457200">
              <a:buAutoNum type="arabicParenR"/>
            </a:pPr>
            <a:r>
              <a:rPr lang="fi-FI" sz="2400" i="1" dirty="0" smtClean="0"/>
              <a:t>Miten - -? </a:t>
            </a:r>
            <a:endParaRPr lang="fi-FI" sz="2400" dirty="0"/>
          </a:p>
          <a:p>
            <a:pPr marL="0" indent="0">
              <a:buNone/>
            </a:pPr>
            <a:endParaRPr lang="fi-FI" sz="2400" i="1" dirty="0" smtClean="0"/>
          </a:p>
          <a:p>
            <a:pPr marL="0" indent="0">
              <a:buNone/>
            </a:pPr>
            <a:r>
              <a:rPr lang="fi-FI" sz="2400" i="1" dirty="0" smtClean="0"/>
              <a:t>Tutkimuskysymykseni ovat, miten - - ja miten - -. </a:t>
            </a:r>
          </a:p>
          <a:p>
            <a:pPr marL="0" indent="0">
              <a:buNone/>
            </a:pPr>
            <a:endParaRPr lang="fi-FI" sz="2400" i="1" dirty="0" smtClean="0"/>
          </a:p>
          <a:p>
            <a:pPr marL="0" indent="0">
              <a:buNone/>
            </a:pPr>
            <a:r>
              <a:rPr lang="fi-FI" sz="2400" i="1" dirty="0" smtClean="0"/>
              <a:t>Tutkimuskysymykseni ovat</a:t>
            </a:r>
          </a:p>
          <a:p>
            <a:pPr marL="457200" indent="-457200">
              <a:buAutoNum type="arabicParenR"/>
            </a:pPr>
            <a:r>
              <a:rPr lang="fi-FI" sz="2400" i="1" dirty="0" smtClean="0"/>
              <a:t>Miten - -?</a:t>
            </a:r>
          </a:p>
          <a:p>
            <a:pPr marL="457200" indent="-457200">
              <a:buAutoNum type="arabicParenR"/>
            </a:pPr>
            <a:r>
              <a:rPr lang="fi-FI" sz="2400" i="1" dirty="0" smtClean="0"/>
              <a:t>Miten - -? </a:t>
            </a:r>
          </a:p>
          <a:p>
            <a:pPr marL="0" indent="0">
              <a:buNone/>
            </a:pPr>
            <a:endParaRPr lang="fi-FI" sz="2400" dirty="0"/>
          </a:p>
          <a:p>
            <a:pPr marL="0" indent="0">
              <a:buNone/>
            </a:pPr>
            <a:r>
              <a:rPr lang="fi-FI" sz="2400" b="1" dirty="0"/>
              <a:t>2. Lause, jota seuraa selitys, perustelu, täydennys tai tulos </a:t>
            </a:r>
            <a:endParaRPr lang="fi-FI" sz="2400" b="1" dirty="0" smtClean="0"/>
          </a:p>
          <a:p>
            <a:pPr marL="0" indent="0">
              <a:buNone/>
            </a:pPr>
            <a:r>
              <a:rPr lang="fi-FI" sz="2400" i="1" dirty="0"/>
              <a:t>Vuori (2000) on määritellyt neljä erilaista tapaa hahmottaa isyyden suhdetta äitiyteen: tasa-arvoinen isä, hoivaava isä, valintoja tekevä isä ja maskuliininen isä. </a:t>
            </a:r>
          </a:p>
          <a:p>
            <a:pPr marL="0" indent="0">
              <a:buNone/>
            </a:pPr>
            <a:r>
              <a:rPr lang="fi-FI" sz="2400" i="1" dirty="0"/>
              <a:t> </a:t>
            </a:r>
          </a:p>
          <a:p>
            <a:pPr marL="0" indent="0">
              <a:buNone/>
            </a:pPr>
            <a:r>
              <a:rPr lang="fi-FI" sz="2400" i="1" dirty="0"/>
              <a:t>Tutkimuksella on kaksi päätehtävää: ensiksi selvitetään opiskelijoiden liikunnanharrastuksen määrää ja toiseksi liikunnanharrastuksen laatua. </a:t>
            </a:r>
          </a:p>
          <a:p>
            <a:pPr marL="0" indent="0">
              <a:buNone/>
            </a:pPr>
            <a:r>
              <a:rPr lang="fi-FI" sz="2400" i="1" dirty="0"/>
              <a:t> </a:t>
            </a:r>
          </a:p>
          <a:p>
            <a:pPr marL="0" indent="0">
              <a:buNone/>
            </a:pPr>
            <a:r>
              <a:rPr lang="fi-FI" sz="2400" i="1" dirty="0"/>
              <a:t>Tutkimus on kaksiosainen: Ensimmäisessä osassa selvitetään opiskelijoiden liikunnanharrastuksen määrää. Toisessa osassa tarkastellaan liikunnanharrastuksen laatua. </a:t>
            </a:r>
          </a:p>
        </p:txBody>
      </p:sp>
    </p:spTree>
    <p:extLst>
      <p:ext uri="{BB962C8B-B14F-4D97-AF65-F5344CB8AC3E}">
        <p14:creationId xmlns:p14="http://schemas.microsoft.com/office/powerpoint/2010/main" val="134853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b="1" dirty="0" smtClean="0"/>
              <a:t>Puolipiste </a:t>
            </a:r>
            <a:r>
              <a:rPr lang="fi-FI" sz="2000" b="1" dirty="0" smtClean="0"/>
              <a:t>(ks. lisätietoa </a:t>
            </a:r>
            <a:r>
              <a:rPr lang="fi-FI" sz="2000" b="1" dirty="0">
                <a:hlinkClick r:id="rId2"/>
              </a:rPr>
              <a:t>http://www.kielitoimistonohjepankki.fi/selaus/221/ohje/42 </a:t>
            </a:r>
            <a:r>
              <a:rPr lang="fi-FI" dirty="0"/>
              <a:t/>
            </a:r>
            <a:br>
              <a:rPr lang="fi-FI" dirty="0"/>
            </a:br>
            <a:endParaRPr lang="fi-FI" dirty="0"/>
          </a:p>
        </p:txBody>
      </p:sp>
      <p:sp>
        <p:nvSpPr>
          <p:cNvPr id="3" name="Sisällön paikkamerkki 2"/>
          <p:cNvSpPr>
            <a:spLocks noGrp="1"/>
          </p:cNvSpPr>
          <p:nvPr>
            <p:ph idx="1"/>
          </p:nvPr>
        </p:nvSpPr>
        <p:spPr>
          <a:xfrm>
            <a:off x="457200" y="980728"/>
            <a:ext cx="7620000" cy="5420072"/>
          </a:xfrm>
        </p:spPr>
        <p:txBody>
          <a:bodyPr>
            <a:normAutofit fontScale="92500" lnSpcReduction="10000"/>
          </a:bodyPr>
          <a:lstStyle/>
          <a:p>
            <a:endParaRPr lang="fi-FI" dirty="0"/>
          </a:p>
          <a:p>
            <a:pPr marL="0" indent="0">
              <a:buNone/>
            </a:pPr>
            <a:r>
              <a:rPr lang="fi-FI" sz="2800" b="1" dirty="0" smtClean="0"/>
              <a:t>1</a:t>
            </a:r>
            <a:r>
              <a:rPr lang="fi-FI" sz="2800" b="1" dirty="0"/>
              <a:t>. Puolipiste tyylikeinona virkkeenveroisten ilmausten rinnastuksessa (käsitellään samaa asiaa, mutta eri puolilta) </a:t>
            </a:r>
            <a:endParaRPr lang="fi-FI" sz="2800" dirty="0"/>
          </a:p>
          <a:p>
            <a:pPr marL="0" indent="0">
              <a:buNone/>
            </a:pPr>
            <a:r>
              <a:rPr lang="fi-FI" sz="2800" i="1" dirty="0"/>
              <a:t>Muotivärit kuuluvat jokaiseen muotikauteen; tämän kauden värejä ovat punainen ja musta. </a:t>
            </a:r>
            <a:r>
              <a:rPr lang="fi-FI" sz="2800" dirty="0"/>
              <a:t>(yleistoteamus + tarkennus) </a:t>
            </a:r>
            <a:endParaRPr lang="fi-FI" sz="2800" dirty="0" smtClean="0"/>
          </a:p>
          <a:p>
            <a:pPr marL="0" indent="0">
              <a:buNone/>
            </a:pPr>
            <a:endParaRPr lang="fi-FI" sz="2800" dirty="0"/>
          </a:p>
          <a:p>
            <a:pPr marL="0" indent="0">
              <a:buNone/>
            </a:pPr>
            <a:r>
              <a:rPr lang="fi-FI" sz="2800" i="1" dirty="0"/>
              <a:t>Sää ei vaikuta jäniksiin yhtä herkästi kuin lintuihin; sairaudet saattavat kyllä harventaa lajia tuntuvasti. </a:t>
            </a:r>
            <a:r>
              <a:rPr lang="fi-FI" sz="2800" dirty="0"/>
              <a:t>(yleistoteamus + lisähuomautus) </a:t>
            </a:r>
          </a:p>
          <a:p>
            <a:pPr marL="0" indent="0">
              <a:buNone/>
            </a:pPr>
            <a:endParaRPr lang="fi-FI" sz="2800" i="1" dirty="0" smtClean="0"/>
          </a:p>
          <a:p>
            <a:pPr marL="0" indent="0">
              <a:buNone/>
            </a:pPr>
            <a:r>
              <a:rPr lang="fi-FI" sz="2800" i="1" dirty="0" smtClean="0"/>
              <a:t>Edestakaisiin </a:t>
            </a:r>
            <a:r>
              <a:rPr lang="fi-FI" sz="2800" i="1" dirty="0"/>
              <a:t>junamatkoihin menee noin kahdeksan päivää; perillä vietämme kymmenen päivää. </a:t>
            </a:r>
            <a:r>
              <a:rPr lang="fi-FI" sz="2800" dirty="0"/>
              <a:t>(yhteinen asia: lomamatka) </a:t>
            </a:r>
          </a:p>
        </p:txBody>
      </p:sp>
    </p:spTree>
    <p:extLst>
      <p:ext uri="{BB962C8B-B14F-4D97-AF65-F5344CB8AC3E}">
        <p14:creationId xmlns:p14="http://schemas.microsoft.com/office/powerpoint/2010/main" val="222287886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Muita muistettavia asioita</a:t>
            </a:r>
            <a:endParaRPr lang="fi-FI" dirty="0"/>
          </a:p>
        </p:txBody>
      </p:sp>
      <p:sp>
        <p:nvSpPr>
          <p:cNvPr id="3" name="Content Placeholder 2"/>
          <p:cNvSpPr>
            <a:spLocks noGrp="1"/>
          </p:cNvSpPr>
          <p:nvPr>
            <p:ph sz="quarter" idx="1"/>
          </p:nvPr>
        </p:nvSpPr>
        <p:spPr/>
        <p:txBody>
          <a:bodyPr>
            <a:normAutofit lnSpcReduction="10000"/>
          </a:bodyPr>
          <a:lstStyle/>
          <a:p>
            <a:pPr marL="0" indent="0">
              <a:buNone/>
            </a:pPr>
            <a:r>
              <a:rPr lang="fi-FI" dirty="0" smtClean="0"/>
              <a:t>Jyväskylä, mutta jyväskyläläinen </a:t>
            </a:r>
            <a:r>
              <a:rPr lang="fi-FI" dirty="0">
                <a:hlinkClick r:id="rId2"/>
              </a:rPr>
              <a:t>http://www.kielitoimistonohjepankki.fi/haku/kansalaisuus/ohje/174</a:t>
            </a:r>
            <a:endParaRPr lang="fi-FI" dirty="0" smtClean="0"/>
          </a:p>
          <a:p>
            <a:endParaRPr lang="fi-FI" dirty="0"/>
          </a:p>
          <a:p>
            <a:pPr marL="0" indent="0">
              <a:buNone/>
            </a:pPr>
            <a:r>
              <a:rPr lang="fi-FI" dirty="0" smtClean="0">
                <a:solidFill>
                  <a:srgbClr val="FF0000"/>
                </a:solidFill>
              </a:rPr>
              <a:t>Puolet</a:t>
            </a:r>
            <a:r>
              <a:rPr lang="fi-FI" dirty="0" smtClean="0"/>
              <a:t> vastaajista </a:t>
            </a:r>
            <a:r>
              <a:rPr lang="fi-FI" dirty="0" smtClean="0">
                <a:solidFill>
                  <a:srgbClr val="FF0000"/>
                </a:solidFill>
              </a:rPr>
              <a:t>kuvasi</a:t>
            </a:r>
            <a:r>
              <a:rPr lang="fi-FI" dirty="0" smtClean="0"/>
              <a:t>, että - -. </a:t>
            </a:r>
            <a:r>
              <a:rPr lang="fi-FI" dirty="0">
                <a:hlinkClick r:id="rId3"/>
              </a:rPr>
              <a:t>http://</a:t>
            </a:r>
            <a:r>
              <a:rPr lang="fi-FI" dirty="0" smtClean="0">
                <a:hlinkClick r:id="rId3"/>
              </a:rPr>
              <a:t>www.kielitoimistonohjepankki.fi/haku/Puolet/ohje/315</a:t>
            </a:r>
            <a:endParaRPr lang="fi-FI" dirty="0" smtClean="0"/>
          </a:p>
          <a:p>
            <a:pPr marL="0" indent="0">
              <a:buNone/>
            </a:pPr>
            <a:endParaRPr lang="fi-FI" dirty="0" smtClean="0"/>
          </a:p>
          <a:p>
            <a:pPr marL="0" indent="0">
              <a:buNone/>
            </a:pPr>
            <a:r>
              <a:rPr lang="fi-FI" dirty="0" smtClean="0"/>
              <a:t>Kovala (2019) on selvittänyt - -. </a:t>
            </a:r>
            <a:r>
              <a:rPr lang="fi-FI" dirty="0" smtClean="0">
                <a:solidFill>
                  <a:srgbClr val="FF0000"/>
                </a:solidFill>
              </a:rPr>
              <a:t>Hänen </a:t>
            </a:r>
            <a:r>
              <a:rPr lang="fi-FI" dirty="0" smtClean="0"/>
              <a:t>mukaa</a:t>
            </a:r>
            <a:r>
              <a:rPr lang="fi-FI" dirty="0" smtClean="0">
                <a:solidFill>
                  <a:srgbClr val="FF0000"/>
                </a:solidFill>
              </a:rPr>
              <a:t>nsa</a:t>
            </a:r>
            <a:r>
              <a:rPr lang="fi-FI" dirty="0" smtClean="0"/>
              <a:t> - -.</a:t>
            </a:r>
          </a:p>
          <a:p>
            <a:pPr marL="0" indent="0">
              <a:buNone/>
            </a:pPr>
            <a:r>
              <a:rPr lang="fi-FI" dirty="0">
                <a:hlinkClick r:id="rId4"/>
              </a:rPr>
              <a:t>http://www.kielitoimistonohjepankki.fi/haku/omistusliite/ohje/489</a:t>
            </a:r>
            <a:endParaRPr lang="fi-FI" dirty="0" smtClean="0"/>
          </a:p>
          <a:p>
            <a:endParaRPr lang="fi-FI" dirty="0"/>
          </a:p>
        </p:txBody>
      </p:sp>
    </p:spTree>
    <p:extLst>
      <p:ext uri="{BB962C8B-B14F-4D97-AF65-F5344CB8AC3E}">
        <p14:creationId xmlns:p14="http://schemas.microsoft.com/office/powerpoint/2010/main" val="156016621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sz="quarter" idx="1"/>
          </p:nvPr>
        </p:nvSpPr>
        <p:spPr/>
        <p:txBody>
          <a:bodyPr/>
          <a:lstStyle/>
          <a:p>
            <a:pPr marL="0" indent="0">
              <a:buNone/>
            </a:pPr>
            <a:r>
              <a:rPr lang="fi-FI" dirty="0" smtClean="0"/>
              <a:t>4 % [numeron ja prosenttimerkin väliin tuleen välilyönti]</a:t>
            </a:r>
            <a:endParaRPr lang="fi-FI" dirty="0"/>
          </a:p>
        </p:txBody>
      </p:sp>
    </p:spTree>
    <p:extLst>
      <p:ext uri="{BB962C8B-B14F-4D97-AF65-F5344CB8AC3E}">
        <p14:creationId xmlns:p14="http://schemas.microsoft.com/office/powerpoint/2010/main" val="335756420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0648"/>
            <a:ext cx="8686800" cy="864096"/>
          </a:xfrm>
        </p:spPr>
        <p:txBody>
          <a:bodyPr>
            <a:normAutofit fontScale="90000"/>
          </a:bodyPr>
          <a:lstStyle/>
          <a:p>
            <a:r>
              <a:rPr lang="fi-FI" dirty="0"/>
              <a:t>Linkkejä ja tiedonlähteitä tekstin viimeistelyyn</a:t>
            </a:r>
          </a:p>
        </p:txBody>
      </p:sp>
      <p:sp>
        <p:nvSpPr>
          <p:cNvPr id="3" name="Content Placeholder 2"/>
          <p:cNvSpPr>
            <a:spLocks noGrp="1"/>
          </p:cNvSpPr>
          <p:nvPr>
            <p:ph idx="1"/>
          </p:nvPr>
        </p:nvSpPr>
        <p:spPr>
          <a:xfrm>
            <a:off x="0" y="1481328"/>
            <a:ext cx="9144000" cy="4755984"/>
          </a:xfrm>
        </p:spPr>
        <p:txBody>
          <a:bodyPr>
            <a:normAutofit fontScale="85000" lnSpcReduction="10000"/>
          </a:bodyPr>
          <a:lstStyle/>
          <a:p>
            <a:pPr marL="0" lvl="0" indent="0">
              <a:buNone/>
            </a:pPr>
            <a:r>
              <a:rPr lang="fi-FI" dirty="0" err="1">
                <a:latin typeface="Calibri"/>
                <a:cs typeface="Calibri"/>
              </a:rPr>
              <a:t>Hirsjärvi</a:t>
            </a:r>
            <a:r>
              <a:rPr lang="fi-FI" dirty="0">
                <a:latin typeface="Calibri"/>
                <a:cs typeface="Calibri"/>
              </a:rPr>
              <a:t>, S., </a:t>
            </a:r>
            <a:r>
              <a:rPr lang="fi-FI" dirty="0" err="1">
                <a:latin typeface="Calibri"/>
                <a:cs typeface="Calibri"/>
              </a:rPr>
              <a:t>Remes</a:t>
            </a:r>
            <a:r>
              <a:rPr lang="fi-FI" dirty="0">
                <a:latin typeface="Calibri"/>
                <a:cs typeface="Calibri"/>
              </a:rPr>
              <a:t>, P. &amp; </a:t>
            </a:r>
            <a:r>
              <a:rPr lang="fi-FI" dirty="0" err="1">
                <a:latin typeface="Calibri"/>
                <a:cs typeface="Calibri"/>
              </a:rPr>
              <a:t>Sajavaara</a:t>
            </a:r>
            <a:r>
              <a:rPr lang="fi-FI" dirty="0">
                <a:latin typeface="Calibri"/>
                <a:cs typeface="Calibri"/>
              </a:rPr>
              <a:t>, P. 2010. Tutki ja kirjoita. 16. painos. 	Helsinki: Tammi.</a:t>
            </a:r>
          </a:p>
          <a:p>
            <a:pPr marL="0" indent="0">
              <a:buNone/>
            </a:pPr>
            <a:r>
              <a:rPr lang="fi-FI" dirty="0">
                <a:latin typeface="Calibri"/>
                <a:cs typeface="Calibri"/>
              </a:rPr>
              <a:t>Kirjoittajan ABC-kortti </a:t>
            </a:r>
            <a:r>
              <a:rPr lang="fi-FI" u="sng" dirty="0">
                <a:latin typeface="Calibri"/>
                <a:cs typeface="Calibri"/>
                <a:hlinkClick r:id="rId2"/>
              </a:rPr>
              <a:t>http://webcgi.oulu.fi/oykk/abc/</a:t>
            </a:r>
            <a:r>
              <a:rPr lang="fi-FI" dirty="0">
                <a:latin typeface="Calibri"/>
                <a:cs typeface="Calibri"/>
              </a:rPr>
              <a:t> </a:t>
            </a:r>
          </a:p>
          <a:p>
            <a:pPr marL="0" lvl="0" indent="0">
              <a:buNone/>
            </a:pPr>
            <a:r>
              <a:rPr lang="fi-FI" dirty="0">
                <a:latin typeface="Calibri"/>
                <a:cs typeface="Calibri"/>
              </a:rPr>
              <a:t>Kniivilä, S., </a:t>
            </a:r>
            <a:r>
              <a:rPr lang="fi-FI" dirty="0" err="1">
                <a:latin typeface="Calibri"/>
                <a:cs typeface="Calibri"/>
              </a:rPr>
              <a:t>Lindblom-Ylänne</a:t>
            </a:r>
            <a:r>
              <a:rPr lang="fi-FI" dirty="0">
                <a:latin typeface="Calibri"/>
                <a:cs typeface="Calibri"/>
              </a:rPr>
              <a:t>, S. &amp; Mäntynen, A. 2007. Tiede ja</a:t>
            </a:r>
          </a:p>
          <a:p>
            <a:pPr marL="0" lvl="0" indent="0">
              <a:buNone/>
            </a:pPr>
            <a:r>
              <a:rPr lang="fi-FI" dirty="0">
                <a:latin typeface="Calibri"/>
                <a:cs typeface="Calibri"/>
              </a:rPr>
              <a:t>	 teksti. Tehoa ja taitoa tutkielman kirjoittamiseen. Helsinki: WSOY.</a:t>
            </a:r>
          </a:p>
          <a:p>
            <a:pPr marL="0" indent="0">
              <a:buNone/>
            </a:pPr>
            <a:r>
              <a:rPr lang="fi-FI" dirty="0">
                <a:latin typeface="Calibri"/>
                <a:cs typeface="Calibri"/>
              </a:rPr>
              <a:t>Kotimaisten kielten keskus.  Kielitoimiston ohjepankki. 	</a:t>
            </a:r>
            <a:r>
              <a:rPr lang="fi-FI" dirty="0">
                <a:latin typeface="Calibri"/>
                <a:cs typeface="Calibri"/>
                <a:hlinkClick r:id="rId3"/>
              </a:rPr>
              <a:t>http://www.kielitoimistonohjepankki.fi/selaus/924</a:t>
            </a:r>
            <a:endParaRPr lang="fi-FI" dirty="0">
              <a:latin typeface="Calibri"/>
              <a:cs typeface="Calibri"/>
            </a:endParaRPr>
          </a:p>
          <a:p>
            <a:pPr marL="0" indent="0">
              <a:buNone/>
            </a:pPr>
            <a:r>
              <a:rPr lang="fi-FI" dirty="0" err="1">
                <a:latin typeface="Calibri"/>
                <a:cs typeface="Calibri"/>
              </a:rPr>
              <a:t>NetMOT</a:t>
            </a:r>
            <a:r>
              <a:rPr lang="fi-FI" dirty="0">
                <a:latin typeface="Calibri"/>
                <a:cs typeface="Calibri"/>
              </a:rPr>
              <a:t>-palvelun sanakirjat Kielitoimiston sanakirja, Synonyymisanakirja ja 	Gummeruksen Uusi suomen kielen sanakirja </a:t>
            </a:r>
            <a:r>
              <a:rPr lang="fi-FI" dirty="0">
                <a:latin typeface="Calibri"/>
                <a:cs typeface="Calibri"/>
                <a:hlinkClick r:id="rId4"/>
              </a:rPr>
              <a:t>https://kirjasto.jyu.fi/</a:t>
            </a:r>
            <a:endParaRPr lang="fi-FI" dirty="0">
              <a:latin typeface="Calibri"/>
              <a:cs typeface="Calibri"/>
            </a:endParaRPr>
          </a:p>
          <a:p>
            <a:pPr marL="0" indent="0">
              <a:buNone/>
            </a:pPr>
            <a:r>
              <a:rPr lang="fi-FI" dirty="0">
                <a:latin typeface="Calibri"/>
                <a:cs typeface="Calibri"/>
              </a:rPr>
              <a:t>Nurmi, T. &amp; </a:t>
            </a:r>
            <a:r>
              <a:rPr lang="fi-FI" dirty="0" err="1">
                <a:latin typeface="Calibri"/>
                <a:cs typeface="Calibri"/>
              </a:rPr>
              <a:t>Torvelainen</a:t>
            </a:r>
            <a:r>
              <a:rPr lang="fi-FI" dirty="0">
                <a:latin typeface="Calibri"/>
                <a:cs typeface="Calibri"/>
              </a:rPr>
              <a:t>, P. 2008. Kielenhuollon luennot. Uusittu laitos. 	Jyväskylän yliopiston kielikeskuksen opetusmateriaaleja 1. Jyväskylä: J	</a:t>
            </a:r>
            <a:r>
              <a:rPr lang="fi-FI" dirty="0" err="1">
                <a:latin typeface="Calibri"/>
                <a:cs typeface="Calibri"/>
              </a:rPr>
              <a:t>yväskylän</a:t>
            </a:r>
            <a:r>
              <a:rPr lang="fi-FI" dirty="0">
                <a:latin typeface="Calibri"/>
                <a:cs typeface="Calibri"/>
              </a:rPr>
              <a:t> yliopisto.</a:t>
            </a:r>
          </a:p>
          <a:p>
            <a:pPr marL="0" lvl="0" indent="0">
              <a:buNone/>
            </a:pPr>
            <a:r>
              <a:rPr lang="fi-FI" dirty="0">
                <a:latin typeface="Calibri"/>
                <a:cs typeface="Calibri"/>
              </a:rPr>
              <a:t>Yhteen vai erikseen </a:t>
            </a:r>
            <a:r>
              <a:rPr lang="fi-FI" u="sng" dirty="0">
                <a:latin typeface="Calibri"/>
                <a:cs typeface="Calibri"/>
                <a:hlinkClick r:id="rId5"/>
              </a:rPr>
              <a:t>http://yve.fi/</a:t>
            </a:r>
            <a:endParaRPr lang="fi-FI" dirty="0">
              <a:latin typeface="Calibri"/>
              <a:cs typeface="Calibri"/>
            </a:endParaRPr>
          </a:p>
          <a:p>
            <a:endParaRPr lang="fi-FI" dirty="0"/>
          </a:p>
        </p:txBody>
      </p:sp>
    </p:spTree>
    <p:extLst>
      <p:ext uri="{BB962C8B-B14F-4D97-AF65-F5344CB8AC3E}">
        <p14:creationId xmlns:p14="http://schemas.microsoft.com/office/powerpoint/2010/main" val="293639059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Lähteet</a:t>
            </a:r>
          </a:p>
        </p:txBody>
      </p:sp>
      <p:sp>
        <p:nvSpPr>
          <p:cNvPr id="3" name="Content Placeholder 2"/>
          <p:cNvSpPr>
            <a:spLocks noGrp="1"/>
          </p:cNvSpPr>
          <p:nvPr>
            <p:ph sz="quarter" idx="1"/>
          </p:nvPr>
        </p:nvSpPr>
        <p:spPr/>
        <p:txBody>
          <a:bodyPr/>
          <a:lstStyle/>
          <a:p>
            <a:pPr marL="0" indent="0">
              <a:buClr>
                <a:srgbClr val="D34817"/>
              </a:buClr>
              <a:buNone/>
            </a:pPr>
            <a:endParaRPr lang="fi-FI" sz="1800" dirty="0"/>
          </a:p>
          <a:p>
            <a:pPr marL="0" lvl="0" indent="0">
              <a:buNone/>
            </a:pPr>
            <a:r>
              <a:rPr lang="fi-FI" sz="1800" dirty="0">
                <a:latin typeface="Calibri"/>
                <a:cs typeface="Calibri"/>
              </a:rPr>
              <a:t>Kniivilä, S., Lindblom-Ylänne, S. &amp; Mäntynen, A. 2007. Tiede ja</a:t>
            </a:r>
          </a:p>
          <a:p>
            <a:pPr marL="0" lvl="0" indent="0">
              <a:buNone/>
            </a:pPr>
            <a:r>
              <a:rPr lang="fi-FI" sz="1800" dirty="0">
                <a:latin typeface="Calibri"/>
                <a:cs typeface="Calibri"/>
              </a:rPr>
              <a:t>	 teksti. Tehoa ja taitoa tutkielman kirjoittamiseen. Helsinki: WSOY.</a:t>
            </a:r>
          </a:p>
          <a:p>
            <a:pPr marL="0" lvl="0" indent="0">
              <a:buNone/>
            </a:pPr>
            <a:endParaRPr lang="fi-FI" sz="1800" dirty="0">
              <a:latin typeface="Calibri"/>
              <a:cs typeface="Calibri"/>
            </a:endParaRPr>
          </a:p>
          <a:p>
            <a:pPr marL="0" lvl="0" indent="0">
              <a:buNone/>
            </a:pPr>
            <a:r>
              <a:rPr lang="fi-FI" sz="1800" dirty="0">
                <a:latin typeface="Calibri"/>
                <a:cs typeface="Calibri"/>
              </a:rPr>
              <a:t>Luukka, M.-R. 1995. Puhuttua ja kirjoitettua tiedettä : </a:t>
            </a:r>
            <a:r>
              <a:rPr lang="fi-FI" sz="1800" dirty="0" smtClean="0">
                <a:latin typeface="Calibri"/>
                <a:cs typeface="Calibri"/>
              </a:rPr>
              <a:t>funktionaalinen </a:t>
            </a:r>
            <a:r>
              <a:rPr lang="fi-FI" sz="1800" dirty="0">
                <a:latin typeface="Calibri"/>
                <a:cs typeface="Calibri"/>
              </a:rPr>
              <a:t>ja </a:t>
            </a:r>
            <a:r>
              <a:rPr lang="fi-FI" sz="1800" dirty="0" smtClean="0">
                <a:latin typeface="Calibri"/>
                <a:cs typeface="Calibri"/>
              </a:rPr>
              <a:t>	yhteisöllinen näkökulma </a:t>
            </a:r>
            <a:r>
              <a:rPr lang="fi-FI" sz="1800" dirty="0">
                <a:latin typeface="Calibri"/>
                <a:cs typeface="Calibri"/>
              </a:rPr>
              <a:t>tieteen kielen </a:t>
            </a:r>
            <a:r>
              <a:rPr lang="fi-FI" sz="1800" dirty="0" err="1">
                <a:latin typeface="Calibri"/>
                <a:cs typeface="Calibri"/>
              </a:rPr>
              <a:t>interpersonaalisiin</a:t>
            </a:r>
            <a:r>
              <a:rPr lang="fi-FI" sz="1800" dirty="0">
                <a:latin typeface="Calibri"/>
                <a:cs typeface="Calibri"/>
              </a:rPr>
              <a:t> piirteisiin. </a:t>
            </a:r>
            <a:r>
              <a:rPr lang="fi-FI" sz="1800" dirty="0" smtClean="0">
                <a:latin typeface="Calibri"/>
                <a:cs typeface="Calibri"/>
              </a:rPr>
              <a:t>	Jyväskylä </a:t>
            </a:r>
            <a:r>
              <a:rPr lang="fi-FI" sz="1800" dirty="0">
                <a:latin typeface="Calibri"/>
                <a:cs typeface="Calibri"/>
              </a:rPr>
              <a:t>	</a:t>
            </a:r>
            <a:r>
              <a:rPr lang="fi-FI" sz="1800" dirty="0" err="1">
                <a:latin typeface="Calibri"/>
                <a:cs typeface="Calibri"/>
              </a:rPr>
              <a:t>studies</a:t>
            </a:r>
            <a:r>
              <a:rPr lang="fi-FI" sz="1800" dirty="0">
                <a:latin typeface="Calibri"/>
                <a:cs typeface="Calibri"/>
              </a:rPr>
              <a:t> </a:t>
            </a:r>
            <a:r>
              <a:rPr lang="fi-FI" sz="1800" dirty="0" smtClean="0">
                <a:latin typeface="Calibri"/>
                <a:cs typeface="Calibri"/>
              </a:rPr>
              <a:t>in </a:t>
            </a:r>
            <a:r>
              <a:rPr lang="fi-FI" sz="1800" dirty="0" err="1" smtClean="0">
                <a:latin typeface="Calibri"/>
                <a:cs typeface="Calibri"/>
              </a:rPr>
              <a:t>communication</a:t>
            </a:r>
            <a:r>
              <a:rPr lang="fi-FI" sz="1800" dirty="0" smtClean="0">
                <a:latin typeface="Calibri"/>
                <a:cs typeface="Calibri"/>
              </a:rPr>
              <a:t> </a:t>
            </a:r>
            <a:r>
              <a:rPr lang="fi-FI" sz="1800" dirty="0">
                <a:latin typeface="Calibri"/>
                <a:cs typeface="Calibri"/>
              </a:rPr>
              <a:t>1238-2183;4. </a:t>
            </a:r>
            <a:r>
              <a:rPr lang="fi-FI" sz="1800" dirty="0" err="1">
                <a:latin typeface="Calibri"/>
                <a:cs typeface="Calibri"/>
              </a:rPr>
              <a:t>Jyväskyän</a:t>
            </a:r>
            <a:r>
              <a:rPr lang="fi-FI" sz="1800" dirty="0">
                <a:latin typeface="Calibri"/>
                <a:cs typeface="Calibri"/>
              </a:rPr>
              <a:t> yliopisto. </a:t>
            </a:r>
          </a:p>
          <a:p>
            <a:pPr marL="0" lvl="0" indent="0">
              <a:buNone/>
            </a:pPr>
            <a:endParaRPr lang="fi-FI" sz="1800" dirty="0">
              <a:latin typeface="Calibri"/>
              <a:cs typeface="Calibri"/>
            </a:endParaRPr>
          </a:p>
          <a:p>
            <a:pPr marL="0" indent="0">
              <a:buClr>
                <a:srgbClr val="D34817"/>
              </a:buClr>
              <a:buNone/>
            </a:pPr>
            <a:endParaRPr lang="fi-FI" sz="1800" dirty="0">
              <a:solidFill>
                <a:prstClr val="black"/>
              </a:solidFill>
            </a:endParaRPr>
          </a:p>
          <a:p>
            <a:endParaRPr lang="fi-FI" dirty="0"/>
          </a:p>
        </p:txBody>
      </p:sp>
    </p:spTree>
    <p:extLst>
      <p:ext uri="{BB962C8B-B14F-4D97-AF65-F5344CB8AC3E}">
        <p14:creationId xmlns:p14="http://schemas.microsoft.com/office/powerpoint/2010/main" val="3324141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Otsikko 1"/>
          <p:cNvSpPr>
            <a:spLocks noGrp="1"/>
          </p:cNvSpPr>
          <p:nvPr>
            <p:ph type="title"/>
          </p:nvPr>
        </p:nvSpPr>
        <p:spPr/>
        <p:txBody>
          <a:bodyPr/>
          <a:lstStyle/>
          <a:p>
            <a:pPr algn="l"/>
            <a:r>
              <a:rPr lang="fi-FI" altLang="fi-FI" sz="3200" b="1" dirty="0" smtClean="0"/>
              <a:t>Kertausta: Sisällysluettelo</a:t>
            </a:r>
            <a:r>
              <a:rPr lang="fi-FI" altLang="fi-FI" sz="3200" dirty="0" smtClean="0"/>
              <a:t> </a:t>
            </a:r>
            <a:r>
              <a:rPr lang="fi-FI" altLang="fi-FI" sz="2800" dirty="0" smtClean="0"/>
              <a:t>(Tutki ja kirjoita)</a:t>
            </a:r>
          </a:p>
        </p:txBody>
      </p:sp>
      <p:sp>
        <p:nvSpPr>
          <p:cNvPr id="3" name="Sisällön paikkamerkki 2"/>
          <p:cNvSpPr>
            <a:spLocks noGrp="1"/>
          </p:cNvSpPr>
          <p:nvPr>
            <p:ph idx="1"/>
          </p:nvPr>
        </p:nvSpPr>
        <p:spPr/>
        <p:txBody>
          <a:bodyPr>
            <a:normAutofit/>
          </a:bodyPr>
          <a:lstStyle/>
          <a:p>
            <a:pPr>
              <a:buFont typeface="Arial" charset="0"/>
              <a:buChar char="•"/>
              <a:defRPr/>
            </a:pPr>
            <a:r>
              <a:rPr lang="fi-FI" sz="2400" dirty="0" smtClean="0"/>
              <a:t>Lukija näkee käsiteltävien asioiden keskinäiset suhteet ja työn etenemisen.</a:t>
            </a:r>
          </a:p>
          <a:p>
            <a:pPr>
              <a:buFont typeface="Arial" charset="0"/>
              <a:buChar char="•"/>
              <a:defRPr/>
            </a:pPr>
            <a:r>
              <a:rPr lang="fi-FI" sz="2400" dirty="0" smtClean="0"/>
              <a:t>Otsikkona SISÄLLYS tai SISÄLTÖ</a:t>
            </a:r>
          </a:p>
          <a:p>
            <a:pPr>
              <a:buFont typeface="Arial" charset="0"/>
              <a:buChar char="•"/>
              <a:defRPr/>
            </a:pPr>
            <a:r>
              <a:rPr lang="fi-FI" sz="2400" dirty="0" smtClean="0"/>
              <a:t>Yleensä kolme tasoa on riittävä määrä.</a:t>
            </a:r>
          </a:p>
          <a:p>
            <a:pPr marL="457200" lvl="1" indent="0">
              <a:buFont typeface="Arial" charset="0"/>
              <a:buNone/>
              <a:defRPr/>
            </a:pPr>
            <a:r>
              <a:rPr lang="fi-FI" sz="1800" dirty="0" smtClean="0"/>
              <a:t>2 XXXXXXXX</a:t>
            </a:r>
          </a:p>
          <a:p>
            <a:pPr marL="457200" lvl="1" indent="0">
              <a:buFont typeface="Arial" charset="0"/>
              <a:buNone/>
              <a:defRPr/>
            </a:pPr>
            <a:r>
              <a:rPr lang="fi-FI" sz="1800" dirty="0"/>
              <a:t>	</a:t>
            </a:r>
            <a:r>
              <a:rPr lang="fi-FI" sz="1800" dirty="0" smtClean="0"/>
              <a:t>2.1 </a:t>
            </a:r>
            <a:r>
              <a:rPr lang="fi-FI" sz="1800" dirty="0" err="1" smtClean="0"/>
              <a:t>Xxxxxxxxxx</a:t>
            </a:r>
            <a:endParaRPr lang="fi-FI" sz="1800" dirty="0" smtClean="0"/>
          </a:p>
          <a:p>
            <a:pPr marL="457200" lvl="1" indent="0">
              <a:buFont typeface="Arial" charset="0"/>
              <a:buNone/>
              <a:defRPr/>
            </a:pPr>
            <a:r>
              <a:rPr lang="fi-FI" sz="1800" dirty="0"/>
              <a:t>	</a:t>
            </a:r>
            <a:r>
              <a:rPr lang="fi-FI" sz="1800" dirty="0" smtClean="0"/>
              <a:t>2.2 </a:t>
            </a:r>
            <a:r>
              <a:rPr lang="fi-FI" sz="1800" dirty="0" err="1" smtClean="0"/>
              <a:t>Xxxxxxxxxx</a:t>
            </a:r>
            <a:endParaRPr lang="fi-FI" sz="1800" dirty="0" smtClean="0"/>
          </a:p>
          <a:p>
            <a:pPr marL="457200" lvl="1" indent="0">
              <a:buFont typeface="Arial" charset="0"/>
              <a:buNone/>
              <a:defRPr/>
            </a:pPr>
            <a:r>
              <a:rPr lang="fi-FI" sz="1800" dirty="0"/>
              <a:t>	</a:t>
            </a:r>
            <a:r>
              <a:rPr lang="fi-FI" sz="1800" dirty="0" smtClean="0"/>
              <a:t>	2.2.1 </a:t>
            </a:r>
            <a:r>
              <a:rPr lang="fi-FI" sz="1800" dirty="0" err="1" smtClean="0"/>
              <a:t>Xxxxxx</a:t>
            </a:r>
            <a:endParaRPr lang="fi-FI" sz="1800" dirty="0" smtClean="0"/>
          </a:p>
          <a:p>
            <a:pPr marL="457200" lvl="1" indent="0">
              <a:buFont typeface="Arial" charset="0"/>
              <a:buNone/>
              <a:defRPr/>
            </a:pPr>
            <a:r>
              <a:rPr lang="fi-FI" sz="1800" dirty="0"/>
              <a:t>	</a:t>
            </a:r>
            <a:r>
              <a:rPr lang="fi-FI" sz="1800" dirty="0" smtClean="0"/>
              <a:t>	2.2.2 </a:t>
            </a:r>
            <a:r>
              <a:rPr lang="fi-FI" sz="1800" dirty="0" err="1" smtClean="0"/>
              <a:t>Xxxxxx</a:t>
            </a:r>
            <a:endParaRPr lang="fi-FI" sz="1800" dirty="0" smtClean="0"/>
          </a:p>
          <a:p>
            <a:pPr>
              <a:buFont typeface="Arial" charset="0"/>
              <a:buChar char="•"/>
              <a:defRPr/>
            </a:pPr>
            <a:r>
              <a:rPr lang="fi-FI" sz="2400" dirty="0" smtClean="0"/>
              <a:t>Muista karsia orpoluvut pois.</a:t>
            </a:r>
          </a:p>
          <a:p>
            <a:pPr marL="457200" lvl="1" indent="0">
              <a:buFont typeface="Arial" charset="0"/>
              <a:buNone/>
              <a:defRPr/>
            </a:pPr>
            <a:r>
              <a:rPr lang="fi-FI" sz="1400" dirty="0" smtClean="0"/>
              <a:t>2 XXXXXXXXXXX</a:t>
            </a:r>
          </a:p>
          <a:p>
            <a:pPr lvl="1">
              <a:buFont typeface="Wingdings" pitchFamily="2" charset="2"/>
              <a:buChar char="ü"/>
              <a:defRPr/>
            </a:pPr>
            <a:r>
              <a:rPr lang="fi-FI" sz="1400" dirty="0">
                <a:solidFill>
                  <a:srgbClr val="FF0000"/>
                </a:solidFill>
              </a:rPr>
              <a:t>	</a:t>
            </a:r>
            <a:r>
              <a:rPr lang="fi-FI" sz="1400" dirty="0" smtClean="0">
                <a:solidFill>
                  <a:srgbClr val="FF0000"/>
                </a:solidFill>
              </a:rPr>
              <a:t>2.1 </a:t>
            </a:r>
            <a:r>
              <a:rPr lang="fi-FI" sz="1400" dirty="0" err="1" smtClean="0">
                <a:solidFill>
                  <a:srgbClr val="FF0000"/>
                </a:solidFill>
              </a:rPr>
              <a:t>Xxxxxxxxx</a:t>
            </a:r>
            <a:endParaRPr lang="fi-FI" sz="1400" dirty="0" smtClean="0">
              <a:solidFill>
                <a:srgbClr val="FF0000"/>
              </a:solidFill>
            </a:endParaRPr>
          </a:p>
          <a:p>
            <a:pPr marL="457200" lvl="1" indent="0">
              <a:buFont typeface="Arial" charset="0"/>
              <a:buNone/>
              <a:defRPr/>
            </a:pPr>
            <a:r>
              <a:rPr lang="fi-FI" sz="1400" dirty="0" smtClean="0"/>
              <a:t>3 XXXXXXXXX</a:t>
            </a:r>
          </a:p>
          <a:p>
            <a:pPr>
              <a:buFont typeface="Arial" charset="0"/>
              <a:buChar char="•"/>
              <a:defRPr/>
            </a:pPr>
            <a:endParaRPr lang="fi-FI" sz="2400" dirty="0"/>
          </a:p>
        </p:txBody>
      </p:sp>
      <p:pic>
        <p:nvPicPr>
          <p:cNvPr id="2" name="Picture 1"/>
          <p:cNvPicPr>
            <a:picLocks noChangeAspect="1"/>
          </p:cNvPicPr>
          <p:nvPr/>
        </p:nvPicPr>
        <p:blipFill>
          <a:blip r:embed="rId2"/>
          <a:stretch>
            <a:fillRect/>
          </a:stretch>
        </p:blipFill>
        <p:spPr>
          <a:xfrm>
            <a:off x="5436096" y="4581128"/>
            <a:ext cx="3057790" cy="1356971"/>
          </a:xfrm>
          <a:prstGeom prst="rect">
            <a:avLst/>
          </a:prstGeom>
          <a:ln>
            <a:solidFill>
              <a:srgbClr val="FF0000"/>
            </a:solidFill>
          </a:ln>
        </p:spPr>
      </p:pic>
    </p:spTree>
    <p:extLst>
      <p:ext uri="{BB962C8B-B14F-4D97-AF65-F5344CB8AC3E}">
        <p14:creationId xmlns:p14="http://schemas.microsoft.com/office/powerpoint/2010/main" val="12999829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pPr algn="l"/>
            <a:r>
              <a:rPr lang="fi-FI" dirty="0" smtClean="0"/>
              <a:t>Kieliasun viimeistely</a:t>
            </a:r>
            <a:br>
              <a:rPr lang="fi-FI" dirty="0" smtClean="0"/>
            </a:br>
            <a:endParaRPr lang="fi-FI" sz="3600" dirty="0"/>
          </a:p>
        </p:txBody>
      </p:sp>
      <p:sp>
        <p:nvSpPr>
          <p:cNvPr id="3" name="Sisällön paikkamerkki 2"/>
          <p:cNvSpPr>
            <a:spLocks noGrp="1"/>
          </p:cNvSpPr>
          <p:nvPr>
            <p:ph idx="1"/>
          </p:nvPr>
        </p:nvSpPr>
        <p:spPr/>
        <p:txBody>
          <a:bodyPr>
            <a:normAutofit/>
          </a:bodyPr>
          <a:lstStyle/>
          <a:p>
            <a:r>
              <a:rPr lang="fi-FI" dirty="0" smtClean="0"/>
              <a:t>Virkkeiden rakenne (</a:t>
            </a:r>
            <a:r>
              <a:rPr lang="fi-FI" b="1" dirty="0" smtClean="0"/>
              <a:t>helppolukuisuus</a:t>
            </a:r>
            <a:r>
              <a:rPr lang="fi-FI" dirty="0" smtClean="0"/>
              <a:t>, sanajärjestys, </a:t>
            </a:r>
            <a:r>
              <a:rPr lang="fi-FI" b="1" dirty="0" smtClean="0"/>
              <a:t>symmetria</a:t>
            </a:r>
            <a:r>
              <a:rPr lang="fi-FI" dirty="0" smtClean="0"/>
              <a:t>, </a:t>
            </a:r>
            <a:r>
              <a:rPr lang="fi-FI" b="1" dirty="0" smtClean="0"/>
              <a:t>lauseenvastikkeet</a:t>
            </a:r>
            <a:r>
              <a:rPr lang="fi-FI" dirty="0" smtClean="0"/>
              <a:t>, määritteet, kytkentäsanat, pronominiviittaukset, </a:t>
            </a:r>
            <a:r>
              <a:rPr lang="fi-FI" b="1" dirty="0" smtClean="0"/>
              <a:t>välimerkit</a:t>
            </a:r>
            <a:r>
              <a:rPr lang="fi-FI" dirty="0" smtClean="0"/>
              <a:t>)</a:t>
            </a:r>
          </a:p>
          <a:p>
            <a:r>
              <a:rPr lang="fi-FI" dirty="0"/>
              <a:t>Sanojen rakenne: hankalat rakenteet, verbivalinnat, muotisanat, omat maneerit, vierasperäiset ilmaukset, vierassanat, termit</a:t>
            </a:r>
          </a:p>
          <a:p>
            <a:r>
              <a:rPr lang="fi-FI" dirty="0"/>
              <a:t>Sanojen oikeinkirjoitus: </a:t>
            </a:r>
            <a:r>
              <a:rPr lang="fi-FI" b="1" dirty="0"/>
              <a:t>yhdyssanat</a:t>
            </a:r>
            <a:r>
              <a:rPr lang="fi-FI" dirty="0"/>
              <a:t>, lyhenteet, numeroilmaukset, </a:t>
            </a:r>
            <a:r>
              <a:rPr lang="fi-FI" dirty="0" smtClean="0"/>
              <a:t>tavutus</a:t>
            </a:r>
          </a:p>
          <a:p>
            <a:endParaRPr lang="fi-FI" dirty="0"/>
          </a:p>
          <a:p>
            <a:endParaRPr lang="fi-FI" dirty="0" smtClean="0"/>
          </a:p>
          <a:p>
            <a:pPr marL="0" indent="0">
              <a:buNone/>
            </a:pPr>
            <a:endParaRPr lang="fi-FI" dirty="0"/>
          </a:p>
        </p:txBody>
      </p:sp>
    </p:spTree>
    <p:extLst>
      <p:ext uri="{BB962C8B-B14F-4D97-AF65-F5344CB8AC3E}">
        <p14:creationId xmlns:p14="http://schemas.microsoft.com/office/powerpoint/2010/main" val="25164720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Tekstissä olevat lähdemerkinnät ja lähdeluettelo</a:t>
            </a:r>
            <a:endParaRPr lang="fi-FI" dirty="0"/>
          </a:p>
        </p:txBody>
      </p:sp>
      <p:sp>
        <p:nvSpPr>
          <p:cNvPr id="3" name="Sisällön paikkamerkki 2"/>
          <p:cNvSpPr>
            <a:spLocks noGrp="1"/>
          </p:cNvSpPr>
          <p:nvPr>
            <p:ph sz="quarter" idx="1"/>
          </p:nvPr>
        </p:nvSpPr>
        <p:spPr/>
        <p:txBody>
          <a:bodyPr>
            <a:normAutofit fontScale="92500" lnSpcReduction="20000"/>
          </a:bodyPr>
          <a:lstStyle/>
          <a:p>
            <a:r>
              <a:rPr lang="fi-FI" dirty="0" smtClean="0">
                <a:latin typeface="Calibri" panose="020F0502020204030204" pitchFamily="34" charset="0"/>
              </a:rPr>
              <a:t>Tekstissä olevat lähdemerkinnät ja lähdeluettelo vastaavat toisiaan. (</a:t>
            </a:r>
            <a:r>
              <a:rPr lang="fi-FI" dirty="0" err="1" smtClean="0">
                <a:latin typeface="Calibri" panose="020F0502020204030204" pitchFamily="34" charset="0"/>
              </a:rPr>
              <a:t>Torvelainen</a:t>
            </a:r>
            <a:r>
              <a:rPr lang="fi-FI" dirty="0" smtClean="0">
                <a:latin typeface="Calibri" panose="020F0502020204030204" pitchFamily="34" charset="0"/>
              </a:rPr>
              <a:t> 2015 -&gt; </a:t>
            </a:r>
            <a:r>
              <a:rPr lang="fi-FI" dirty="0" err="1" smtClean="0">
                <a:latin typeface="Calibri" panose="020F0502020204030204" pitchFamily="34" charset="0"/>
              </a:rPr>
              <a:t>Torvelainen</a:t>
            </a:r>
            <a:r>
              <a:rPr lang="fi-FI" dirty="0" smtClean="0">
                <a:latin typeface="Calibri" panose="020F0502020204030204" pitchFamily="34" charset="0"/>
              </a:rPr>
              <a:t>, P. 2015.) Tekstissä ei ole esim. verkkosivujen osoitteita.</a:t>
            </a:r>
          </a:p>
          <a:p>
            <a:endParaRPr lang="fi-FI" dirty="0" smtClean="0">
              <a:latin typeface="Calibri" panose="020F0502020204030204" pitchFamily="34" charset="0"/>
            </a:endParaRPr>
          </a:p>
          <a:p>
            <a:r>
              <a:rPr lang="fi-FI" dirty="0" smtClean="0">
                <a:latin typeface="Calibri" panose="020F0502020204030204" pitchFamily="34" charset="0"/>
              </a:rPr>
              <a:t>Kirjoituksen lähdeluetteloon merkitään vain ne tekstit (=lähteet), joita olet itse lukenut.</a:t>
            </a:r>
          </a:p>
          <a:p>
            <a:endParaRPr lang="fi-FI" dirty="0">
              <a:latin typeface="Calibri" panose="020F0502020204030204" pitchFamily="34" charset="0"/>
            </a:endParaRPr>
          </a:p>
          <a:p>
            <a:r>
              <a:rPr lang="fi-FI" dirty="0" smtClean="0">
                <a:latin typeface="Calibri" panose="020F0502020204030204" pitchFamily="34" charset="0"/>
              </a:rPr>
              <a:t>Tarkista, ovatko lähdeluettelossa vain ne lähteet, joita olet tekstissäsi käyttänyt.</a:t>
            </a:r>
          </a:p>
          <a:p>
            <a:endParaRPr lang="fi-FI" dirty="0">
              <a:latin typeface="Calibri" panose="020F0502020204030204" pitchFamily="34" charset="0"/>
            </a:endParaRPr>
          </a:p>
          <a:p>
            <a:r>
              <a:rPr lang="fi-FI" dirty="0" smtClean="0">
                <a:latin typeface="Calibri" panose="020F0502020204030204" pitchFamily="34" charset="0"/>
              </a:rPr>
              <a:t>Lähteet merkitään lähdeluetteloon lähdetyypin mukaan (esim. netissä oleva teksti, artikkeli tieteellisessä lehdessä, artikkeli kokoomateoksessa, kirja)</a:t>
            </a:r>
            <a:endParaRPr lang="fi-FI" dirty="0">
              <a:latin typeface="Calibri" panose="020F0502020204030204" pitchFamily="34" charset="0"/>
            </a:endParaRPr>
          </a:p>
        </p:txBody>
      </p:sp>
    </p:spTree>
    <p:extLst>
      <p:ext uri="{BB962C8B-B14F-4D97-AF65-F5344CB8AC3E}">
        <p14:creationId xmlns:p14="http://schemas.microsoft.com/office/powerpoint/2010/main" val="35201946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a:xfrm>
            <a:off x="179512" y="260648"/>
            <a:ext cx="8517632" cy="924712"/>
          </a:xfrm>
        </p:spPr>
        <p:txBody>
          <a:bodyPr/>
          <a:lstStyle/>
          <a:p>
            <a:r>
              <a:rPr lang="fi-FI" dirty="0" smtClean="0"/>
              <a:t>Tarkista lähdeluettelo</a:t>
            </a:r>
            <a:endParaRPr lang="fi-FI" dirty="0"/>
          </a:p>
        </p:txBody>
      </p:sp>
      <p:sp>
        <p:nvSpPr>
          <p:cNvPr id="2" name="Sisällön paikkamerkki 1"/>
          <p:cNvSpPr>
            <a:spLocks noGrp="1"/>
          </p:cNvSpPr>
          <p:nvPr>
            <p:ph sz="quarter" idx="1"/>
          </p:nvPr>
        </p:nvSpPr>
        <p:spPr>
          <a:xfrm>
            <a:off x="179512" y="1268760"/>
            <a:ext cx="8517632" cy="5328592"/>
          </a:xfrm>
        </p:spPr>
        <p:txBody>
          <a:bodyPr>
            <a:normAutofit/>
          </a:bodyPr>
          <a:lstStyle/>
          <a:p>
            <a:pPr marL="0" indent="0">
              <a:buNone/>
            </a:pPr>
            <a:r>
              <a:rPr lang="fi-FI" sz="2400" dirty="0">
                <a:latin typeface="Calibri" panose="020F0502020204030204" pitchFamily="34" charset="0"/>
                <a:cs typeface="Calibri" panose="020F0502020204030204" pitchFamily="34" charset="0"/>
              </a:rPr>
              <a:t>Lampinen, A. 2005. Essee. Kirjoittajan ABC -sivusto. </a:t>
            </a:r>
            <a:r>
              <a:rPr lang="fi-FI" sz="2400" dirty="0" smtClean="0">
                <a:latin typeface="Calibri" panose="020F0502020204030204" pitchFamily="34" charset="0"/>
                <a:cs typeface="Calibri" panose="020F0502020204030204" pitchFamily="34" charset="0"/>
              </a:rPr>
              <a:t>	http://webcgi.oulu.fi/oykk/abctekstinhuolto/tekstilajeja/ess</a:t>
            </a:r>
            <a:r>
              <a:rPr lang="fi-FI" sz="2400" dirty="0">
                <a:latin typeface="Calibri" panose="020F0502020204030204" pitchFamily="34" charset="0"/>
                <a:cs typeface="Calibri" panose="020F0502020204030204" pitchFamily="34" charset="0"/>
              </a:rPr>
              <a:t>	</a:t>
            </a:r>
            <a:r>
              <a:rPr lang="fi-FI" sz="2400" dirty="0" smtClean="0">
                <a:latin typeface="Calibri" panose="020F0502020204030204" pitchFamily="34" charset="0"/>
                <a:cs typeface="Calibri" panose="020F0502020204030204" pitchFamily="34" charset="0"/>
              </a:rPr>
              <a:t>Luettu 8.5.2019.</a:t>
            </a:r>
            <a:endParaRPr lang="fi-FI" sz="2400" dirty="0">
              <a:latin typeface="Calibri" panose="020F0502020204030204" pitchFamily="34" charset="0"/>
              <a:cs typeface="Calibri" panose="020F0502020204030204" pitchFamily="34" charset="0"/>
            </a:endParaRPr>
          </a:p>
          <a:p>
            <a:pPr marL="0" indent="0">
              <a:buNone/>
            </a:pPr>
            <a:r>
              <a:rPr lang="fi-FI" sz="2500" dirty="0" smtClean="0">
                <a:latin typeface="Calibri"/>
                <a:cs typeface="Calibri"/>
              </a:rPr>
              <a:t>Leino</a:t>
            </a:r>
            <a:r>
              <a:rPr lang="fi-FI" sz="2500" dirty="0">
                <a:latin typeface="Calibri"/>
                <a:cs typeface="Calibri"/>
              </a:rPr>
              <a:t>, </a:t>
            </a:r>
            <a:r>
              <a:rPr lang="fi-FI" sz="2500" dirty="0" smtClean="0">
                <a:latin typeface="Calibri"/>
                <a:cs typeface="Calibri"/>
              </a:rPr>
              <a:t>K. </a:t>
            </a:r>
            <a:r>
              <a:rPr lang="fi-FI" sz="2500" dirty="0">
                <a:latin typeface="Calibri"/>
                <a:cs typeface="Calibri"/>
              </a:rPr>
              <a:t>&amp; </a:t>
            </a:r>
            <a:r>
              <a:rPr lang="fi-FI" sz="2500" dirty="0" err="1">
                <a:latin typeface="Calibri"/>
                <a:cs typeface="Calibri"/>
              </a:rPr>
              <a:t>Torvelainen</a:t>
            </a:r>
            <a:r>
              <a:rPr lang="fi-FI" sz="2500" dirty="0">
                <a:latin typeface="Calibri"/>
                <a:cs typeface="Calibri"/>
              </a:rPr>
              <a:t>, </a:t>
            </a:r>
            <a:r>
              <a:rPr lang="fi-FI" sz="2500" dirty="0" smtClean="0">
                <a:latin typeface="Calibri"/>
                <a:cs typeface="Calibri"/>
              </a:rPr>
              <a:t>P. 2011. </a:t>
            </a:r>
            <a:r>
              <a:rPr lang="fi-FI" sz="2500" dirty="0">
                <a:latin typeface="Calibri"/>
                <a:cs typeface="Calibri"/>
              </a:rPr>
              <a:t>Kirjoittamisen taito on </a:t>
            </a:r>
            <a:r>
              <a:rPr lang="fi-FI" sz="2500" dirty="0" smtClean="0">
                <a:latin typeface="Calibri"/>
                <a:cs typeface="Calibri"/>
              </a:rPr>
              <a:t>	asiantuntijan 	avaintaitoja. 	Kasvatus </a:t>
            </a:r>
            <a:r>
              <a:rPr lang="fi-FI" sz="2500" dirty="0">
                <a:latin typeface="Calibri"/>
                <a:cs typeface="Calibri"/>
              </a:rPr>
              <a:t>42 (4</a:t>
            </a:r>
            <a:r>
              <a:rPr lang="fi-FI" sz="2500" dirty="0" smtClean="0">
                <a:latin typeface="Calibri"/>
                <a:cs typeface="Calibri"/>
              </a:rPr>
              <a:t>), </a:t>
            </a:r>
            <a:r>
              <a:rPr lang="en-US" sz="2500" dirty="0" smtClean="0">
                <a:latin typeface="Calibri"/>
                <a:cs typeface="Calibri"/>
              </a:rPr>
              <a:t>382–385.</a:t>
            </a:r>
          </a:p>
          <a:p>
            <a:pPr marL="0" indent="0">
              <a:buNone/>
            </a:pPr>
            <a:r>
              <a:rPr lang="fi-FI" sz="2500" dirty="0" smtClean="0">
                <a:latin typeface="Calibri"/>
                <a:cs typeface="Calibri"/>
              </a:rPr>
              <a:t>Luukka, M.-R. 2002. </a:t>
            </a:r>
            <a:r>
              <a:rPr lang="fi-FI" sz="2500" dirty="0">
                <a:latin typeface="Calibri"/>
                <a:cs typeface="Calibri"/>
              </a:rPr>
              <a:t>Mikä tekee tekstistä tieteellisen. </a:t>
            </a:r>
            <a:r>
              <a:rPr lang="fi-FI" sz="2500" dirty="0" smtClean="0">
                <a:latin typeface="Calibri"/>
                <a:cs typeface="Calibri"/>
              </a:rPr>
              <a:t>Teoksessa 	M. Kinnunen </a:t>
            </a:r>
            <a:r>
              <a:rPr lang="fi-FI" sz="2500" dirty="0">
                <a:latin typeface="Calibri"/>
                <a:cs typeface="Calibri"/>
              </a:rPr>
              <a:t>&amp; </a:t>
            </a:r>
            <a:r>
              <a:rPr lang="fi-FI" sz="2500" dirty="0" smtClean="0">
                <a:latin typeface="Calibri"/>
                <a:cs typeface="Calibri"/>
              </a:rPr>
              <a:t>O. </a:t>
            </a:r>
            <a:r>
              <a:rPr lang="fi-FI" sz="2500" dirty="0">
                <a:latin typeface="Calibri"/>
                <a:cs typeface="Calibri"/>
              </a:rPr>
              <a:t>Löytty (toim.</a:t>
            </a:r>
            <a:r>
              <a:rPr lang="fi-FI" sz="2500" dirty="0" smtClean="0">
                <a:latin typeface="Calibri"/>
                <a:cs typeface="Calibri"/>
              </a:rPr>
              <a:t>) </a:t>
            </a:r>
            <a:r>
              <a:rPr lang="fi-FI" sz="2500" dirty="0">
                <a:latin typeface="Calibri"/>
                <a:cs typeface="Calibri"/>
              </a:rPr>
              <a:t>Tieteellinen </a:t>
            </a:r>
            <a:r>
              <a:rPr lang="fi-FI" sz="2500" dirty="0" smtClean="0">
                <a:latin typeface="Calibri"/>
                <a:cs typeface="Calibri"/>
              </a:rPr>
              <a:t>	kirjoittaminen. Tampere</a:t>
            </a:r>
            <a:r>
              <a:rPr lang="fi-FI" sz="2500" dirty="0">
                <a:latin typeface="Calibri"/>
                <a:cs typeface="Calibri"/>
              </a:rPr>
              <a:t>: </a:t>
            </a:r>
            <a:r>
              <a:rPr lang="fi-FI" sz="2500" dirty="0" smtClean="0">
                <a:latin typeface="Calibri"/>
                <a:cs typeface="Calibri"/>
              </a:rPr>
              <a:t>Vastapaino, </a:t>
            </a:r>
            <a:r>
              <a:rPr lang="fi-FI" sz="2500" dirty="0">
                <a:latin typeface="Calibri"/>
                <a:cs typeface="Calibri"/>
              </a:rPr>
              <a:t>13–28. </a:t>
            </a:r>
          </a:p>
          <a:p>
            <a:pPr marL="0" indent="0">
              <a:buNone/>
            </a:pPr>
            <a:r>
              <a:rPr lang="fi-FI" sz="2500" dirty="0" smtClean="0">
                <a:latin typeface="Calibri"/>
                <a:cs typeface="Calibri"/>
              </a:rPr>
              <a:t>Svinhufvud</a:t>
            </a:r>
            <a:r>
              <a:rPr lang="fi-FI" sz="2500" dirty="0">
                <a:latin typeface="Calibri"/>
                <a:cs typeface="Calibri"/>
              </a:rPr>
              <a:t>, </a:t>
            </a:r>
            <a:r>
              <a:rPr lang="fi-FI" sz="2500" dirty="0" smtClean="0">
                <a:latin typeface="Calibri"/>
                <a:cs typeface="Calibri"/>
              </a:rPr>
              <a:t>K. 2007. </a:t>
            </a:r>
            <a:r>
              <a:rPr lang="fi-FI" sz="2500" dirty="0">
                <a:latin typeface="Calibri"/>
                <a:cs typeface="Calibri"/>
              </a:rPr>
              <a:t>Kokonaisvaltainen kirjoittaminen. Helsinki: </a:t>
            </a:r>
            <a:r>
              <a:rPr lang="fi-FI" sz="2500" dirty="0" smtClean="0">
                <a:latin typeface="Calibri"/>
                <a:cs typeface="Calibri"/>
              </a:rPr>
              <a:t>	Tammi.</a:t>
            </a:r>
          </a:p>
          <a:p>
            <a:pPr marL="109728" indent="0">
              <a:buNone/>
            </a:pPr>
            <a:endParaRPr lang="fi-FI" sz="2500" dirty="0">
              <a:latin typeface="Calibri"/>
              <a:cs typeface="Calibri"/>
            </a:endParaRPr>
          </a:p>
          <a:p>
            <a:endParaRPr lang="fi-FI" dirty="0"/>
          </a:p>
          <a:p>
            <a:endParaRPr lang="fi-FI" dirty="0"/>
          </a:p>
        </p:txBody>
      </p:sp>
    </p:spTree>
    <p:extLst>
      <p:ext uri="{BB962C8B-B14F-4D97-AF65-F5344CB8AC3E}">
        <p14:creationId xmlns:p14="http://schemas.microsoft.com/office/powerpoint/2010/main" val="26972685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otsikko 1"/>
          <p:cNvSpPr>
            <a:spLocks noGrp="1"/>
          </p:cNvSpPr>
          <p:nvPr>
            <p:ph type="subTitle" idx="1"/>
          </p:nvPr>
        </p:nvSpPr>
        <p:spPr/>
        <p:txBody>
          <a:bodyPr/>
          <a:lstStyle/>
          <a:p>
            <a:endParaRPr lang="fi-FI" dirty="0"/>
          </a:p>
        </p:txBody>
      </p:sp>
      <p:sp>
        <p:nvSpPr>
          <p:cNvPr id="3" name="Otsikko 2"/>
          <p:cNvSpPr>
            <a:spLocks noGrp="1"/>
          </p:cNvSpPr>
          <p:nvPr>
            <p:ph type="ctrTitle"/>
          </p:nvPr>
        </p:nvSpPr>
        <p:spPr/>
        <p:txBody>
          <a:bodyPr/>
          <a:lstStyle/>
          <a:p>
            <a:r>
              <a:rPr lang="fi-FI" dirty="0"/>
              <a:t>Virkkeet </a:t>
            </a:r>
          </a:p>
        </p:txBody>
      </p:sp>
    </p:spTree>
    <p:extLst>
      <p:ext uri="{BB962C8B-B14F-4D97-AF65-F5344CB8AC3E}">
        <p14:creationId xmlns:p14="http://schemas.microsoft.com/office/powerpoint/2010/main" val="14836477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8229600" cy="1368152"/>
          </a:xfrm>
        </p:spPr>
        <p:txBody>
          <a:bodyPr>
            <a:normAutofit/>
          </a:bodyPr>
          <a:lstStyle/>
          <a:p>
            <a:r>
              <a:rPr lang="fi-FI" dirty="0"/>
              <a:t>Polveileva virke on raskasta luettavaa </a:t>
            </a:r>
            <a:r>
              <a:rPr lang="fi-FI" sz="2000" dirty="0"/>
              <a:t>(Aittokoski 2014)</a:t>
            </a:r>
          </a:p>
        </p:txBody>
      </p:sp>
      <p:sp>
        <p:nvSpPr>
          <p:cNvPr id="3" name="Content Placeholder 2"/>
          <p:cNvSpPr>
            <a:spLocks noGrp="1"/>
          </p:cNvSpPr>
          <p:nvPr>
            <p:ph idx="1"/>
          </p:nvPr>
        </p:nvSpPr>
        <p:spPr>
          <a:xfrm>
            <a:off x="395536" y="2348880"/>
            <a:ext cx="8496944" cy="4176463"/>
          </a:xfrm>
        </p:spPr>
        <p:txBody>
          <a:bodyPr>
            <a:normAutofit fontScale="92500" lnSpcReduction="10000"/>
          </a:bodyPr>
          <a:lstStyle/>
          <a:p>
            <a:pPr marL="0" indent="0">
              <a:buNone/>
            </a:pPr>
            <a:r>
              <a:rPr lang="fi-FI" i="1" dirty="0">
                <a:latin typeface="Calibri"/>
                <a:cs typeface="Calibri"/>
              </a:rPr>
              <a:t>Tuntuuko joskus siltä, että asiatekstissä esiintyy turhan usein suomalaisen, kansainvälistäkin tunnustusta Pisa-tutkimuksissa saaneen koulujärjestelmän läpikäyneiden kirjoittajien, joukossa myös ammatikseen sanan säilää heiluttavien, kynästä lähtöisin olevia virkkeitä, joissa syyllistytään jopa uuvuttavan moniaalle polveileviin lause- ja ajatusrakenteisiin vuosina 1510–1557 eläneen Turun piispan ja uskonpuhdistaja Mikael Agricolan kirjoitetussa muodossa lanseeraamalla kauniilla äidinkielellämme?</a:t>
            </a:r>
          </a:p>
          <a:p>
            <a:pPr lvl="1"/>
            <a:endParaRPr lang="fi-FI" dirty="0">
              <a:latin typeface="Calibri"/>
              <a:cs typeface="Calibri"/>
            </a:endParaRPr>
          </a:p>
          <a:p>
            <a:pPr marL="34290" indent="0">
              <a:buNone/>
            </a:pPr>
            <a:r>
              <a:rPr lang="fi-FI" sz="2100" dirty="0">
                <a:latin typeface="Calibri"/>
                <a:cs typeface="Calibri"/>
              </a:rPr>
              <a:t>Aittokoski, H. Menikö virke ylipitkäksi? Helsingin Sanomat 24.9.2014. Tulostettu 24.9.2014. </a:t>
            </a:r>
            <a:r>
              <a:rPr lang="fi-FI" sz="1900" dirty="0">
                <a:latin typeface="Calibri"/>
                <a:cs typeface="Calibri"/>
                <a:hlinkClick r:id="rId2"/>
              </a:rPr>
              <a:t>http://www.hs.fi/blogi/narrienlaiva/Menik%C3%B6+virke+ylipitk%C3%A4ksi/a1305877711350</a:t>
            </a:r>
            <a:endParaRPr lang="fi-FI" sz="1900" dirty="0">
              <a:latin typeface="Calibri"/>
              <a:cs typeface="Calibri"/>
            </a:endParaRPr>
          </a:p>
        </p:txBody>
      </p:sp>
    </p:spTree>
    <p:extLst>
      <p:ext uri="{BB962C8B-B14F-4D97-AF65-F5344CB8AC3E}">
        <p14:creationId xmlns:p14="http://schemas.microsoft.com/office/powerpoint/2010/main" val="108507133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2177</TotalTime>
  <Words>1812</Words>
  <Application>Microsoft Office PowerPoint</Application>
  <PresentationFormat>On-screen Show (4:3)</PresentationFormat>
  <Paragraphs>245</Paragraphs>
  <Slides>35</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35</vt:i4>
      </vt:variant>
    </vt:vector>
  </HeadingPairs>
  <TitlesOfParts>
    <vt:vector size="44" baseType="lpstr">
      <vt:lpstr>MS PGothic</vt:lpstr>
      <vt:lpstr>Arial</vt:lpstr>
      <vt:lpstr>Calibri</vt:lpstr>
      <vt:lpstr>Franklin Gothic Book</vt:lpstr>
      <vt:lpstr>Lucida Sans Unicode</vt:lpstr>
      <vt:lpstr>Perpetua</vt:lpstr>
      <vt:lpstr>Wingdings</vt:lpstr>
      <vt:lpstr>Wingdings 2</vt:lpstr>
      <vt:lpstr>Equity</vt:lpstr>
      <vt:lpstr>OKLA4300 Kandidaatintutkielma ja seminaari </vt:lpstr>
      <vt:lpstr>PowerPoint Presentation</vt:lpstr>
      <vt:lpstr>Tekstin viimeistely</vt:lpstr>
      <vt:lpstr>Kertausta: Sisällysluettelo (Tutki ja kirjoita)</vt:lpstr>
      <vt:lpstr>Kieliasun viimeistely </vt:lpstr>
      <vt:lpstr>Tekstissä olevat lähdemerkinnät ja lähdeluettelo</vt:lpstr>
      <vt:lpstr>Tarkista lähdeluettelo</vt:lpstr>
      <vt:lpstr>Virkkeet </vt:lpstr>
      <vt:lpstr>Polveileva virke on raskasta luettavaa (Aittokoski 2014)</vt:lpstr>
      <vt:lpstr>Lyhyt virke hengästyttää</vt:lpstr>
      <vt:lpstr>PowerPoint Presentation</vt:lpstr>
      <vt:lpstr>Temporaalirakenne (vastaa vain kun-sivulausetta) </vt:lpstr>
      <vt:lpstr>PowerPoint Presentation</vt:lpstr>
      <vt:lpstr>Modaalirakenne (selittää aina vain pääverbin tekemisen tapaa) </vt:lpstr>
      <vt:lpstr>PowerPoint Presentation</vt:lpstr>
      <vt:lpstr>Häiritseekö kielikorvaasi?</vt:lpstr>
      <vt:lpstr>Rinnastamisen symmetrisyys (muoto)</vt:lpstr>
      <vt:lpstr>Tarkastelun näkökulmia</vt:lpstr>
      <vt:lpstr>Tieteellinen tyyli</vt:lpstr>
      <vt:lpstr>Neutraalit sanat</vt:lpstr>
      <vt:lpstr>Kohteliaisuus</vt:lpstr>
      <vt:lpstr>Suosituksia lyhenteiden käytöstä tieteellisessä tekstissä</vt:lpstr>
      <vt:lpstr>Tarkista </vt:lpstr>
      <vt:lpstr>Oikeinkirjoitus</vt:lpstr>
      <vt:lpstr>Pilkku (ks. lisätietoa http://www.kielitoimistonohjepankki.fi/selaus/361)</vt:lpstr>
      <vt:lpstr>Pilkku</vt:lpstr>
      <vt:lpstr>Pilkku päälauseiden välissä</vt:lpstr>
      <vt:lpstr>Ajatusviiva (–) vai yhdysmerkki (-)? Entä välilyönnin paikka?</vt:lpstr>
      <vt:lpstr>Ajatusviivan tuottaminen</vt:lpstr>
      <vt:lpstr>Kaksoispiste  (ks. lisätietoa http://www.kielitoimistonohjepankki.fi/selaus/221/ohje/143  </vt:lpstr>
      <vt:lpstr>Puolipiste (ks. lisätietoa http://www.kielitoimistonohjepankki.fi/selaus/221/ohje/42  </vt:lpstr>
      <vt:lpstr>Muita muistettavia asioita</vt:lpstr>
      <vt:lpstr>PowerPoint Presentation</vt:lpstr>
      <vt:lpstr>Linkkejä ja tiedonlähteitä tekstin viimeistelyyn</vt:lpstr>
      <vt:lpstr>Lähteet</vt:lpstr>
    </vt:vector>
  </TitlesOfParts>
  <Company>University of Jyväskylä</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Puheviestinnän perusteet</dc:title>
  <dc:creator>Lukkari, Teija Hannele</dc:creator>
  <cp:lastModifiedBy>Torvelainen, Päivi</cp:lastModifiedBy>
  <cp:revision>216</cp:revision>
  <cp:lastPrinted>2015-11-16T10:21:21Z</cp:lastPrinted>
  <dcterms:created xsi:type="dcterms:W3CDTF">2009-03-31T14:12:20Z</dcterms:created>
  <dcterms:modified xsi:type="dcterms:W3CDTF">2020-05-06T15:45:47Z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4</vt:i4>
  </property>
</Properties>
</file>