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6" r:id="rId3"/>
    <p:sldId id="259" r:id="rId4"/>
    <p:sldId id="265" r:id="rId5"/>
    <p:sldId id="267" r:id="rId6"/>
    <p:sldId id="266" r:id="rId7"/>
    <p:sldId id="263" r:id="rId8"/>
    <p:sldId id="261" r:id="rId9"/>
    <p:sldId id="277" r:id="rId10"/>
    <p:sldId id="278" r:id="rId11"/>
    <p:sldId id="279" r:id="rId12"/>
    <p:sldId id="269" r:id="rId13"/>
    <p:sldId id="271" r:id="rId14"/>
    <p:sldId id="272" r:id="rId15"/>
    <p:sldId id="273" r:id="rId16"/>
    <p:sldId id="274" r:id="rId17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120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521A-10E4-48B6-9815-F42AFBEA4143}" type="datetimeFigureOut">
              <a:rPr lang="fi-FI" smtClean="0"/>
              <a:t>13.4.2016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D53-B1A2-447C-97D8-D7AA54103C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1074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521A-10E4-48B6-9815-F42AFBEA4143}" type="datetimeFigureOut">
              <a:rPr lang="fi-FI" smtClean="0"/>
              <a:t>13.4.2016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D53-B1A2-447C-97D8-D7AA54103C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682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521A-10E4-48B6-9815-F42AFBEA4143}" type="datetimeFigureOut">
              <a:rPr lang="fi-FI" smtClean="0"/>
              <a:t>13.4.2016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D53-B1A2-447C-97D8-D7AA54103C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760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521A-10E4-48B6-9815-F42AFBEA4143}" type="datetimeFigureOut">
              <a:rPr lang="fi-FI" smtClean="0"/>
              <a:t>13.4.2016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D53-B1A2-447C-97D8-D7AA54103C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28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521A-10E4-48B6-9815-F42AFBEA4143}" type="datetimeFigureOut">
              <a:rPr lang="fi-FI" smtClean="0"/>
              <a:t>13.4.2016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D53-B1A2-447C-97D8-D7AA54103C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60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521A-10E4-48B6-9815-F42AFBEA4143}" type="datetimeFigureOut">
              <a:rPr lang="fi-FI" smtClean="0"/>
              <a:t>13.4.2016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D53-B1A2-447C-97D8-D7AA54103C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910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521A-10E4-48B6-9815-F42AFBEA4143}" type="datetimeFigureOut">
              <a:rPr lang="fi-FI" smtClean="0"/>
              <a:t>13.4.2016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D53-B1A2-447C-97D8-D7AA54103C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2561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521A-10E4-48B6-9815-F42AFBEA4143}" type="datetimeFigureOut">
              <a:rPr lang="fi-FI" smtClean="0"/>
              <a:t>13.4.2016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D53-B1A2-447C-97D8-D7AA54103C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856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521A-10E4-48B6-9815-F42AFBEA4143}" type="datetimeFigureOut">
              <a:rPr lang="fi-FI" smtClean="0"/>
              <a:t>13.4.2016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D53-B1A2-447C-97D8-D7AA54103C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0796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521A-10E4-48B6-9815-F42AFBEA4143}" type="datetimeFigureOut">
              <a:rPr lang="fi-FI" smtClean="0"/>
              <a:t>13.4.2016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D53-B1A2-447C-97D8-D7AA54103C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00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6521A-10E4-48B6-9815-F42AFBEA4143}" type="datetimeFigureOut">
              <a:rPr lang="fi-FI" smtClean="0"/>
              <a:t>13.4.2016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FD53-B1A2-447C-97D8-D7AA54103C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450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6521A-10E4-48B6-9815-F42AFBEA4143}" type="datetimeFigureOut">
              <a:rPr lang="fi-FI" smtClean="0"/>
              <a:t>13.4.2016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FD53-B1A2-447C-97D8-D7AA54103C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33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737298" y="61842"/>
            <a:ext cx="7558763" cy="6084168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 rot="1344022">
            <a:off x="3421231" y="753659"/>
            <a:ext cx="4739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 smtClean="0">
                <a:solidFill>
                  <a:srgbClr val="FF0000"/>
                </a:solidFill>
              </a:rPr>
              <a:t>Näin ennen, mutta EI kai enää..</a:t>
            </a:r>
            <a:endParaRPr lang="fi-FI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88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-315416"/>
            <a:ext cx="8373793" cy="7202989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5652120" y="0"/>
            <a:ext cx="3189216" cy="69595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6372200" y="2060848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5796136" y="2492896"/>
            <a:ext cx="28083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5796136" y="188640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/>
        </p:nvCxnSpPr>
        <p:spPr>
          <a:xfrm>
            <a:off x="6596608" y="476672"/>
            <a:ext cx="1431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>
            <a:off x="5796136" y="692696"/>
            <a:ext cx="25922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uora yhdysviiva 19"/>
          <p:cNvCxnSpPr/>
          <p:nvPr/>
        </p:nvCxnSpPr>
        <p:spPr>
          <a:xfrm>
            <a:off x="7452320" y="436510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/>
        </p:nvCxnSpPr>
        <p:spPr>
          <a:xfrm>
            <a:off x="6372200" y="4077072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uora yhdysviiva 23"/>
          <p:cNvCxnSpPr/>
          <p:nvPr/>
        </p:nvCxnSpPr>
        <p:spPr>
          <a:xfrm>
            <a:off x="5796136" y="4581128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uora yhdysviiva 27"/>
          <p:cNvCxnSpPr/>
          <p:nvPr/>
        </p:nvCxnSpPr>
        <p:spPr>
          <a:xfrm>
            <a:off x="5796136" y="6597352"/>
            <a:ext cx="18722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uora yhdysviiva 29"/>
          <p:cNvCxnSpPr/>
          <p:nvPr/>
        </p:nvCxnSpPr>
        <p:spPr>
          <a:xfrm>
            <a:off x="5796136" y="6381328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uora yhdysviiva 31"/>
          <p:cNvCxnSpPr/>
          <p:nvPr/>
        </p:nvCxnSpPr>
        <p:spPr>
          <a:xfrm>
            <a:off x="7380312" y="6165304"/>
            <a:ext cx="584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0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9" y="1196752"/>
            <a:ext cx="9011285" cy="3744415"/>
          </a:xfrm>
          <a:prstGeom prst="rect">
            <a:avLst/>
          </a:prstGeom>
        </p:spPr>
      </p:pic>
      <p:sp>
        <p:nvSpPr>
          <p:cNvPr id="4" name="Suorakulmio 3"/>
          <p:cNvSpPr/>
          <p:nvPr/>
        </p:nvSpPr>
        <p:spPr>
          <a:xfrm>
            <a:off x="5652120" y="1268761"/>
            <a:ext cx="3456384" cy="36496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" name="Suora yhdysviiva 4"/>
          <p:cNvCxnSpPr/>
          <p:nvPr/>
        </p:nvCxnSpPr>
        <p:spPr>
          <a:xfrm>
            <a:off x="6660232" y="2492896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>
            <a:off x="5868144" y="2276872"/>
            <a:ext cx="24482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>
            <a:off x="5796136" y="2708920"/>
            <a:ext cx="26642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2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81312"/>
          <a:stretch/>
        </p:blipFill>
        <p:spPr bwMode="auto">
          <a:xfrm>
            <a:off x="66366" y="-171400"/>
            <a:ext cx="905234" cy="74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971600" y="-6557"/>
            <a:ext cx="828092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b="1" dirty="0"/>
              <a:t>Tukimateriaalia </a:t>
            </a:r>
            <a:r>
              <a:rPr lang="fi-FI" sz="4000" b="1" dirty="0" smtClean="0"/>
              <a:t>KÄ-</a:t>
            </a:r>
            <a:r>
              <a:rPr lang="fi-FI" sz="4000" b="1" dirty="0" err="1" smtClean="0"/>
              <a:t>opsiin</a:t>
            </a:r>
            <a:r>
              <a:rPr lang="fi-FI" sz="2000" i="1" dirty="0" smtClean="0"/>
              <a:t>(Ideoita </a:t>
            </a:r>
            <a:r>
              <a:rPr lang="fi-FI" sz="2000" i="1" dirty="0"/>
              <a:t>ja </a:t>
            </a:r>
            <a:r>
              <a:rPr lang="fi-FI" sz="2000" i="1" dirty="0" smtClean="0"/>
              <a:t>ehdotuksia) </a:t>
            </a:r>
          </a:p>
          <a:p>
            <a:endParaRPr lang="fi-FI" sz="2400" i="1" u="sng" dirty="0"/>
          </a:p>
          <a:p>
            <a:r>
              <a:rPr lang="fi-FI" sz="3600" u="sng" dirty="0" smtClean="0"/>
              <a:t>Tekstiilityön </a:t>
            </a:r>
            <a:r>
              <a:rPr lang="fi-FI" sz="3600" u="sng" dirty="0"/>
              <a:t>tekniikat </a:t>
            </a:r>
            <a:r>
              <a:rPr lang="fi-FI" sz="3600" u="sng" dirty="0" smtClean="0"/>
              <a:t>3lk</a:t>
            </a:r>
            <a:endParaRPr lang="fi-FI" sz="3600" dirty="0" smtClean="0"/>
          </a:p>
          <a:p>
            <a:pPr>
              <a:spcBef>
                <a:spcPts val="1200"/>
              </a:spcBef>
            </a:pPr>
            <a:r>
              <a:rPr lang="fi-FI" sz="2800" dirty="0" smtClean="0"/>
              <a:t>Ompelukoneen </a:t>
            </a:r>
            <a:r>
              <a:rPr lang="fi-FI" sz="2800" dirty="0"/>
              <a:t>käyttö ja </a:t>
            </a:r>
            <a:r>
              <a:rPr lang="fi-FI" sz="2800" dirty="0" smtClean="0"/>
              <a:t>ompeleet.</a:t>
            </a:r>
            <a:endParaRPr lang="fi-FI" sz="2800" dirty="0"/>
          </a:p>
          <a:p>
            <a:pPr>
              <a:spcBef>
                <a:spcPts val="1200"/>
              </a:spcBef>
            </a:pPr>
            <a:r>
              <a:rPr lang="fi-FI" sz="2800" dirty="0" smtClean="0"/>
              <a:t>Silittäminen.</a:t>
            </a:r>
            <a:endParaRPr lang="fi-FI" sz="2800" dirty="0"/>
          </a:p>
          <a:p>
            <a:pPr>
              <a:spcBef>
                <a:spcPts val="1200"/>
              </a:spcBef>
            </a:pPr>
            <a:r>
              <a:rPr lang="fi-FI" sz="2800" dirty="0"/>
              <a:t>Sauma ja </a:t>
            </a:r>
            <a:r>
              <a:rPr lang="fi-FI" sz="2800" dirty="0" smtClean="0"/>
              <a:t>päärme.</a:t>
            </a:r>
            <a:endParaRPr lang="fi-FI" sz="2800" dirty="0"/>
          </a:p>
          <a:p>
            <a:pPr>
              <a:spcBef>
                <a:spcPts val="1200"/>
              </a:spcBef>
            </a:pPr>
            <a:r>
              <a:rPr lang="fi-FI" sz="2800" dirty="0"/>
              <a:t>Kankaan oikea ja nurja </a:t>
            </a:r>
            <a:r>
              <a:rPr lang="fi-FI" sz="2800" dirty="0" smtClean="0"/>
              <a:t>puoli.</a:t>
            </a:r>
            <a:endParaRPr lang="fi-FI" sz="2800" dirty="0"/>
          </a:p>
          <a:p>
            <a:pPr>
              <a:spcBef>
                <a:spcPts val="1200"/>
              </a:spcBef>
            </a:pPr>
            <a:r>
              <a:rPr lang="fi-FI" sz="2800" dirty="0"/>
              <a:t>Kaava ja </a:t>
            </a:r>
            <a:r>
              <a:rPr lang="fi-FI" sz="2800" dirty="0" smtClean="0"/>
              <a:t>saumanvarat.</a:t>
            </a:r>
            <a:endParaRPr lang="fi-FI" sz="2800" dirty="0"/>
          </a:p>
          <a:p>
            <a:pPr>
              <a:spcBef>
                <a:spcPts val="1200"/>
              </a:spcBef>
            </a:pPr>
            <a:r>
              <a:rPr lang="fi-FI" sz="2800" dirty="0"/>
              <a:t>Käsin ompelun </a:t>
            </a:r>
            <a:r>
              <a:rPr lang="fi-FI" sz="2800" dirty="0" smtClean="0"/>
              <a:t>peruspistot.</a:t>
            </a:r>
            <a:endParaRPr lang="fi-FI" sz="2800" dirty="0"/>
          </a:p>
          <a:p>
            <a:pPr>
              <a:spcBef>
                <a:spcPts val="1200"/>
              </a:spcBef>
            </a:pPr>
            <a:r>
              <a:rPr lang="fi-FI" sz="2800" dirty="0"/>
              <a:t>Solmu, langan </a:t>
            </a:r>
            <a:r>
              <a:rPr lang="fi-FI" sz="2800" dirty="0" smtClean="0"/>
              <a:t>päätteleminen.</a:t>
            </a:r>
            <a:endParaRPr lang="fi-FI" sz="2800" dirty="0"/>
          </a:p>
          <a:p>
            <a:pPr>
              <a:spcBef>
                <a:spcPts val="1200"/>
              </a:spcBef>
            </a:pPr>
            <a:r>
              <a:rPr lang="fi-FI" sz="2800" dirty="0"/>
              <a:t>Napin </a:t>
            </a:r>
            <a:r>
              <a:rPr lang="fi-FI" sz="2800" dirty="0" smtClean="0"/>
              <a:t>ompeleminen.</a:t>
            </a:r>
            <a:endParaRPr lang="fi-FI" sz="2800" dirty="0"/>
          </a:p>
          <a:p>
            <a:pPr>
              <a:spcBef>
                <a:spcPts val="1200"/>
              </a:spcBef>
            </a:pPr>
            <a:r>
              <a:rPr lang="fi-FI" sz="2800" dirty="0"/>
              <a:t>Lankatyöt: Nyörin </a:t>
            </a:r>
            <a:r>
              <a:rPr lang="fi-FI" sz="2800" dirty="0" smtClean="0"/>
              <a:t>kiertäminen.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90192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81312"/>
          <a:stretch/>
        </p:blipFill>
        <p:spPr bwMode="auto">
          <a:xfrm>
            <a:off x="66366" y="-171400"/>
            <a:ext cx="905234" cy="74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971600" y="-6557"/>
            <a:ext cx="8064896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u="sng" dirty="0"/>
              <a:t>Tekstiilityön tekniikat </a:t>
            </a:r>
            <a:r>
              <a:rPr lang="fi-FI" sz="3600" u="sng" dirty="0" smtClean="0"/>
              <a:t>4lk</a:t>
            </a:r>
          </a:p>
          <a:p>
            <a:endParaRPr lang="fi-FI" sz="4000" dirty="0"/>
          </a:p>
          <a:p>
            <a:r>
              <a:rPr lang="fi-FI" sz="2800" dirty="0"/>
              <a:t>Harjoitellaan ja kerrataan </a:t>
            </a:r>
            <a:r>
              <a:rPr lang="fi-FI" sz="2800" dirty="0" smtClean="0"/>
              <a:t>edelleen 3lk </a:t>
            </a:r>
            <a:r>
              <a:rPr lang="fi-FI" sz="2800" dirty="0" err="1"/>
              <a:t>opettettuja</a:t>
            </a:r>
            <a:r>
              <a:rPr lang="fi-FI" sz="2800" dirty="0"/>
              <a:t> asioita</a:t>
            </a:r>
            <a:r>
              <a:rPr lang="fi-FI" sz="2800" dirty="0" smtClean="0"/>
              <a:t>.</a:t>
            </a:r>
          </a:p>
          <a:p>
            <a:endParaRPr lang="fi-FI" sz="2800" dirty="0"/>
          </a:p>
          <a:p>
            <a:r>
              <a:rPr lang="fi-FI" sz="2800" dirty="0" err="1"/>
              <a:t>Kolmiuloitteisen</a:t>
            </a:r>
            <a:r>
              <a:rPr lang="fi-FI" sz="2800" dirty="0"/>
              <a:t> työn </a:t>
            </a:r>
            <a:r>
              <a:rPr lang="fi-FI" sz="2800" dirty="0" smtClean="0"/>
              <a:t>kaava.</a:t>
            </a:r>
          </a:p>
          <a:p>
            <a:endParaRPr lang="fi-FI" sz="2800" dirty="0"/>
          </a:p>
          <a:p>
            <a:r>
              <a:rPr lang="fi-FI" sz="2800" dirty="0"/>
              <a:t>Pehmohahmojen jalkojen, käsien </a:t>
            </a:r>
            <a:r>
              <a:rPr lang="fi-FI" sz="2800" dirty="0" err="1"/>
              <a:t>ym</a:t>
            </a:r>
            <a:r>
              <a:rPr lang="fi-FI" sz="2800" dirty="0"/>
              <a:t> upottaminen saumaan</a:t>
            </a:r>
            <a:r>
              <a:rPr lang="fi-FI" sz="2800" dirty="0" smtClean="0"/>
              <a:t>.</a:t>
            </a:r>
          </a:p>
          <a:p>
            <a:endParaRPr lang="fi-FI" sz="2800" dirty="0"/>
          </a:p>
          <a:p>
            <a:r>
              <a:rPr lang="fi-FI" sz="2800" dirty="0"/>
              <a:t>Työn ompeleminen oikeat puolet vastakkain ja sen kääntäminen oikein päin. Täyttöaukon ompeleminen käsin kiinni</a:t>
            </a:r>
            <a:r>
              <a:rPr lang="fi-FI" sz="2800" dirty="0" smtClean="0"/>
              <a:t>.</a:t>
            </a:r>
          </a:p>
          <a:p>
            <a:endParaRPr lang="fi-FI" sz="2800" dirty="0"/>
          </a:p>
          <a:p>
            <a:r>
              <a:rPr lang="fi-FI" sz="2800" dirty="0"/>
              <a:t>Nauhakujaan </a:t>
            </a:r>
            <a:r>
              <a:rPr lang="fi-FI" sz="2800" dirty="0" smtClean="0"/>
              <a:t>pujottaminen.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52620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81312"/>
          <a:stretch/>
        </p:blipFill>
        <p:spPr bwMode="auto">
          <a:xfrm>
            <a:off x="66366" y="-171400"/>
            <a:ext cx="905234" cy="74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971600" y="249610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/>
              <a:t>Kirjontapistoja käsin ja </a:t>
            </a:r>
            <a:r>
              <a:rPr lang="fi-FI" sz="2800" dirty="0" smtClean="0"/>
              <a:t>koneella.</a:t>
            </a:r>
            <a:endParaRPr lang="fi-FI" sz="2800" dirty="0"/>
          </a:p>
          <a:p>
            <a:endParaRPr lang="fi-FI" sz="2800" dirty="0" smtClean="0"/>
          </a:p>
          <a:p>
            <a:r>
              <a:rPr lang="fi-FI" sz="2800" dirty="0" smtClean="0"/>
              <a:t>Lankatyöt</a:t>
            </a:r>
            <a:r>
              <a:rPr lang="fi-FI" sz="2800" dirty="0"/>
              <a:t>: Ketjusilmukka, kiinteä </a:t>
            </a:r>
            <a:r>
              <a:rPr lang="fi-FI" sz="2800" dirty="0" smtClean="0"/>
              <a:t>silmukka.</a:t>
            </a:r>
          </a:p>
          <a:p>
            <a:endParaRPr lang="fi-FI" sz="2800" dirty="0"/>
          </a:p>
          <a:p>
            <a:endParaRPr lang="fi-FI" sz="2800" dirty="0"/>
          </a:p>
          <a:p>
            <a:r>
              <a:rPr lang="fi-FI" sz="2800" b="1" dirty="0"/>
              <a:t>Työideoita oppilaiden </a:t>
            </a:r>
            <a:r>
              <a:rPr lang="fi-FI" sz="2800" b="1" u="sng" dirty="0"/>
              <a:t>omien</a:t>
            </a:r>
            <a:r>
              <a:rPr lang="fi-FI" sz="2800" b="1" dirty="0"/>
              <a:t> suunnitelmien pohjiksi 3-4lk</a:t>
            </a:r>
            <a:r>
              <a:rPr lang="fi-FI" sz="2800" dirty="0"/>
              <a:t>:</a:t>
            </a:r>
          </a:p>
          <a:p>
            <a:r>
              <a:rPr lang="fi-FI" sz="2800" dirty="0"/>
              <a:t>Pyyheliina, neulatyyny, jumppa- ja käsityöpussit, kassit, reput, penaalit, tyynyt, tilkkutyöt. Pehmohahmot, pieni virkkaustyö</a:t>
            </a:r>
          </a:p>
        </p:txBody>
      </p:sp>
    </p:spTree>
    <p:extLst>
      <p:ext uri="{BB962C8B-B14F-4D97-AF65-F5344CB8AC3E}">
        <p14:creationId xmlns:p14="http://schemas.microsoft.com/office/powerpoint/2010/main" val="1408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81312"/>
          <a:stretch/>
        </p:blipFill>
        <p:spPr bwMode="auto">
          <a:xfrm>
            <a:off x="66366" y="-171400"/>
            <a:ext cx="905234" cy="74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971600" y="-6557"/>
            <a:ext cx="806489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u="sng" dirty="0"/>
              <a:t>Tekstiilityön tekniikat </a:t>
            </a:r>
            <a:r>
              <a:rPr lang="fi-FI" sz="3600" u="sng" dirty="0" smtClean="0"/>
              <a:t>5-6lk</a:t>
            </a:r>
          </a:p>
          <a:p>
            <a:endParaRPr lang="fi-FI" sz="4000" dirty="0"/>
          </a:p>
          <a:p>
            <a:r>
              <a:rPr lang="fi-FI" sz="2800" dirty="0"/>
              <a:t>Vaatteen kaava, riittävän saumanvaran varaamisen </a:t>
            </a:r>
            <a:r>
              <a:rPr lang="fi-FI" sz="2800" dirty="0" smtClean="0"/>
              <a:t>merkitys.</a:t>
            </a:r>
          </a:p>
          <a:p>
            <a:endParaRPr lang="fi-FI" sz="2800" dirty="0"/>
          </a:p>
          <a:p>
            <a:r>
              <a:rPr lang="fi-FI" sz="2800" dirty="0"/>
              <a:t>Kankaan ja neuloksen erojen ymmärtäminen ja oikean materiaalin valinta oikeaan </a:t>
            </a:r>
            <a:r>
              <a:rPr lang="fi-FI" sz="2800" dirty="0" smtClean="0"/>
              <a:t>käyttötarkoituksiin.</a:t>
            </a:r>
          </a:p>
          <a:p>
            <a:endParaRPr lang="fi-FI" sz="2800" dirty="0"/>
          </a:p>
          <a:p>
            <a:r>
              <a:rPr lang="fi-FI" sz="2800" dirty="0"/>
              <a:t>Neuleen rakenne ja neulomisen tekniikan ymmärtäminen. Mahdollinen neulekokeilu- tai neuletyö</a:t>
            </a:r>
            <a:r>
              <a:rPr lang="fi-FI" sz="2800" dirty="0" smtClean="0"/>
              <a:t>.</a:t>
            </a:r>
          </a:p>
          <a:p>
            <a:endParaRPr lang="fi-FI" sz="2800" dirty="0"/>
          </a:p>
          <a:p>
            <a:r>
              <a:rPr lang="fi-FI" sz="2800" dirty="0"/>
              <a:t>Joustavan materiaalin ompeleminen ompelukoneella</a:t>
            </a:r>
          </a:p>
          <a:p>
            <a:r>
              <a:rPr lang="fi-FI" sz="2800" dirty="0"/>
              <a:t>Vetoketjun </a:t>
            </a:r>
            <a:r>
              <a:rPr lang="fi-FI" sz="2800" dirty="0" smtClean="0"/>
              <a:t>ompeleminen.</a:t>
            </a:r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3404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81312"/>
          <a:stretch/>
        </p:blipFill>
        <p:spPr bwMode="auto">
          <a:xfrm>
            <a:off x="66366" y="-171400"/>
            <a:ext cx="905234" cy="74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971600" y="251931"/>
            <a:ext cx="80648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Esimerkkitöitä </a:t>
            </a:r>
            <a:r>
              <a:rPr lang="fi-FI" sz="2800" b="1" u="sng" dirty="0"/>
              <a:t>tekniikkapajojen töihin</a:t>
            </a:r>
            <a:r>
              <a:rPr lang="fi-FI" sz="2800" b="1" dirty="0"/>
              <a:t>: </a:t>
            </a:r>
            <a:r>
              <a:rPr lang="fi-FI" sz="2800" dirty="0"/>
              <a:t>(tämä siksi, että oppilaat suunnittelevat muut työt itse ja näistäkin töistä tietenkin jotakin) Näistä tuskin ehtii tehdä kuin yhden tai korkeintaan kaksi tekniikkapajoissa</a:t>
            </a:r>
            <a:r>
              <a:rPr lang="fi-FI" sz="2800" dirty="0" smtClean="0"/>
              <a:t>.</a:t>
            </a:r>
          </a:p>
          <a:p>
            <a:endParaRPr lang="fi-FI" sz="2800" dirty="0"/>
          </a:p>
          <a:p>
            <a:r>
              <a:rPr lang="fi-FI" sz="2800" dirty="0"/>
              <a:t>Helpot housut tai- </a:t>
            </a:r>
            <a:r>
              <a:rPr lang="fi-FI" sz="2800" dirty="0" err="1"/>
              <a:t>yöhousut</a:t>
            </a:r>
            <a:r>
              <a:rPr lang="fi-FI" sz="2800" dirty="0"/>
              <a:t>, trikoopaita, essu, trikoopipo, kesähattu ym. Laukku, reppu tai </a:t>
            </a:r>
            <a:r>
              <a:rPr lang="fi-FI" sz="2800" dirty="0" err="1"/>
              <a:t>pussukka</a:t>
            </a:r>
            <a:r>
              <a:rPr lang="fi-FI" sz="2800" dirty="0"/>
              <a:t>, jossa hiukan monimutkaisempaa rakennetta: läppä, vetoketju yms. Tilkkutyö. Kierrätysmateriaalista ommeltu työ. </a:t>
            </a:r>
          </a:p>
        </p:txBody>
      </p:sp>
    </p:spTree>
    <p:extLst>
      <p:ext uri="{BB962C8B-B14F-4D97-AF65-F5344CB8AC3E}">
        <p14:creationId xmlns:p14="http://schemas.microsoft.com/office/powerpoint/2010/main" val="13848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7200" dirty="0" smtClean="0"/>
              <a:t>TS+TN = Käsityö</a:t>
            </a:r>
            <a:endParaRPr lang="fi-FI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89" b="85252" l="538" r="926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697"/>
          <a:stretch/>
        </p:blipFill>
        <p:spPr bwMode="auto">
          <a:xfrm rot="21131687">
            <a:off x="395536" y="4064536"/>
            <a:ext cx="2481908" cy="2316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98000" l="420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36048" y="446505"/>
            <a:ext cx="2675561" cy="267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0"/>
          <a:stretch/>
        </p:blipFill>
        <p:spPr bwMode="auto">
          <a:xfrm rot="907014">
            <a:off x="5450326" y="-39812"/>
            <a:ext cx="3505200" cy="216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33" b="89854" l="6112" r="95518">
                        <a14:foregroundMark x1="91443" y1="28243" x2="91443" y2="28243"/>
                        <a14:foregroundMark x1="93154" y1="29079" x2="93154" y2="29079"/>
                        <a14:foregroundMark x1="93154" y1="35669" x2="93154" y2="35669"/>
                        <a14:foregroundMark x1="92502" y1="40377" x2="92502" y2="40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70181"/>
            <a:ext cx="4356818" cy="339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5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81312"/>
          <a:stretch/>
        </p:blipFill>
        <p:spPr bwMode="auto">
          <a:xfrm>
            <a:off x="66366" y="-171400"/>
            <a:ext cx="905234" cy="74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971600" y="-27384"/>
            <a:ext cx="8172400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fi-FI" sz="4000" dirty="0"/>
              <a:t>k</a:t>
            </a:r>
            <a:r>
              <a:rPr lang="fi-FI" sz="4000" dirty="0" smtClean="0"/>
              <a:t>eskiössä </a:t>
            </a:r>
            <a:r>
              <a:rPr lang="fi-FI" sz="4000" dirty="0"/>
              <a:t>oppilas ja </a:t>
            </a:r>
            <a:r>
              <a:rPr lang="fi-FI" sz="4000" dirty="0" smtClean="0"/>
              <a:t>oppiminen</a:t>
            </a:r>
          </a:p>
          <a:p>
            <a:endParaRPr lang="fi-FI" sz="4000" dirty="0"/>
          </a:p>
          <a:p>
            <a:pPr marL="571500" indent="-571500">
              <a:buFontTx/>
              <a:buChar char="-"/>
            </a:pPr>
            <a:r>
              <a:rPr lang="fi-FI" sz="4000" dirty="0" smtClean="0"/>
              <a:t>painotetaan </a:t>
            </a:r>
            <a:r>
              <a:rPr lang="fi-FI" sz="4000" dirty="0"/>
              <a:t>oppilaiden </a:t>
            </a:r>
            <a:r>
              <a:rPr lang="fi-FI" sz="4000" dirty="0" smtClean="0"/>
              <a:t>erilaisia </a:t>
            </a:r>
            <a:r>
              <a:rPr lang="fi-FI" sz="4000" dirty="0"/>
              <a:t>kiinnostuksen </a:t>
            </a:r>
            <a:r>
              <a:rPr lang="fi-FI" sz="4000" dirty="0" smtClean="0"/>
              <a:t>kohteita</a:t>
            </a:r>
          </a:p>
          <a:p>
            <a:endParaRPr lang="fi-FI" sz="4000" dirty="0"/>
          </a:p>
          <a:p>
            <a:pPr marL="571500" indent="-571500">
              <a:buFontTx/>
              <a:buChar char="-"/>
            </a:pPr>
            <a:r>
              <a:rPr lang="fi-FI" sz="4000" dirty="0" err="1" smtClean="0"/>
              <a:t>KÄ-prosessi</a:t>
            </a:r>
            <a:r>
              <a:rPr lang="fi-FI" sz="4000" dirty="0" smtClean="0"/>
              <a:t> </a:t>
            </a:r>
            <a:r>
              <a:rPr lang="fi-FI" sz="4000" dirty="0"/>
              <a:t>aina kokonainen eli </a:t>
            </a:r>
            <a:r>
              <a:rPr lang="fi-FI" sz="4000" dirty="0" smtClean="0"/>
              <a:t>oppilas: ideoi/innovoi, suunnittelee, kokeilee, tekee </a:t>
            </a:r>
            <a:r>
              <a:rPr lang="fi-FI" sz="4000" dirty="0"/>
              <a:t>ja </a:t>
            </a:r>
            <a:r>
              <a:rPr lang="fi-FI" sz="4000" dirty="0" smtClean="0"/>
              <a:t>arvioi</a:t>
            </a:r>
          </a:p>
          <a:p>
            <a:pPr marL="571500" indent="-571500">
              <a:buFontTx/>
              <a:buChar char="-"/>
            </a:pPr>
            <a:endParaRPr lang="fi-FI" sz="4000" dirty="0" smtClean="0"/>
          </a:p>
          <a:p>
            <a:pPr marL="571500" indent="-571500">
              <a:buFontTx/>
              <a:buChar char="-"/>
            </a:pPr>
            <a:r>
              <a:rPr lang="fi-FI" sz="4000" dirty="0"/>
              <a:t>prosessin dokumentointi </a:t>
            </a:r>
            <a:r>
              <a:rPr lang="fi-FI" sz="4000" dirty="0" err="1"/>
              <a:t>tvt-välinein</a:t>
            </a:r>
            <a:endParaRPr lang="fi-FI" sz="4000" dirty="0"/>
          </a:p>
          <a:p>
            <a:pPr marL="571500" indent="-571500">
              <a:buFontTx/>
              <a:buChar char="-"/>
            </a:pPr>
            <a:endParaRPr lang="fi-FI" sz="4000" dirty="0" smtClean="0"/>
          </a:p>
          <a:p>
            <a:pPr marL="571500" indent="-571500">
              <a:buFontTx/>
              <a:buChar char="-"/>
            </a:pP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16763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81312"/>
          <a:stretch/>
        </p:blipFill>
        <p:spPr bwMode="auto">
          <a:xfrm>
            <a:off x="66366" y="-171400"/>
            <a:ext cx="905234" cy="74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971600" y="637520"/>
            <a:ext cx="78843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0225" indent="-530225"/>
            <a:r>
              <a:rPr lang="fi-FI" sz="4000" dirty="0" smtClean="0"/>
              <a:t>-	ilmiö ideoinnin ja suunnittelun lähtökohtana, esim. teema, ajankohtainen aihepiiri</a:t>
            </a:r>
          </a:p>
          <a:p>
            <a:pPr marL="571500" indent="-571500">
              <a:buFontTx/>
              <a:buChar char="-"/>
            </a:pPr>
            <a:endParaRPr lang="fi-FI" sz="4000" dirty="0" smtClean="0"/>
          </a:p>
          <a:p>
            <a:pPr marL="571500" indent="-571500">
              <a:buFontTx/>
              <a:buChar char="-"/>
            </a:pPr>
            <a:r>
              <a:rPr lang="fi-FI" sz="4000" dirty="0" smtClean="0"/>
              <a:t>oppilas valitsee työhön parhaiten soveltuvia työtapoja, </a:t>
            </a:r>
            <a:r>
              <a:rPr lang="fi-FI" sz="4000" dirty="0" err="1" smtClean="0"/>
              <a:t>monimateriaalisuus</a:t>
            </a:r>
            <a:endParaRPr lang="fi-FI" sz="4000" dirty="0" smtClean="0"/>
          </a:p>
          <a:p>
            <a:endParaRPr lang="fi-FI" sz="4000" dirty="0" smtClean="0"/>
          </a:p>
          <a:p>
            <a:r>
              <a:rPr lang="fi-FI" sz="4000" dirty="0" smtClean="0"/>
              <a:t>-  korostetaan yhteisöllistä toimintaa</a:t>
            </a:r>
          </a:p>
          <a:p>
            <a:endParaRPr lang="fi-FI" sz="4000" dirty="0" smtClean="0"/>
          </a:p>
        </p:txBody>
      </p:sp>
    </p:spTree>
    <p:extLst>
      <p:ext uri="{BB962C8B-B14F-4D97-AF65-F5344CB8AC3E}">
        <p14:creationId xmlns:p14="http://schemas.microsoft.com/office/powerpoint/2010/main" val="18245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908719"/>
            <a:ext cx="9144000" cy="435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9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3"/>
            <a:ext cx="909937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i 2"/>
          <p:cNvSpPr/>
          <p:nvPr/>
        </p:nvSpPr>
        <p:spPr>
          <a:xfrm>
            <a:off x="2987824" y="764704"/>
            <a:ext cx="2736304" cy="2016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17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81312"/>
          <a:stretch/>
        </p:blipFill>
        <p:spPr bwMode="auto">
          <a:xfrm>
            <a:off x="66366" y="-171400"/>
            <a:ext cx="905234" cy="74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971600" y="20806"/>
            <a:ext cx="817240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u="sng" dirty="0" smtClean="0"/>
              <a:t>1-2lk</a:t>
            </a:r>
          </a:p>
          <a:p>
            <a:endParaRPr lang="fi-FI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000" dirty="0" smtClean="0"/>
              <a:t>TN+TS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4000" dirty="0"/>
          </a:p>
          <a:p>
            <a:r>
              <a:rPr lang="fi-FI" sz="4800" u="sng" dirty="0"/>
              <a:t>3-4lk</a:t>
            </a:r>
          </a:p>
          <a:p>
            <a:endParaRPr lang="fi-FI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000" dirty="0"/>
              <a:t>TN+TS, 50/50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4000" dirty="0" smtClean="0"/>
          </a:p>
          <a:p>
            <a:endParaRPr lang="fi-FI" sz="4000" dirty="0" smtClean="0"/>
          </a:p>
        </p:txBody>
      </p:sp>
    </p:spTree>
    <p:extLst>
      <p:ext uri="{BB962C8B-B14F-4D97-AF65-F5344CB8AC3E}">
        <p14:creationId xmlns:p14="http://schemas.microsoft.com/office/powerpoint/2010/main" val="18364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" r="81312"/>
          <a:stretch/>
        </p:blipFill>
        <p:spPr bwMode="auto">
          <a:xfrm>
            <a:off x="66366" y="-171400"/>
            <a:ext cx="905234" cy="74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>
            <a:off x="971600" y="-27384"/>
            <a:ext cx="788436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u="sng" dirty="0" smtClean="0"/>
              <a:t>5-7lk</a:t>
            </a:r>
            <a:endParaRPr lang="fi-FI" sz="4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000" dirty="0" smtClean="0"/>
              <a:t>TN+TS kaikilla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i-FI" sz="4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000" dirty="0" smtClean="0"/>
              <a:t>Syksy tekniikoiden opettelua, kevät omaa suunnittelua ja töiden tekemistä</a:t>
            </a:r>
          </a:p>
          <a:p>
            <a:r>
              <a:rPr lang="fi-FI" sz="4000" dirty="0" smtClean="0"/>
              <a:t>TAI</a:t>
            </a:r>
            <a:endParaRPr lang="fi-FI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000" dirty="0" err="1" smtClean="0"/>
              <a:t>tekniikat</a:t>
            </a:r>
            <a:r>
              <a:rPr lang="fi-FI" sz="4000" dirty="0" err="1" smtClean="0">
                <a:solidFill>
                  <a:srgbClr val="FF0000"/>
                </a:solidFill>
              </a:rPr>
              <a:t>-</a:t>
            </a:r>
            <a:r>
              <a:rPr lang="fi-FI" sz="4000" dirty="0" smtClean="0">
                <a:solidFill>
                  <a:srgbClr val="FF0000"/>
                </a:solidFill>
              </a:rPr>
              <a:t>&gt;</a:t>
            </a:r>
            <a:r>
              <a:rPr lang="fi-FI" sz="4000" dirty="0" smtClean="0"/>
              <a:t>suunnittelu</a:t>
            </a:r>
            <a:r>
              <a:rPr lang="fi-FI" sz="4000" dirty="0" smtClean="0">
                <a:solidFill>
                  <a:srgbClr val="FF0000"/>
                </a:solidFill>
              </a:rPr>
              <a:t>-&gt;</a:t>
            </a:r>
            <a:r>
              <a:rPr lang="fi-FI" sz="4000" dirty="0" smtClean="0"/>
              <a:t>tekeminen</a:t>
            </a:r>
          </a:p>
          <a:p>
            <a:r>
              <a:rPr lang="fi-FI" sz="4000" dirty="0" smtClean="0"/>
              <a:t>TAI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i-FI" sz="4000" dirty="0" smtClean="0"/>
              <a:t>50/50 -&gt;</a:t>
            </a:r>
            <a:r>
              <a:rPr lang="fi-FI" sz="4000" dirty="0"/>
              <a:t> </a:t>
            </a:r>
            <a:r>
              <a:rPr lang="fi-FI" sz="4000" dirty="0" smtClean="0"/>
              <a:t>Vastaako uutta </a:t>
            </a:r>
            <a:r>
              <a:rPr lang="fi-FI" sz="4000" smtClean="0"/>
              <a:t>OPS:a?</a:t>
            </a:r>
            <a:endParaRPr lang="fi-FI" sz="4000" dirty="0" smtClean="0"/>
          </a:p>
        </p:txBody>
      </p:sp>
      <p:cxnSp>
        <p:nvCxnSpPr>
          <p:cNvPr id="4" name="Suora yhdysviiva 3"/>
          <p:cNvCxnSpPr/>
          <p:nvPr/>
        </p:nvCxnSpPr>
        <p:spPr>
          <a:xfrm>
            <a:off x="683568" y="1628800"/>
            <a:ext cx="8424936" cy="0"/>
          </a:xfrm>
          <a:prstGeom prst="line">
            <a:avLst/>
          </a:prstGeom>
          <a:ln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6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51520" y="-27384"/>
            <a:ext cx="85689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u="sng" dirty="0"/>
              <a:t>6</a:t>
            </a:r>
            <a:r>
              <a:rPr lang="fi-FI" sz="4800" u="sng" dirty="0" smtClean="0"/>
              <a:t>lk arvioinnin kohteet ja kriteerit</a:t>
            </a:r>
          </a:p>
          <a:p>
            <a:endParaRPr lang="fi-FI" sz="4000" dirty="0" smtClean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1"/>
            <a:ext cx="9073008" cy="3825302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5652120" y="1259882"/>
            <a:ext cx="3456384" cy="38253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9" name="Suora yhdysviiva 8"/>
          <p:cNvCxnSpPr/>
          <p:nvPr/>
        </p:nvCxnSpPr>
        <p:spPr>
          <a:xfrm>
            <a:off x="5796136" y="4077072"/>
            <a:ext cx="29523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>
            <a:off x="5796136" y="4293096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5796136" y="4581128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69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261</Words>
  <Application>Microsoft Office PowerPoint</Application>
  <PresentationFormat>Näytössä katseltava diaesitys (4:3)</PresentationFormat>
  <Paragraphs>74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Office-teema</vt:lpstr>
      <vt:lpstr>PowerPoint-esitys</vt:lpstr>
      <vt:lpstr>TS+TN = Käsityö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TS+TN = Käsityö</dc:title>
  <dc:creator>Santala</dc:creator>
  <cp:lastModifiedBy>Minna Santala</cp:lastModifiedBy>
  <cp:revision>28</cp:revision>
  <cp:lastPrinted>2016-04-13T10:15:54Z</cp:lastPrinted>
  <dcterms:created xsi:type="dcterms:W3CDTF">2016-04-11T13:50:31Z</dcterms:created>
  <dcterms:modified xsi:type="dcterms:W3CDTF">2016-04-13T10:43:38Z</dcterms:modified>
</cp:coreProperties>
</file>