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20"/>
  </p:notesMasterIdLst>
  <p:sldIdLst>
    <p:sldId id="268" r:id="rId2"/>
    <p:sldId id="269" r:id="rId3"/>
    <p:sldId id="256" r:id="rId4"/>
    <p:sldId id="257" r:id="rId5"/>
    <p:sldId id="258" r:id="rId6"/>
    <p:sldId id="259" r:id="rId7"/>
    <p:sldId id="261" r:id="rId8"/>
    <p:sldId id="266" r:id="rId9"/>
    <p:sldId id="267" r:id="rId10"/>
    <p:sldId id="270" r:id="rId11"/>
    <p:sldId id="271" r:id="rId12"/>
    <p:sldId id="272" r:id="rId13"/>
    <p:sldId id="273" r:id="rId14"/>
    <p:sldId id="260" r:id="rId15"/>
    <p:sldId id="262" r:id="rId16"/>
    <p:sldId id="263" r:id="rId17"/>
    <p:sldId id="264" r:id="rId18"/>
    <p:sldId id="265" r:id="rId19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786" y="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ct val="100000"/>
              <a:buChar char="●"/>
              <a:defRPr sz="1100"/>
            </a:lvl1pPr>
            <a:lvl2pPr lvl="1">
              <a:spcBef>
                <a:spcPts val="0"/>
              </a:spcBef>
              <a:buSzPct val="100000"/>
              <a:buChar char="○"/>
              <a:defRPr sz="1100"/>
            </a:lvl2pPr>
            <a:lvl3pPr lvl="2">
              <a:spcBef>
                <a:spcPts val="0"/>
              </a:spcBef>
              <a:buSzPct val="100000"/>
              <a:buChar char="■"/>
              <a:defRPr sz="1100"/>
            </a:lvl3pPr>
            <a:lvl4pPr lvl="3">
              <a:spcBef>
                <a:spcPts val="0"/>
              </a:spcBef>
              <a:buSzPct val="100000"/>
              <a:buChar char="●"/>
              <a:defRPr sz="1100"/>
            </a:lvl4pPr>
            <a:lvl5pPr lvl="4">
              <a:spcBef>
                <a:spcPts val="0"/>
              </a:spcBef>
              <a:buSzPct val="100000"/>
              <a:buChar char="○"/>
              <a:defRPr sz="1100"/>
            </a:lvl5pPr>
            <a:lvl6pPr lvl="5">
              <a:spcBef>
                <a:spcPts val="0"/>
              </a:spcBef>
              <a:buSzPct val="100000"/>
              <a:buChar char="■"/>
              <a:defRPr sz="1100"/>
            </a:lvl6pPr>
            <a:lvl7pPr lvl="6">
              <a:spcBef>
                <a:spcPts val="0"/>
              </a:spcBef>
              <a:buSzPct val="100000"/>
              <a:buChar char="●"/>
              <a:defRPr sz="1100"/>
            </a:lvl7pPr>
            <a:lvl8pPr lvl="7">
              <a:spcBef>
                <a:spcPts val="0"/>
              </a:spcBef>
              <a:buSzPct val="100000"/>
              <a:buChar char="○"/>
              <a:defRPr sz="1100"/>
            </a:lvl8pPr>
            <a:lvl9pPr lvl="8">
              <a:spcBef>
                <a:spcPts val="0"/>
              </a:spcBef>
              <a:buSzPct val="1000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675376545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Shape 10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Shape 7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Shape 8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Shape 7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Shape 8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Shape 9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Shape 10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wrap="square"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5200"/>
            </a:lvl1pPr>
            <a:lvl2pPr lvl="1" algn="ctr">
              <a:spcBef>
                <a:spcPts val="0"/>
              </a:spcBef>
              <a:buSzPct val="100000"/>
              <a:defRPr sz="5200"/>
            </a:lvl2pPr>
            <a:lvl3pPr lvl="2" algn="ctr">
              <a:spcBef>
                <a:spcPts val="0"/>
              </a:spcBef>
              <a:buSzPct val="100000"/>
              <a:defRPr sz="5200"/>
            </a:lvl3pPr>
            <a:lvl4pPr lvl="3" algn="ctr">
              <a:spcBef>
                <a:spcPts val="0"/>
              </a:spcBef>
              <a:buSzPct val="100000"/>
              <a:defRPr sz="5200"/>
            </a:lvl4pPr>
            <a:lvl5pPr lvl="4" algn="ctr">
              <a:spcBef>
                <a:spcPts val="0"/>
              </a:spcBef>
              <a:buSzPct val="100000"/>
              <a:defRPr sz="5200"/>
            </a:lvl5pPr>
            <a:lvl6pPr lvl="5" algn="ctr">
              <a:spcBef>
                <a:spcPts val="0"/>
              </a:spcBef>
              <a:buSzPct val="100000"/>
              <a:defRPr sz="5200"/>
            </a:lvl6pPr>
            <a:lvl7pPr lvl="6" algn="ctr">
              <a:spcBef>
                <a:spcPts val="0"/>
              </a:spcBef>
              <a:buSzPct val="100000"/>
              <a:defRPr sz="5200"/>
            </a:lvl7pPr>
            <a:lvl8pPr lvl="7" algn="ctr">
              <a:spcBef>
                <a:spcPts val="0"/>
              </a:spcBef>
              <a:buSzPct val="100000"/>
              <a:defRPr sz="5200"/>
            </a:lvl8pPr>
            <a:lvl9pPr lvl="8" algn="ctr">
              <a:spcBef>
                <a:spcPts val="0"/>
              </a:spcBef>
              <a:buSzPct val="100000"/>
              <a:defRPr sz="52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wrap="square"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12000"/>
            </a:lvl1pPr>
            <a:lvl2pPr lvl="1" algn="ctr">
              <a:spcBef>
                <a:spcPts val="0"/>
              </a:spcBef>
              <a:buSzPct val="100000"/>
              <a:defRPr sz="12000"/>
            </a:lvl2pPr>
            <a:lvl3pPr lvl="2" algn="ctr">
              <a:spcBef>
                <a:spcPts val="0"/>
              </a:spcBef>
              <a:buSzPct val="100000"/>
              <a:defRPr sz="12000"/>
            </a:lvl3pPr>
            <a:lvl4pPr lvl="3" algn="ctr">
              <a:spcBef>
                <a:spcPts val="0"/>
              </a:spcBef>
              <a:buSzPct val="100000"/>
              <a:defRPr sz="12000"/>
            </a:lvl4pPr>
            <a:lvl5pPr lvl="4" algn="ctr">
              <a:spcBef>
                <a:spcPts val="0"/>
              </a:spcBef>
              <a:buSzPct val="100000"/>
              <a:defRPr sz="12000"/>
            </a:lvl5pPr>
            <a:lvl6pPr lvl="5" algn="ctr">
              <a:spcBef>
                <a:spcPts val="0"/>
              </a:spcBef>
              <a:buSzPct val="100000"/>
              <a:defRPr sz="12000"/>
            </a:lvl6pPr>
            <a:lvl7pPr lvl="6" algn="ctr">
              <a:spcBef>
                <a:spcPts val="0"/>
              </a:spcBef>
              <a:buSzPct val="100000"/>
              <a:defRPr sz="12000"/>
            </a:lvl7pPr>
            <a:lvl8pPr lvl="7" algn="ctr">
              <a:spcBef>
                <a:spcPts val="0"/>
              </a:spcBef>
              <a:buSzPct val="100000"/>
              <a:defRPr sz="12000"/>
            </a:lvl8pPr>
            <a:lvl9pPr lvl="8" algn="ctr">
              <a:spcBef>
                <a:spcPts val="0"/>
              </a:spcBef>
              <a:buSzPct val="100000"/>
              <a:defRPr sz="12000"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Lucida Sans Unicode" pitchFamily="34" charset="0"/>
              </a:defRPr>
            </a:lvl1pPr>
          </a:lstStyle>
          <a:p>
            <a:pPr>
              <a:defRPr/>
            </a:pPr>
            <a:fld id="{AE62AE9C-F3B8-4EE9-AEE4-861359DCC0D7}" type="datetimeFigureOut">
              <a:rPr lang="fi-FI"/>
              <a:pPr>
                <a:defRPr/>
              </a:pPr>
              <a:t>17.12.2019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Lucida Sans Unicode" pitchFamily="34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Lucida Sans Unicode" panose="020B0602030504020204" pitchFamily="34" charset="0"/>
              </a:defRPr>
            </a:lvl1pPr>
          </a:lstStyle>
          <a:p>
            <a:pPr>
              <a:defRPr/>
            </a:pPr>
            <a:fld id="{4C6EFFEB-D8E2-4105-9293-FF9B3990799B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993994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Lucida Sans Unicode" pitchFamily="34" charset="0"/>
              </a:defRPr>
            </a:lvl1pPr>
          </a:lstStyle>
          <a:p>
            <a:pPr>
              <a:defRPr/>
            </a:pPr>
            <a:fld id="{56D3AED6-8E95-4127-98B3-BB84C5B5F75A}" type="datetimeFigureOut">
              <a:rPr lang="fi-FI"/>
              <a:pPr>
                <a:defRPr/>
              </a:pPr>
              <a:t>17.12.2019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Lucida Sans Unicode" pitchFamily="34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Lucida Sans Unicode" panose="020B0602030504020204" pitchFamily="34" charset="0"/>
              </a:defRPr>
            </a:lvl1pPr>
          </a:lstStyle>
          <a:p>
            <a:pPr>
              <a:defRPr/>
            </a:pPr>
            <a:fld id="{B1EB2E75-99EF-4B34-9182-1805B04B0684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7563518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Lucida Sans Unicode" pitchFamily="34" charset="0"/>
              </a:defRPr>
            </a:lvl1pPr>
          </a:lstStyle>
          <a:p>
            <a:pPr>
              <a:defRPr/>
            </a:pPr>
            <a:fld id="{6E4D1D5C-74A8-4AE0-94AD-A00A47F32D7B}" type="datetimeFigureOut">
              <a:rPr lang="fi-FI"/>
              <a:pPr>
                <a:defRPr/>
              </a:pPr>
              <a:t>17.12.2019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Lucida Sans Unicode" pitchFamily="34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Lucida Sans Unicode" panose="020B0602030504020204" pitchFamily="34" charset="0"/>
              </a:defRPr>
            </a:lvl1pPr>
          </a:lstStyle>
          <a:p>
            <a:pPr>
              <a:defRPr/>
            </a:pPr>
            <a:fld id="{355D0AF1-204E-435F-B952-EEB5A407FA7D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4003330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 algn="ctr">
              <a:spcBef>
                <a:spcPts val="0"/>
              </a:spcBef>
              <a:buSzPct val="100000"/>
              <a:defRPr sz="3600"/>
            </a:lvl1pPr>
            <a:lvl2pPr lvl="1" algn="ctr">
              <a:spcBef>
                <a:spcPts val="0"/>
              </a:spcBef>
              <a:buSzPct val="100000"/>
              <a:defRPr sz="3600"/>
            </a:lvl2pPr>
            <a:lvl3pPr lvl="2" algn="ctr">
              <a:spcBef>
                <a:spcPts val="0"/>
              </a:spcBef>
              <a:buSzPct val="100000"/>
              <a:defRPr sz="3600"/>
            </a:lvl3pPr>
            <a:lvl4pPr lvl="3" algn="ctr">
              <a:spcBef>
                <a:spcPts val="0"/>
              </a:spcBef>
              <a:buSzPct val="100000"/>
              <a:defRPr sz="3600"/>
            </a:lvl4pPr>
            <a:lvl5pPr lvl="4" algn="ctr">
              <a:spcBef>
                <a:spcPts val="0"/>
              </a:spcBef>
              <a:buSzPct val="100000"/>
              <a:defRPr sz="3600"/>
            </a:lvl5pPr>
            <a:lvl6pPr lvl="5" algn="ctr">
              <a:spcBef>
                <a:spcPts val="0"/>
              </a:spcBef>
              <a:buSzPct val="100000"/>
              <a:defRPr sz="3600"/>
            </a:lvl6pPr>
            <a:lvl7pPr lvl="6" algn="ctr">
              <a:spcBef>
                <a:spcPts val="0"/>
              </a:spcBef>
              <a:buSzPct val="100000"/>
              <a:defRPr sz="3600"/>
            </a:lvl7pPr>
            <a:lvl8pPr lvl="7" algn="ctr">
              <a:spcBef>
                <a:spcPts val="0"/>
              </a:spcBef>
              <a:buSzPct val="100000"/>
              <a:defRPr sz="3600"/>
            </a:lvl8pPr>
            <a:lvl9pPr lvl="8" algn="ctr">
              <a:spcBef>
                <a:spcPts val="0"/>
              </a:spcBef>
              <a:buSzPct val="100000"/>
              <a:defRPr sz="3600"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wrap="square" lIns="91425" tIns="91425" rIns="91425" bIns="91425" anchor="b" anchorCtr="0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>
              <a:spcBef>
                <a:spcPts val="0"/>
              </a:spcBef>
              <a:buSzPct val="100000"/>
              <a:defRPr sz="48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wrap="square"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/>
              <a:t>‹#›</a:t>
            </a:fld>
            <a:endParaRPr lang="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blipFill dpi="0" rotWithShape="1">
          <a:blip r:embed="rId16">
            <a:alphaModFix amt="31000"/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Char char="●"/>
              <a:defRPr sz="1800">
                <a:solidFill>
                  <a:schemeClr val="dk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○"/>
              <a:defRPr>
                <a:solidFill>
                  <a:schemeClr val="dk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■"/>
              <a:defRPr>
                <a:solidFill>
                  <a:schemeClr val="dk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●"/>
              <a:defRPr>
                <a:solidFill>
                  <a:schemeClr val="dk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○"/>
              <a:defRPr>
                <a:solidFill>
                  <a:schemeClr val="dk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■"/>
              <a:defRPr>
                <a:solidFill>
                  <a:schemeClr val="dk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●"/>
              <a:defRPr>
                <a:solidFill>
                  <a:schemeClr val="dk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○"/>
              <a:defRPr>
                <a:solidFill>
                  <a:schemeClr val="dk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fi" sz="1000">
                <a:solidFill>
                  <a:schemeClr val="dk2"/>
                </a:solidFill>
              </a:rPr>
              <a:t>‹#›</a:t>
            </a:fld>
            <a:endParaRPr lang="fi" sz="1000">
              <a:solidFill>
                <a:schemeClr val="dk2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60" r:id="rId12"/>
    <p:sldLayoutId id="2147483661" r:id="rId13"/>
    <p:sldLayoutId id="2147483662" r:id="rId1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 smtClean="0"/>
              <a:t>   Mistä on kyse?</a:t>
            </a:r>
          </a:p>
        </p:txBody>
      </p:sp>
      <p:sp>
        <p:nvSpPr>
          <p:cNvPr id="59395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altLang="fi-FI" sz="1350"/>
              <a:t>   Anskun mielestä Jani on ihan todella ärsyttävä, mutta silti Ansku haluaa hakeutua koulussa Janin lähelle.</a:t>
            </a:r>
          </a:p>
          <a:p>
            <a:endParaRPr lang="fi-FI" altLang="fi-FI" sz="1350"/>
          </a:p>
          <a:p>
            <a:r>
              <a:rPr lang="fi-FI" altLang="fi-FI" sz="1350"/>
              <a:t>Bertillä on kurkku kipeä ja hänen vanhempansa antavat hänelle luvan olla päivän poissa koulusta. Bert ei jaksaisi lähteä kouluun, muttei tylsä päivä kotonakaan kiinnosta.</a:t>
            </a:r>
          </a:p>
          <a:p>
            <a:endParaRPr lang="fi-FI" altLang="fi-FI" sz="1350"/>
          </a:p>
          <a:p>
            <a:r>
              <a:rPr lang="fi-FI" altLang="fi-FI" sz="1350"/>
              <a:t>Emilia on suunnitellut tekevänsä perheensä kanssa hyvää ruokaa perjantai-iltana ja samalla häntä pohdituttaa ystävän pyyntö lähteä leffaan samana iltana.</a:t>
            </a:r>
          </a:p>
          <a:p>
            <a:r>
              <a:rPr lang="fi-FI" altLang="fi-FI" sz="1350"/>
              <a:t>Pekka pyytää opettajalta luvan lähteä vessaan äkillisen ulostamisen tarpeen vuoksi.</a:t>
            </a:r>
          </a:p>
          <a:p>
            <a:endParaRPr lang="fi-FI" altLang="fi-FI" sz="1350"/>
          </a:p>
          <a:p>
            <a:r>
              <a:rPr lang="fi-FI" altLang="fi-FI" sz="1350"/>
              <a:t>Opettaja jakaa opiskelijat pareihin. Noora pyytää, josko hän saisi olla sittenkin Ullan pari.</a:t>
            </a:r>
          </a:p>
        </p:txBody>
      </p:sp>
    </p:spTree>
    <p:extLst>
      <p:ext uri="{BB962C8B-B14F-4D97-AF65-F5344CB8AC3E}">
        <p14:creationId xmlns:p14="http://schemas.microsoft.com/office/powerpoint/2010/main" val="3386113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 smtClean="0"/>
              <a:t>Kpl 5 s.70 Motivaatio ja motiivit</a:t>
            </a:r>
          </a:p>
        </p:txBody>
      </p:sp>
      <p:sp>
        <p:nvSpPr>
          <p:cNvPr id="61443" name="Tekstin paikkamerkki 2"/>
          <p:cNvSpPr>
            <a:spLocks noGrp="1"/>
          </p:cNvSpPr>
          <p:nvPr>
            <p:ph type="body" idx="1"/>
          </p:nvPr>
        </p:nvSpPr>
        <p:spPr>
          <a:xfrm>
            <a:off x="1494235" y="4572000"/>
            <a:ext cx="3030140" cy="571500"/>
          </a:xfrm>
        </p:spPr>
        <p:txBody>
          <a:bodyPr/>
          <a:lstStyle/>
          <a:p>
            <a:endParaRPr lang="fi-FI" altLang="fi-FI" smtClean="0"/>
          </a:p>
        </p:txBody>
      </p:sp>
      <p:pic>
        <p:nvPicPr>
          <p:cNvPr id="32773" name="Sisällön paikkamerkki 6" descr="akt3_htm_7d6f153a.png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43000" y="1221581"/>
            <a:ext cx="3438525" cy="3186113"/>
          </a:xfrm>
        </p:spPr>
      </p:pic>
      <p:sp>
        <p:nvSpPr>
          <p:cNvPr id="61445" name="Tekstin paikkamerkki 3"/>
          <p:cNvSpPr>
            <a:spLocks noGrp="1"/>
          </p:cNvSpPr>
          <p:nvPr>
            <p:ph type="body" sz="quarter" idx="3"/>
          </p:nvPr>
        </p:nvSpPr>
        <p:spPr>
          <a:xfrm>
            <a:off x="4625579" y="4572000"/>
            <a:ext cx="3031331" cy="571500"/>
          </a:xfrm>
        </p:spPr>
        <p:txBody>
          <a:bodyPr/>
          <a:lstStyle/>
          <a:p>
            <a:endParaRPr lang="fi-FI" altLang="fi-FI" smtClean="0"/>
          </a:p>
        </p:txBody>
      </p:sp>
      <p:pic>
        <p:nvPicPr>
          <p:cNvPr id="32774" name="Sisällön paikkamerkki 7" descr="800pxmaslow27shierarchyck4.png"/>
          <p:cNvPicPr>
            <a:picLocks noGrp="1" noChangeAspect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124325" y="1275160"/>
            <a:ext cx="3876675" cy="3132534"/>
          </a:xfrm>
        </p:spPr>
      </p:pic>
    </p:spTree>
    <p:extLst>
      <p:ext uri="{BB962C8B-B14F-4D97-AF65-F5344CB8AC3E}">
        <p14:creationId xmlns:p14="http://schemas.microsoft.com/office/powerpoint/2010/main" val="1331719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27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27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2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fi-FI" altLang="fi-FI" dirty="0" smtClean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 rtlCol="0">
            <a:normAutofit fontScale="92500" lnSpcReduction="10000"/>
          </a:bodyPr>
          <a:lstStyle/>
          <a:p>
            <a:pPr>
              <a:spcAft>
                <a:spcPts val="0"/>
              </a:spcAft>
              <a:defRPr/>
            </a:pPr>
            <a:r>
              <a:rPr lang="fi-FI" dirty="0" smtClean="0"/>
              <a:t>Ulkoinen motivaatio</a:t>
            </a:r>
          </a:p>
          <a:p>
            <a:pPr lvl="1">
              <a:spcAft>
                <a:spcPts val="0"/>
              </a:spcAft>
              <a:defRPr/>
            </a:pPr>
            <a:r>
              <a:rPr lang="fi-FI" dirty="0" smtClean="0"/>
              <a:t>Olosuhteiden houkuttelemana tai pakottamana</a:t>
            </a:r>
          </a:p>
          <a:p>
            <a:pPr lvl="1">
              <a:spcAft>
                <a:spcPts val="0"/>
              </a:spcAft>
              <a:defRPr/>
            </a:pPr>
            <a:r>
              <a:rPr lang="fi-FI" dirty="0" smtClean="0"/>
              <a:t>Ei itse prosessoitua käsitystä merkityksestä</a:t>
            </a:r>
          </a:p>
          <a:p>
            <a:pPr>
              <a:spcAft>
                <a:spcPts val="0"/>
              </a:spcAft>
              <a:defRPr/>
            </a:pPr>
            <a:r>
              <a:rPr lang="fi-FI" dirty="0" smtClean="0"/>
              <a:t>Sisäinen</a:t>
            </a:r>
          </a:p>
          <a:p>
            <a:pPr lvl="1">
              <a:spcAft>
                <a:spcPts val="0"/>
              </a:spcAft>
              <a:defRPr/>
            </a:pPr>
            <a:r>
              <a:rPr lang="fi-FI" dirty="0" smtClean="0"/>
              <a:t>Pakko tai palkinto ei toimi ensisijaisena </a:t>
            </a:r>
            <a:r>
              <a:rPr lang="fi-FI" dirty="0" err="1" smtClean="0"/>
              <a:t>motivaattorina</a:t>
            </a:r>
            <a:endParaRPr lang="fi-FI" dirty="0" smtClean="0"/>
          </a:p>
          <a:p>
            <a:pPr lvl="1">
              <a:spcAft>
                <a:spcPts val="0"/>
              </a:spcAft>
              <a:defRPr/>
            </a:pPr>
            <a:r>
              <a:rPr lang="fi-FI" dirty="0" smtClean="0"/>
              <a:t>Sisäinen käsitys asian merkityksestä</a:t>
            </a:r>
          </a:p>
          <a:p>
            <a:pPr lvl="1">
              <a:spcAft>
                <a:spcPts val="0"/>
              </a:spcAft>
              <a:defRPr/>
            </a:pPr>
            <a:r>
              <a:rPr lang="fi-FI" dirty="0" smtClean="0"/>
              <a:t>Ulkoiset asiat silti vaikuttavat sisäiseen motivaatioon</a:t>
            </a:r>
          </a:p>
        </p:txBody>
      </p:sp>
      <p:pic>
        <p:nvPicPr>
          <p:cNvPr id="5" name="Sisällön paikkamerkki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18423" y="1221582"/>
            <a:ext cx="2591990" cy="1550194"/>
          </a:xfrm>
        </p:spPr>
      </p:pic>
      <p:pic>
        <p:nvPicPr>
          <p:cNvPr id="6" name="Kuva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8423" y="2787254"/>
            <a:ext cx="3325415" cy="22157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86370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fi-FI" altLang="fi-FI" smtClean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 rtlCol="0">
            <a:normAutofit fontScale="92500" lnSpcReduction="10000"/>
          </a:bodyPr>
          <a:lstStyle/>
          <a:p>
            <a:pPr>
              <a:spcAft>
                <a:spcPts val="0"/>
              </a:spcAft>
              <a:defRPr/>
            </a:pPr>
            <a:r>
              <a:rPr lang="fi-FI" dirty="0" smtClean="0"/>
              <a:t>Tilannemotivaatio</a:t>
            </a:r>
          </a:p>
          <a:p>
            <a:pPr lvl="1">
              <a:spcAft>
                <a:spcPts val="0"/>
              </a:spcAft>
              <a:defRPr/>
            </a:pPr>
            <a:r>
              <a:rPr lang="fi-FI" dirty="0" smtClean="0"/>
              <a:t>Lyhytkestoinen, altis ympäristön vaikutteille, helposti horjuva</a:t>
            </a:r>
          </a:p>
          <a:p>
            <a:pPr lvl="1">
              <a:spcAft>
                <a:spcPts val="0"/>
              </a:spcAft>
              <a:defRPr/>
            </a:pPr>
            <a:r>
              <a:rPr lang="fi-FI" dirty="0" smtClean="0"/>
              <a:t>Impulsiivinen, mitä haluat nyt tehdä</a:t>
            </a:r>
          </a:p>
          <a:p>
            <a:pPr>
              <a:spcAft>
                <a:spcPts val="0"/>
              </a:spcAft>
              <a:defRPr/>
            </a:pPr>
            <a:r>
              <a:rPr lang="fi-FI" dirty="0" smtClean="0"/>
              <a:t>Yleismotivaatio</a:t>
            </a:r>
          </a:p>
          <a:p>
            <a:pPr lvl="1">
              <a:spcAft>
                <a:spcPts val="0"/>
              </a:spcAft>
              <a:defRPr/>
            </a:pPr>
            <a:r>
              <a:rPr lang="fi-FI" dirty="0" smtClean="0"/>
              <a:t>Pitkäkestoinen, kuvaa toiminnan, halun ja vireyden suuntaa pitkällä aikavälillä. Vaikuttaa tilannemotivaatioon</a:t>
            </a:r>
          </a:p>
          <a:p>
            <a:pPr lvl="1">
              <a:spcAft>
                <a:spcPts val="0"/>
              </a:spcAft>
              <a:defRPr/>
            </a:pPr>
            <a:r>
              <a:rPr lang="fi-FI" dirty="0" smtClean="0"/>
              <a:t>Suunnitelmallinen, kestävä, analysoitavissa, jatkumo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 rtlCol="0">
            <a:normAutofit fontScale="92500" lnSpcReduction="10000"/>
          </a:bodyPr>
          <a:lstStyle/>
          <a:p>
            <a:pPr>
              <a:spcAft>
                <a:spcPts val="0"/>
              </a:spcAft>
              <a:buNone/>
              <a:defRPr/>
            </a:pPr>
            <a:r>
              <a:rPr lang="fi-FI" dirty="0" smtClean="0"/>
              <a:t>Esimerkkejä</a:t>
            </a:r>
          </a:p>
          <a:p>
            <a:pPr>
              <a:spcAft>
                <a:spcPts val="0"/>
              </a:spcAft>
              <a:buFont typeface="Arial" charset="0"/>
              <a:buChar char="•"/>
              <a:defRPr/>
            </a:pPr>
            <a:r>
              <a:rPr lang="fi-FI" dirty="0" smtClean="0"/>
              <a:t>Jos </a:t>
            </a:r>
            <a:r>
              <a:rPr lang="fi-FI" b="1" dirty="0" smtClean="0"/>
              <a:t>näet</a:t>
            </a:r>
            <a:r>
              <a:rPr lang="fi-FI" dirty="0" smtClean="0"/>
              <a:t> koulunkäynnin tärkeänä, jaksat tylsätkin päivät paremmin </a:t>
            </a:r>
            <a:r>
              <a:rPr lang="fi-FI" u="sng" dirty="0" smtClean="0"/>
              <a:t>(yleismotivaatio)</a:t>
            </a:r>
          </a:p>
          <a:p>
            <a:pPr>
              <a:spcAft>
                <a:spcPts val="0"/>
              </a:spcAft>
              <a:buFont typeface="Arial" charset="0"/>
              <a:buChar char="•"/>
              <a:defRPr/>
            </a:pPr>
            <a:r>
              <a:rPr lang="fi-FI" dirty="0" smtClean="0"/>
              <a:t>Jos </a:t>
            </a:r>
            <a:r>
              <a:rPr lang="fi-FI" b="1" dirty="0" smtClean="0"/>
              <a:t>et näe </a:t>
            </a:r>
            <a:r>
              <a:rPr lang="fi-FI" dirty="0" smtClean="0"/>
              <a:t>koulunkäyntiä tärkeänä, </a:t>
            </a:r>
            <a:r>
              <a:rPr lang="fi-FI" u="sng" dirty="0" smtClean="0"/>
              <a:t>tilannemotivaatio</a:t>
            </a:r>
            <a:r>
              <a:rPr lang="fi-FI" dirty="0" smtClean="0"/>
              <a:t> koostuu esim. ruokailun odottamisesta, puhelimesta, vain ”kivoista tehtävistä” yms..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46503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485900" y="204789"/>
            <a:ext cx="6172200" cy="422746"/>
          </a:xfrm>
        </p:spPr>
        <p:txBody>
          <a:bodyPr/>
          <a:lstStyle/>
          <a:p>
            <a:r>
              <a:rPr lang="fi-FI" altLang="fi-FI" sz="2400" dirty="0"/>
              <a:t/>
            </a:r>
            <a:br>
              <a:rPr lang="fi-FI" altLang="fi-FI" sz="2400" dirty="0"/>
            </a:br>
            <a:r>
              <a:rPr lang="fi-FI" altLang="fi-FI" sz="2400" dirty="0"/>
              <a:t>	</a:t>
            </a:r>
          </a:p>
        </p:txBody>
      </p:sp>
      <p:sp>
        <p:nvSpPr>
          <p:cNvPr id="77829" name="Sisällön paikkamerkki 4"/>
          <p:cNvSpPr>
            <a:spLocks noGrp="1"/>
          </p:cNvSpPr>
          <p:nvPr>
            <p:ph sz="half" idx="2"/>
          </p:nvPr>
        </p:nvSpPr>
        <p:spPr>
          <a:xfrm>
            <a:off x="395536" y="443725"/>
            <a:ext cx="4040188" cy="2963466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prstDash val="sysDash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2153">
              <a:buNone/>
              <a:defRPr/>
            </a:pPr>
            <a:r>
              <a:rPr lang="fi-FI" altLang="fi-FI" dirty="0" err="1" smtClean="0"/>
              <a:t>Leary&amp;Cox</a:t>
            </a:r>
            <a:r>
              <a:rPr lang="fi-FI" altLang="fi-FI" dirty="0" smtClean="0"/>
              <a:t> (2008) ja </a:t>
            </a:r>
            <a:r>
              <a:rPr lang="fi-FI" altLang="fi-FI" dirty="0" err="1" smtClean="0"/>
              <a:t>Bowlby</a:t>
            </a:r>
            <a:endParaRPr lang="fi-FI" altLang="fi-FI" dirty="0" smtClean="0"/>
          </a:p>
          <a:p>
            <a:pPr marL="339328">
              <a:defRPr/>
            </a:pPr>
            <a:r>
              <a:rPr lang="fi-FI" altLang="fi-FI" sz="1500" dirty="0"/>
              <a:t>taustalla kuuluminen </a:t>
            </a:r>
          </a:p>
          <a:p>
            <a:pPr marL="339328">
              <a:defRPr/>
            </a:pPr>
            <a:r>
              <a:rPr lang="fi-FI" altLang="fi-FI" sz="1500" dirty="0"/>
              <a:t>halu kiintyä biologinen</a:t>
            </a:r>
          </a:p>
          <a:p>
            <a:pPr marL="339328">
              <a:defRPr/>
            </a:pPr>
            <a:r>
              <a:rPr lang="fi-FI" altLang="fi-FI" sz="1500" dirty="0"/>
              <a:t>lapsuuden turvallinen kiintymys vaikuttaa aikuisuuden kiintymyssuhteisiin</a:t>
            </a:r>
          </a:p>
          <a:p>
            <a:pPr marL="339328">
              <a:defRPr/>
            </a:pPr>
            <a:r>
              <a:rPr lang="fi-FI" altLang="fi-FI" sz="1500" dirty="0"/>
              <a:t>hyväksyntä, tarpeiden täyttyminen, kuulluksi tuleminen, arvostus, yhteinen aika</a:t>
            </a:r>
            <a:r>
              <a:rPr lang="fi-FI" altLang="fi-FI" sz="1500" dirty="0">
                <a:sym typeface="Wingdings" panose="05000000000000000000" pitchFamily="2" charset="2"/>
              </a:rPr>
              <a:t> olen tärkeä, minulla on merkitystä kiintymys</a:t>
            </a:r>
            <a:endParaRPr lang="fi-FI" altLang="fi-FI" sz="1500" dirty="0"/>
          </a:p>
        </p:txBody>
      </p:sp>
      <p:sp>
        <p:nvSpPr>
          <p:cNvPr id="77830" name="Sisällön paikkamerkki 5"/>
          <p:cNvSpPr>
            <a:spLocks noGrp="1"/>
          </p:cNvSpPr>
          <p:nvPr>
            <p:ph sz="quarter" idx="4"/>
          </p:nvPr>
        </p:nvSpPr>
        <p:spPr>
          <a:xfrm>
            <a:off x="4736898" y="34261"/>
            <a:ext cx="4041775" cy="3751064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prstDash val="sysDash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  <a:buNone/>
            </a:pPr>
            <a:r>
              <a:rPr lang="fi-FI" altLang="fi-FI" sz="1400" b="1" dirty="0" smtClean="0"/>
              <a:t>Torjutuksi tulemisen seurauksia</a:t>
            </a:r>
          </a:p>
          <a:p>
            <a:pPr lvl="1">
              <a:spcBef>
                <a:spcPct val="0"/>
              </a:spcBef>
            </a:pPr>
            <a:r>
              <a:rPr lang="fi-FI" altLang="fi-FI" sz="1400" dirty="0" smtClean="0"/>
              <a:t>ajantaju heikompi</a:t>
            </a:r>
          </a:p>
          <a:p>
            <a:pPr lvl="1">
              <a:spcBef>
                <a:spcPct val="0"/>
              </a:spcBef>
            </a:pPr>
            <a:r>
              <a:rPr lang="fi-FI" altLang="fi-FI" sz="1400" dirty="0" smtClean="0"/>
              <a:t>elämä merkityksettömämpää</a:t>
            </a:r>
          </a:p>
          <a:p>
            <a:pPr lvl="1">
              <a:spcBef>
                <a:spcPct val="0"/>
              </a:spcBef>
            </a:pPr>
            <a:r>
              <a:rPr lang="fi-FI" altLang="fi-FI" sz="1400" dirty="0" smtClean="0"/>
              <a:t>lyhytjänteisyys tulevaisuudesta ja palkkioista</a:t>
            </a:r>
          </a:p>
          <a:p>
            <a:pPr lvl="1">
              <a:spcBef>
                <a:spcPct val="0"/>
              </a:spcBef>
            </a:pPr>
            <a:r>
              <a:rPr lang="fi-FI" altLang="fi-FI" sz="1400" dirty="0" smtClean="0"/>
              <a:t>reaktioaika hitaampi</a:t>
            </a:r>
          </a:p>
          <a:p>
            <a:pPr lvl="1">
              <a:spcBef>
                <a:spcPct val="0"/>
              </a:spcBef>
            </a:pPr>
            <a:r>
              <a:rPr lang="fi-FI" altLang="fi-FI" sz="1400" dirty="0" smtClean="0"/>
              <a:t>vastaukset lyhyempiä</a:t>
            </a:r>
          </a:p>
          <a:p>
            <a:pPr lvl="1">
              <a:spcBef>
                <a:spcPct val="0"/>
              </a:spcBef>
            </a:pPr>
            <a:r>
              <a:rPr lang="fi-FI" altLang="fi-FI" sz="1400" dirty="0" smtClean="0"/>
              <a:t>itsensä ”väistely”</a:t>
            </a:r>
          </a:p>
          <a:p>
            <a:pPr lvl="1">
              <a:spcBef>
                <a:spcPct val="0"/>
              </a:spcBef>
            </a:pPr>
            <a:r>
              <a:rPr lang="fi-FI" altLang="fi-FI" sz="1400" dirty="0" smtClean="0"/>
              <a:t>epäterveellisempi ruoka (nopeampi palkinto ruoasta?)</a:t>
            </a:r>
          </a:p>
          <a:p>
            <a:pPr lvl="1">
              <a:spcBef>
                <a:spcPct val="0"/>
              </a:spcBef>
            </a:pPr>
            <a:r>
              <a:rPr lang="fi-FI" altLang="fi-FI" sz="1400" dirty="0" smtClean="0"/>
              <a:t>mielenjärkytys vähemmästä</a:t>
            </a:r>
          </a:p>
          <a:p>
            <a:pPr lvl="1">
              <a:spcBef>
                <a:spcPct val="0"/>
              </a:spcBef>
            </a:pPr>
            <a:r>
              <a:rPr lang="fi-FI" altLang="fi-FI" sz="1400" dirty="0" smtClean="0"/>
              <a:t>seuraukset </a:t>
            </a:r>
            <a:r>
              <a:rPr lang="fi-FI" altLang="fi-FI" sz="1400" dirty="0" err="1" smtClean="0"/>
              <a:t>psyko</a:t>
            </a:r>
            <a:r>
              <a:rPr lang="fi-FI" altLang="fi-FI" sz="1400" dirty="0" smtClean="0"/>
              <a:t>/</a:t>
            </a:r>
            <a:r>
              <a:rPr lang="fi-FI" altLang="fi-FI" sz="1400" dirty="0" err="1" smtClean="0"/>
              <a:t>fyysis</a:t>
            </a:r>
            <a:r>
              <a:rPr lang="fi-FI" altLang="fi-FI" sz="1400" dirty="0" smtClean="0"/>
              <a:t>/sosiaalisia</a:t>
            </a:r>
          </a:p>
        </p:txBody>
      </p:sp>
    </p:spTree>
    <p:extLst>
      <p:ext uri="{BB962C8B-B14F-4D97-AF65-F5344CB8AC3E}">
        <p14:creationId xmlns:p14="http://schemas.microsoft.com/office/powerpoint/2010/main" val="628791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78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78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78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78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78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78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78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78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78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78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78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778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778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778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778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778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778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778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778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778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7783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7783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2" dur="500"/>
                                        <p:tgtEl>
                                          <p:spTgt spid="7783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7829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i" dirty="0">
                <a:latin typeface="Calibri" panose="020F0502020204030204" pitchFamily="34" charset="0"/>
              </a:rPr>
              <a:t>Tunteiden säätelyn kehittyminen</a:t>
            </a:r>
          </a:p>
        </p:txBody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457200" lvl="0" indent="-304800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dirty="0">
                <a:solidFill>
                  <a:schemeClr val="dk1"/>
                </a:solidFill>
                <a:latin typeface="Calibri" panose="020F0502020204030204" pitchFamily="34" charset="0"/>
              </a:rPr>
              <a:t>t</a:t>
            </a:r>
            <a:r>
              <a:rPr lang="fi" dirty="0" smtClean="0">
                <a:solidFill>
                  <a:schemeClr val="dk1"/>
                </a:solidFill>
                <a:latin typeface="Calibri" panose="020F0502020204030204" pitchFamily="34" charset="0"/>
              </a:rPr>
              <a:t>unteiden </a:t>
            </a:r>
            <a:r>
              <a:rPr lang="fi" dirty="0">
                <a:solidFill>
                  <a:schemeClr val="dk1"/>
                </a:solidFill>
                <a:latin typeface="Calibri" panose="020F0502020204030204" pitchFamily="34" charset="0"/>
              </a:rPr>
              <a:t>ja käyttäytymisen säätelyssä on synnynnäisiä eroja sekä sosioemotionaaliseen kehitykseen liittyviä eroja</a:t>
            </a:r>
          </a:p>
          <a:p>
            <a:pPr marL="457200" lvl="0" indent="-30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b="1" dirty="0">
                <a:solidFill>
                  <a:schemeClr val="dk1"/>
                </a:solidFill>
                <a:latin typeface="Calibri" panose="020F0502020204030204" pitchFamily="34" charset="0"/>
              </a:rPr>
              <a:t>t</a:t>
            </a:r>
            <a:r>
              <a:rPr lang="fi" b="1" dirty="0" smtClean="0">
                <a:solidFill>
                  <a:schemeClr val="dk1"/>
                </a:solidFill>
                <a:latin typeface="Calibri" panose="020F0502020204030204" pitchFamily="34" charset="0"/>
              </a:rPr>
              <a:t>emperamentti</a:t>
            </a:r>
            <a:r>
              <a:rPr lang="fi" dirty="0" smtClean="0">
                <a:solidFill>
                  <a:schemeClr val="dk1"/>
                </a:solidFill>
                <a:latin typeface="Calibri" panose="020F0502020204030204" pitchFamily="34" charset="0"/>
              </a:rPr>
              <a:t> </a:t>
            </a:r>
            <a:r>
              <a:rPr lang="fi" dirty="0">
                <a:solidFill>
                  <a:schemeClr val="dk1"/>
                </a:solidFill>
                <a:latin typeface="Calibri" panose="020F0502020204030204" pitchFamily="34" charset="0"/>
              </a:rPr>
              <a:t>tarkoittaa yksilöllistä toimintatyyliä ja reagointitapaa, joka esimerkiksi määrittelee sitä, kuinka voimakkaasti ihminen ilmaisee tunteitaan ja mielialojaan</a:t>
            </a:r>
          </a:p>
          <a:p>
            <a:pPr marL="457200" lvl="0" indent="-30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b="1" dirty="0">
                <a:solidFill>
                  <a:schemeClr val="dk1"/>
                </a:solidFill>
                <a:latin typeface="Calibri" panose="020F0502020204030204" pitchFamily="34" charset="0"/>
              </a:rPr>
              <a:t>t</a:t>
            </a:r>
            <a:r>
              <a:rPr lang="fi" b="1" dirty="0" smtClean="0">
                <a:solidFill>
                  <a:schemeClr val="dk1"/>
                </a:solidFill>
                <a:latin typeface="Calibri" panose="020F0502020204030204" pitchFamily="34" charset="0"/>
              </a:rPr>
              <a:t>osioemotionaalinen </a:t>
            </a:r>
            <a:r>
              <a:rPr lang="fi" b="1" dirty="0">
                <a:solidFill>
                  <a:schemeClr val="dk1"/>
                </a:solidFill>
                <a:latin typeface="Calibri" panose="020F0502020204030204" pitchFamily="34" charset="0"/>
              </a:rPr>
              <a:t>kehitys</a:t>
            </a:r>
            <a:r>
              <a:rPr lang="fi" dirty="0">
                <a:solidFill>
                  <a:schemeClr val="dk1"/>
                </a:solidFill>
                <a:latin typeface="Calibri" panose="020F0502020204030204" pitchFamily="34" charset="0"/>
              </a:rPr>
              <a:t> tarkoittaa sitä, miten tunteiden tunnistaminen, säätely ja kyky solmia ihmissuhteita kehittyvät</a:t>
            </a:r>
          </a:p>
          <a:p>
            <a:pPr marL="914400" lvl="1" indent="-30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sz="1800" b="1" dirty="0">
                <a:solidFill>
                  <a:schemeClr val="dk1"/>
                </a:solidFill>
                <a:latin typeface="Calibri" panose="020F0502020204030204" pitchFamily="34" charset="0"/>
              </a:rPr>
              <a:t>varhainen vuorovaikutus</a:t>
            </a:r>
            <a:r>
              <a:rPr lang="fi" sz="1800" dirty="0">
                <a:solidFill>
                  <a:schemeClr val="dk1"/>
                </a:solidFill>
                <a:latin typeface="Calibri" panose="020F0502020204030204" pitchFamily="34" charset="0"/>
              </a:rPr>
              <a:t> on vanhemman ja vauvan välistä kommunikaatiota ja tunnetilojen jakamista ensimmäisen kahden elinvuoden aikana; sillä on vaikutusta muun muassa lapsuuden myönteisten tai kielteisten kiintymyssuhteiden syntymiselle</a:t>
            </a:r>
          </a:p>
          <a:p>
            <a:pPr marL="914400" lvl="1" indent="-30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sz="1800" b="1" dirty="0">
                <a:solidFill>
                  <a:schemeClr val="dk1"/>
                </a:solidFill>
                <a:latin typeface="Calibri" panose="020F0502020204030204" pitchFamily="34" charset="0"/>
              </a:rPr>
              <a:t>kiintymyssuhde</a:t>
            </a:r>
            <a:r>
              <a:rPr lang="fi" sz="1800" dirty="0">
                <a:solidFill>
                  <a:schemeClr val="dk1"/>
                </a:solidFill>
                <a:latin typeface="Calibri" panose="020F0502020204030204" pitchFamily="34" charset="0"/>
              </a:rPr>
              <a:t> tarkoittaa vastavuoroista suhdetta, jonka lapsi luo hänelle tärkeisiin henkilöihin;</a:t>
            </a:r>
            <a:r>
              <a:rPr lang="fi" sz="1800" dirty="0">
                <a:solidFill>
                  <a:schemeClr val="dk1"/>
                </a:solidFill>
                <a:highlight>
                  <a:srgbClr val="FFFFFF"/>
                </a:highlight>
                <a:latin typeface="Calibri" panose="020F0502020204030204" pitchFamily="34" charset="0"/>
              </a:rPr>
              <a:t> tärkeä sosiaalisen vuorovaikutuksen ja tunne-elämän kehitykselle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" grpId="0"/>
      <p:bldP spid="79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i" dirty="0">
                <a:latin typeface="Calibri" panose="020F0502020204030204" pitchFamily="34" charset="0"/>
              </a:rPr>
              <a:t>Tunteet ja kognitiivinen toiminta</a:t>
            </a:r>
          </a:p>
        </p:txBody>
      </p:sp>
      <p:sp>
        <p:nvSpPr>
          <p:cNvPr id="92" name="Shape 9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495300" lvl="0" indent="-342900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sz="2000" dirty="0">
                <a:solidFill>
                  <a:schemeClr val="dk1"/>
                </a:solidFill>
                <a:latin typeface="Calibri" panose="020F0502020204030204" pitchFamily="34" charset="0"/>
              </a:rPr>
              <a:t>t</a:t>
            </a:r>
            <a:r>
              <a:rPr lang="fi" sz="2000" dirty="0" smtClean="0">
                <a:solidFill>
                  <a:schemeClr val="dk1"/>
                </a:solidFill>
                <a:latin typeface="Calibri" panose="020F0502020204030204" pitchFamily="34" charset="0"/>
              </a:rPr>
              <a:t>unteet </a:t>
            </a:r>
            <a:r>
              <a:rPr lang="fi" sz="2000" dirty="0">
                <a:solidFill>
                  <a:schemeClr val="dk1"/>
                </a:solidFill>
                <a:latin typeface="Calibri" panose="020F0502020204030204" pitchFamily="34" charset="0"/>
              </a:rPr>
              <a:t>vaikuttavat ympäristön havaitsemisen tapaan ja ohjaavat tulkintoja, joita ihminen tekee itsestään, ympäristöstään ja muista ihmisistä; yhteys skeemoihin</a:t>
            </a:r>
          </a:p>
          <a:p>
            <a:pPr marL="495300" lvl="0" indent="-342900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sz="2000" dirty="0">
                <a:solidFill>
                  <a:schemeClr val="dk1"/>
                </a:solidFill>
                <a:latin typeface="Calibri" panose="020F0502020204030204" pitchFamily="34" charset="0"/>
              </a:rPr>
              <a:t>k</a:t>
            </a:r>
            <a:r>
              <a:rPr lang="fi" sz="2000" dirty="0" smtClean="0">
                <a:solidFill>
                  <a:schemeClr val="dk1"/>
                </a:solidFill>
                <a:latin typeface="Calibri" panose="020F0502020204030204" pitchFamily="34" charset="0"/>
              </a:rPr>
              <a:t>ognitiivinen </a:t>
            </a:r>
            <a:r>
              <a:rPr lang="fi" sz="2000" dirty="0">
                <a:solidFill>
                  <a:schemeClr val="dk1"/>
                </a:solidFill>
                <a:latin typeface="Calibri" panose="020F0502020204030204" pitchFamily="34" charset="0"/>
              </a:rPr>
              <a:t>kehitys ja sosiaalinen vuorovaikutus luovat edellytykset tunne-elämän kehitykselle</a:t>
            </a:r>
          </a:p>
          <a:p>
            <a:pPr marL="952500" lvl="1" indent="-342900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sz="2000" b="1" dirty="0">
                <a:solidFill>
                  <a:schemeClr val="dk1"/>
                </a:solidFill>
                <a:highlight>
                  <a:srgbClr val="FFFFFF"/>
                </a:highlight>
                <a:latin typeface="Calibri" panose="020F0502020204030204" pitchFamily="34" charset="0"/>
              </a:rPr>
              <a:t>tunteiden sanallistaminen</a:t>
            </a:r>
            <a:r>
              <a:rPr lang="fi" sz="2000" dirty="0">
                <a:solidFill>
                  <a:schemeClr val="dk1"/>
                </a:solidFill>
                <a:highlight>
                  <a:srgbClr val="FFFFFF"/>
                </a:highlight>
                <a:latin typeface="Calibri" panose="020F0502020204030204" pitchFamily="34" charset="0"/>
              </a:rPr>
              <a:t> on tunteiden pukemista sanalliseen muotoon, ohjaa lasta käsitteellistämään ja ymmärtämään tunteitaan</a:t>
            </a:r>
          </a:p>
          <a:p>
            <a:pPr marL="952500" lvl="1" indent="-342900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sz="2000" b="1" dirty="0">
                <a:solidFill>
                  <a:schemeClr val="dk1"/>
                </a:solidFill>
                <a:highlight>
                  <a:srgbClr val="FFFFFF"/>
                </a:highlight>
                <a:latin typeface="Calibri" panose="020F0502020204030204" pitchFamily="34" charset="0"/>
              </a:rPr>
              <a:t>abstrakti ajattelu</a:t>
            </a:r>
            <a:r>
              <a:rPr lang="fi" sz="2000" dirty="0">
                <a:solidFill>
                  <a:schemeClr val="dk1"/>
                </a:solidFill>
                <a:highlight>
                  <a:srgbClr val="FFFFFF"/>
                </a:highlight>
                <a:latin typeface="Calibri" panose="020F0502020204030204" pitchFamily="34" charset="0"/>
              </a:rPr>
              <a:t> on käsitteiden käyttämistä ajattelussa, mahdollistaa monimutkaisempien sosiaalisten tunteiden ymmärtämisen</a:t>
            </a:r>
          </a:p>
          <a:p>
            <a:pPr marL="952500" lvl="1" indent="-342900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sz="2000" b="1" dirty="0">
                <a:solidFill>
                  <a:schemeClr val="dk1"/>
                </a:solidFill>
                <a:latin typeface="Calibri" panose="020F0502020204030204" pitchFamily="34" charset="0"/>
              </a:rPr>
              <a:t>metakognitio</a:t>
            </a:r>
            <a:r>
              <a:rPr lang="fi" sz="2000" dirty="0">
                <a:solidFill>
                  <a:schemeClr val="dk1"/>
                </a:solidFill>
                <a:latin typeface="Calibri" panose="020F0502020204030204" pitchFamily="34" charset="0"/>
              </a:rPr>
              <a:t> on ihmisen kykyä tietoisesti tarkastella omaa tiedonkäsittelyään sekä oman tietoisen kokemuksensa säätelyä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" grpId="0"/>
      <p:bldP spid="92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i" dirty="0">
                <a:latin typeface="Calibri" panose="020F0502020204030204" pitchFamily="34" charset="0"/>
              </a:rPr>
              <a:t>Tunteiden merkitys motivaatiossa</a:t>
            </a:r>
          </a:p>
        </p:txBody>
      </p:sp>
      <p:sp>
        <p:nvSpPr>
          <p:cNvPr id="98" name="Shape 98"/>
          <p:cNvSpPr txBox="1">
            <a:spLocks noGrp="1"/>
          </p:cNvSpPr>
          <p:nvPr>
            <p:ph type="body" idx="1"/>
          </p:nvPr>
        </p:nvSpPr>
        <p:spPr>
          <a:xfrm>
            <a:off x="311700" y="1337713"/>
            <a:ext cx="3550200" cy="34164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495300" lvl="0" indent="-342900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sz="2000" dirty="0">
                <a:solidFill>
                  <a:schemeClr val="dk1"/>
                </a:solidFill>
                <a:latin typeface="Calibri" panose="020F0502020204030204" pitchFamily="34" charset="0"/>
              </a:rPr>
              <a:t>t</a:t>
            </a:r>
            <a:r>
              <a:rPr lang="fi" sz="2000" dirty="0" smtClean="0">
                <a:solidFill>
                  <a:schemeClr val="dk1"/>
                </a:solidFill>
                <a:latin typeface="Calibri" panose="020F0502020204030204" pitchFamily="34" charset="0"/>
              </a:rPr>
              <a:t>unteista </a:t>
            </a:r>
            <a:r>
              <a:rPr lang="fi" sz="2000" dirty="0">
                <a:solidFill>
                  <a:schemeClr val="dk1"/>
                </a:solidFill>
                <a:latin typeface="Calibri" panose="020F0502020204030204" pitchFamily="34" charset="0"/>
              </a:rPr>
              <a:t>ja tiedonkäsittelystä syntyy laajempia ajattelun ja toiminnan kokonaisuuksia, esimerkiksi motivaatiota voidaan tarkastella tällaisena prosessina</a:t>
            </a:r>
          </a:p>
        </p:txBody>
      </p:sp>
      <p:sp>
        <p:nvSpPr>
          <p:cNvPr id="99" name="Shape 99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pic>
        <p:nvPicPr>
          <p:cNvPr id="100" name="Shape 100" descr="Motivaatioprosessi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018100" y="1152475"/>
            <a:ext cx="5072075" cy="37868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/>
      <p:bldP spid="98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i" dirty="0">
                <a:latin typeface="Calibri" panose="020F0502020204030204" pitchFamily="34" charset="0"/>
              </a:rPr>
              <a:t>Motivaatio</a:t>
            </a:r>
          </a:p>
        </p:txBody>
      </p:sp>
      <p:sp>
        <p:nvSpPr>
          <p:cNvPr id="106" name="Shape 10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457200" lvl="0" indent="-304800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sz="1600" b="1" dirty="0">
                <a:solidFill>
                  <a:schemeClr val="dk1"/>
                </a:solidFill>
                <a:latin typeface="Calibri" panose="020F0502020204030204" pitchFamily="34" charset="0"/>
              </a:rPr>
              <a:t>m</a:t>
            </a:r>
            <a:r>
              <a:rPr lang="fi" sz="1600" b="1" dirty="0" smtClean="0">
                <a:solidFill>
                  <a:schemeClr val="dk1"/>
                </a:solidFill>
                <a:latin typeface="Calibri" panose="020F0502020204030204" pitchFamily="34" charset="0"/>
              </a:rPr>
              <a:t>otivaatio</a:t>
            </a:r>
            <a:r>
              <a:rPr lang="fi" sz="1600" dirty="0" smtClean="0">
                <a:solidFill>
                  <a:schemeClr val="dk1"/>
                </a:solidFill>
                <a:latin typeface="Calibri" panose="020F0502020204030204" pitchFamily="34" charset="0"/>
              </a:rPr>
              <a:t> </a:t>
            </a:r>
            <a:r>
              <a:rPr lang="fi" sz="1600" dirty="0">
                <a:solidFill>
                  <a:schemeClr val="dk1"/>
                </a:solidFill>
                <a:latin typeface="Calibri" panose="020F0502020204030204" pitchFamily="34" charset="0"/>
              </a:rPr>
              <a:t>tarkoittaa yksilön toiminnan suuntaamista kohti pyrkimyksiään ja käyttäytymistään</a:t>
            </a:r>
          </a:p>
          <a:p>
            <a:pPr marL="457200" lvl="0" indent="-304800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sz="1600" dirty="0">
                <a:solidFill>
                  <a:schemeClr val="dk1"/>
                </a:solidFill>
                <a:latin typeface="Calibri" panose="020F0502020204030204" pitchFamily="34" charset="0"/>
              </a:rPr>
              <a:t>Motivaatioon liittyvä kyky </a:t>
            </a:r>
            <a:r>
              <a:rPr lang="fi" sz="1600" dirty="0">
                <a:solidFill>
                  <a:schemeClr val="dk1"/>
                </a:solidFill>
                <a:highlight>
                  <a:srgbClr val="FFFFFF"/>
                </a:highlight>
                <a:latin typeface="Calibri" panose="020F0502020204030204" pitchFamily="34" charset="0"/>
              </a:rPr>
              <a:t>asettaa tavoitteita ja suuntautua kohti asetettuja päämääriä vaatii tunteiden tunnistamisen ja säätelyn keinoja</a:t>
            </a:r>
          </a:p>
          <a:p>
            <a:pPr marL="457200" lvl="0" indent="-304800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sz="1600" b="1" dirty="0">
                <a:solidFill>
                  <a:schemeClr val="dk1"/>
                </a:solidFill>
                <a:latin typeface="Calibri" panose="020F0502020204030204" pitchFamily="34" charset="0"/>
              </a:rPr>
              <a:t>v</a:t>
            </a:r>
            <a:r>
              <a:rPr lang="fi" sz="1600" b="1" dirty="0" smtClean="0">
                <a:solidFill>
                  <a:schemeClr val="dk1"/>
                </a:solidFill>
                <a:latin typeface="Calibri" panose="020F0502020204030204" pitchFamily="34" charset="0"/>
              </a:rPr>
              <a:t>älttämismotivaatio</a:t>
            </a:r>
            <a:r>
              <a:rPr lang="fi" sz="1600" dirty="0">
                <a:solidFill>
                  <a:schemeClr val="dk1"/>
                </a:solidFill>
                <a:latin typeface="Calibri" panose="020F0502020204030204" pitchFamily="34" charset="0"/>
              </a:rPr>
              <a:t>: ihminen ei usko onnistuvansa tehtävässä hyvin ja se herättää etenkin kielteisiä tunteita</a:t>
            </a:r>
          </a:p>
          <a:p>
            <a:pPr marL="914400" lvl="1" indent="-304800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sz="1600" dirty="0">
                <a:solidFill>
                  <a:schemeClr val="dk1"/>
                </a:solidFill>
                <a:latin typeface="Calibri" panose="020F0502020204030204" pitchFamily="34" charset="0"/>
              </a:rPr>
              <a:t>on yhteydessä tavoitteiden laskuun ja epäonnistumisen ennakointiin sekä välttelykäyttäytymiseen</a:t>
            </a:r>
          </a:p>
          <a:p>
            <a:pPr marL="457200" lvl="0" indent="-304800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sz="1600" b="1" dirty="0">
                <a:solidFill>
                  <a:schemeClr val="dk1"/>
                </a:solidFill>
                <a:latin typeface="Calibri" panose="020F0502020204030204" pitchFamily="34" charset="0"/>
              </a:rPr>
              <a:t>l</a:t>
            </a:r>
            <a:r>
              <a:rPr lang="fi" sz="1600" b="1" dirty="0" smtClean="0">
                <a:solidFill>
                  <a:schemeClr val="dk1"/>
                </a:solidFill>
                <a:latin typeface="Calibri" panose="020F0502020204030204" pitchFamily="34" charset="0"/>
              </a:rPr>
              <a:t>ähestymismotivaatio</a:t>
            </a:r>
            <a:r>
              <a:rPr lang="fi" sz="1600" b="1" dirty="0">
                <a:solidFill>
                  <a:schemeClr val="dk1"/>
                </a:solidFill>
                <a:latin typeface="Calibri" panose="020F0502020204030204" pitchFamily="34" charset="0"/>
              </a:rPr>
              <a:t>:</a:t>
            </a:r>
            <a:r>
              <a:rPr lang="fi" sz="1600" dirty="0">
                <a:solidFill>
                  <a:schemeClr val="dk1"/>
                </a:solidFill>
                <a:latin typeface="Calibri" panose="020F0502020204030204" pitchFamily="34" charset="0"/>
              </a:rPr>
              <a:t> ihminen uskoo onnistuvansa ja suuntautuu tehtävään myönteisesti, jolloin tunteet lisäävät innostusta</a:t>
            </a:r>
          </a:p>
          <a:p>
            <a:pPr marL="914400" lvl="1" indent="-304800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sz="1600" dirty="0">
                <a:solidFill>
                  <a:schemeClr val="dk1"/>
                </a:solidFill>
                <a:latin typeface="Calibri" panose="020F0502020204030204" pitchFamily="34" charset="0"/>
              </a:rPr>
              <a:t>on yhteydessä myönteisiin odotuksiin ja korkeampaan motivaatioon</a:t>
            </a:r>
          </a:p>
          <a:p>
            <a:pPr marL="457200" lvl="0" indent="-304800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sz="1600" b="1" dirty="0">
                <a:solidFill>
                  <a:schemeClr val="dk1"/>
                </a:solidFill>
                <a:latin typeface="Calibri" panose="020F0502020204030204" pitchFamily="34" charset="0"/>
              </a:rPr>
              <a:t>m</a:t>
            </a:r>
            <a:r>
              <a:rPr lang="fi" sz="1600" b="1" dirty="0" smtClean="0">
                <a:solidFill>
                  <a:schemeClr val="dk1"/>
                </a:solidFill>
                <a:latin typeface="Calibri" panose="020F0502020204030204" pitchFamily="34" charset="0"/>
              </a:rPr>
              <a:t>otiivikonflikti</a:t>
            </a:r>
            <a:r>
              <a:rPr lang="fi" sz="1600" dirty="0">
                <a:solidFill>
                  <a:schemeClr val="dk1"/>
                </a:solidFill>
                <a:latin typeface="Calibri" panose="020F0502020204030204" pitchFamily="34" charset="0"/>
              </a:rPr>
              <a:t>: motivaation taustalla olevien erilaisten motiivien välinen ristiriita</a:t>
            </a:r>
          </a:p>
          <a:p>
            <a:pPr marL="914400" lvl="1" indent="-304800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sz="1600" dirty="0">
                <a:solidFill>
                  <a:schemeClr val="dk1"/>
                </a:solidFill>
                <a:latin typeface="Calibri" panose="020F0502020204030204" pitchFamily="34" charset="0"/>
              </a:rPr>
              <a:t>ristiriita voi syntyä esimerkiksi omien odotusten ja itseen liittyvien uskomusten välillä</a:t>
            </a:r>
          </a:p>
          <a:p>
            <a:pPr marL="285750" lvl="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endParaRPr sz="1600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0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0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" grpId="0"/>
      <p:bldP spid="106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i" dirty="0">
                <a:latin typeface="Calibri" panose="020F0502020204030204" pitchFamily="34" charset="0"/>
              </a:rPr>
              <a:t>Syypäätelmät</a:t>
            </a:r>
          </a:p>
        </p:txBody>
      </p:sp>
      <p:sp>
        <p:nvSpPr>
          <p:cNvPr id="112" name="Shape 11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495300" lvl="0" indent="-342900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sz="2000" b="1" dirty="0">
                <a:solidFill>
                  <a:schemeClr val="dk1"/>
                </a:solidFill>
              </a:rPr>
              <a:t>a</a:t>
            </a:r>
            <a:r>
              <a:rPr lang="fi" sz="2000" b="1" dirty="0" smtClean="0">
                <a:solidFill>
                  <a:schemeClr val="dk1"/>
                </a:solidFill>
              </a:rPr>
              <a:t>ttribuutio</a:t>
            </a:r>
            <a:r>
              <a:rPr lang="fi" sz="2000" dirty="0" smtClean="0">
                <a:solidFill>
                  <a:schemeClr val="dk1"/>
                </a:solidFill>
              </a:rPr>
              <a:t> </a:t>
            </a:r>
            <a:r>
              <a:rPr lang="fi" sz="2000" dirty="0">
                <a:solidFill>
                  <a:schemeClr val="dk1"/>
                </a:solidFill>
              </a:rPr>
              <a:t>eli syypäätelmä tarkoittaa selityksiä, joita ihminen antaa omalle tai toisten toiminnalle</a:t>
            </a:r>
          </a:p>
          <a:p>
            <a:pPr marL="495300" lvl="0" indent="-3429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sz="2000" dirty="0">
                <a:solidFill>
                  <a:schemeClr val="dk1"/>
                </a:solidFill>
              </a:rPr>
              <a:t>h</a:t>
            </a:r>
            <a:r>
              <a:rPr lang="fi" sz="2000" dirty="0" smtClean="0">
                <a:solidFill>
                  <a:schemeClr val="dk1"/>
                </a:solidFill>
              </a:rPr>
              <a:t>aastavien </a:t>
            </a:r>
            <a:r>
              <a:rPr lang="fi" sz="2000" dirty="0">
                <a:solidFill>
                  <a:schemeClr val="dk1"/>
                </a:solidFill>
              </a:rPr>
              <a:t>tilanteiden ja tehtävien lopputulos vie ihmisen miettimään, mistä tehtävässä onnistuminen tai epäonnistuminen johtui</a:t>
            </a:r>
          </a:p>
          <a:p>
            <a:pPr marL="952500" lvl="1" indent="-3429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sz="2000" dirty="0">
                <a:solidFill>
                  <a:schemeClr val="dk1"/>
                </a:solidFill>
              </a:rPr>
              <a:t>epäonnistumisen yhteydessä </a:t>
            </a:r>
            <a:r>
              <a:rPr lang="fi" sz="2000" b="1" dirty="0">
                <a:solidFill>
                  <a:schemeClr val="dk1"/>
                </a:solidFill>
              </a:rPr>
              <a:t>sisäinen attribuutio</a:t>
            </a:r>
            <a:r>
              <a:rPr lang="fi" sz="2000" dirty="0">
                <a:solidFill>
                  <a:schemeClr val="dk1"/>
                </a:solidFill>
              </a:rPr>
              <a:t> on haitallinen, sillä se ei vie hallinnan tunteeseen; </a:t>
            </a:r>
            <a:r>
              <a:rPr lang="fi" sz="2000" b="1" dirty="0">
                <a:solidFill>
                  <a:schemeClr val="dk1"/>
                </a:solidFill>
              </a:rPr>
              <a:t>ulkoinen attribuutio</a:t>
            </a:r>
            <a:r>
              <a:rPr lang="fi" sz="2000" dirty="0">
                <a:solidFill>
                  <a:schemeClr val="dk1"/>
                </a:solidFill>
              </a:rPr>
              <a:t> tekee epäonnistumisesta tilapäisen ja siihen voi vaikuttaa</a:t>
            </a:r>
          </a:p>
          <a:p>
            <a:pPr marL="952500" lvl="1" indent="-3429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sz="2000" dirty="0">
                <a:solidFill>
                  <a:schemeClr val="dk1"/>
                </a:solidFill>
              </a:rPr>
              <a:t>onnistumisen yhteydessä </a:t>
            </a:r>
            <a:r>
              <a:rPr lang="fi" sz="2000" b="1" dirty="0">
                <a:solidFill>
                  <a:schemeClr val="dk1"/>
                </a:solidFill>
              </a:rPr>
              <a:t>sisäinen attribuutio</a:t>
            </a:r>
            <a:r>
              <a:rPr lang="fi" sz="2000" dirty="0">
                <a:solidFill>
                  <a:schemeClr val="dk1"/>
                </a:solidFill>
              </a:rPr>
              <a:t> on hyödyllinen, sillä se lisää minäpystyvyyttä ja kohottaa itsetuntoa; </a:t>
            </a:r>
            <a:r>
              <a:rPr lang="fi" sz="2000" b="1" dirty="0">
                <a:solidFill>
                  <a:schemeClr val="dk1"/>
                </a:solidFill>
              </a:rPr>
              <a:t>ulkoinen attribuutio</a:t>
            </a:r>
            <a:r>
              <a:rPr lang="fi" sz="2000" dirty="0">
                <a:solidFill>
                  <a:schemeClr val="dk1"/>
                </a:solidFill>
              </a:rPr>
              <a:t> on haitallisempi, sillä se tekee asiasta sellaisen, johon ei itsellä ole kontrollia</a:t>
            </a:r>
          </a:p>
          <a:p>
            <a:pPr marL="342900" lvl="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endParaRPr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" grpId="0"/>
      <p:bldP spid="112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 smtClean="0"/>
              <a:t>   Mistä on kyse?</a:t>
            </a:r>
          </a:p>
        </p:txBody>
      </p:sp>
      <p:sp>
        <p:nvSpPr>
          <p:cNvPr id="60419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altLang="fi-FI" sz="1350" dirty="0"/>
              <a:t>Thomas saa PS4- kurssista arvosanan 9. Thomas saa kehuja sekä kavereiltaan, että opettajalta ja vanhemmiltaan. Tästä innostuneena Thomas ilmoittautuu myös PS7s-kurssille.</a:t>
            </a:r>
          </a:p>
          <a:p>
            <a:endParaRPr lang="fi-FI" altLang="fi-FI" sz="1350" dirty="0"/>
          </a:p>
          <a:p>
            <a:r>
              <a:rPr lang="fi-FI" altLang="fi-FI" sz="1350" dirty="0"/>
              <a:t>Jaakko alkaa harjoitella shakin pelaamista, koska haluaa kehittää ajatteluaan.</a:t>
            </a:r>
          </a:p>
          <a:p>
            <a:endParaRPr lang="fi-FI" altLang="fi-FI" sz="1350" dirty="0"/>
          </a:p>
          <a:p>
            <a:r>
              <a:rPr lang="fi-FI" altLang="fi-FI" sz="1350" dirty="0"/>
              <a:t>6 viikon ikäisen pikku Anssi on tosi </a:t>
            </a:r>
            <a:r>
              <a:rPr lang="fi-FI" altLang="fi-FI" sz="1350" dirty="0" smtClean="0"/>
              <a:t>rasittava, </a:t>
            </a:r>
            <a:r>
              <a:rPr lang="fi-FI" altLang="fi-FI" sz="1350" dirty="0"/>
              <a:t>mutta siitä huolimatta Anssin äiti pitää hänestä huolta.</a:t>
            </a:r>
          </a:p>
          <a:p>
            <a:endParaRPr lang="fi-FI" altLang="fi-FI" sz="1350" dirty="0"/>
          </a:p>
          <a:p>
            <a:r>
              <a:rPr lang="fi-FI" altLang="fi-FI" sz="1350" dirty="0"/>
              <a:t>Yläkouluikäinen Sanna pureskelee kynäänsä.</a:t>
            </a:r>
          </a:p>
          <a:p>
            <a:endParaRPr lang="fi-FI" altLang="fi-FI" dirty="0" smtClean="0"/>
          </a:p>
        </p:txBody>
      </p:sp>
    </p:spTree>
    <p:extLst>
      <p:ext uri="{BB962C8B-B14F-4D97-AF65-F5344CB8AC3E}">
        <p14:creationId xmlns:p14="http://schemas.microsoft.com/office/powerpoint/2010/main" val="3573266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wrap="square"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i" dirty="0">
                <a:latin typeface="Calibri" panose="020F0502020204030204" pitchFamily="34" charset="0"/>
              </a:rPr>
              <a:t>3. Tunteiden säätely</a:t>
            </a:r>
          </a:p>
        </p:txBody>
      </p:sp>
      <p:sp>
        <p:nvSpPr>
          <p:cNvPr id="55" name="Shape 55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i-FI" dirty="0" smtClean="0">
                <a:latin typeface="Calibri" panose="020F0502020204030204" pitchFamily="34" charset="0"/>
              </a:rPr>
              <a:t>(s. 26-37)</a:t>
            </a:r>
            <a:endParaRPr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i" dirty="0">
                <a:latin typeface="Calibri" panose="020F0502020204030204" pitchFamily="34" charset="0"/>
              </a:rPr>
              <a:t>Tunteiden säätely</a:t>
            </a:r>
          </a:p>
        </p:txBody>
      </p:sp>
      <p:sp>
        <p:nvSpPr>
          <p:cNvPr id="61" name="Shape 6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495300" lvl="0" indent="-342900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sz="2000" b="1" dirty="0">
                <a:solidFill>
                  <a:schemeClr val="dk1"/>
                </a:solidFill>
                <a:latin typeface="Calibri" panose="020F0502020204030204" pitchFamily="34" charset="0"/>
              </a:rPr>
              <a:t>t</a:t>
            </a:r>
            <a:r>
              <a:rPr lang="fi" sz="2000" b="1" dirty="0" smtClean="0">
                <a:solidFill>
                  <a:schemeClr val="dk1"/>
                </a:solidFill>
                <a:latin typeface="Calibri" panose="020F0502020204030204" pitchFamily="34" charset="0"/>
              </a:rPr>
              <a:t>unteiden </a:t>
            </a:r>
            <a:r>
              <a:rPr lang="fi" sz="2000" b="1" dirty="0">
                <a:solidFill>
                  <a:schemeClr val="dk1"/>
                </a:solidFill>
                <a:latin typeface="Calibri" panose="020F0502020204030204" pitchFamily="34" charset="0"/>
              </a:rPr>
              <a:t>säätely</a:t>
            </a:r>
            <a:r>
              <a:rPr lang="fi" sz="2000" dirty="0">
                <a:solidFill>
                  <a:schemeClr val="dk1"/>
                </a:solidFill>
                <a:latin typeface="Calibri" panose="020F0502020204030204" pitchFamily="34" charset="0"/>
              </a:rPr>
              <a:t> on omien tunnereaktioiden ja tunneilmausten säätelyä</a:t>
            </a:r>
          </a:p>
          <a:p>
            <a:pPr marL="495300" lvl="0" indent="-342900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sz="2000" dirty="0">
                <a:solidFill>
                  <a:schemeClr val="dk1"/>
                </a:solidFill>
                <a:latin typeface="Calibri" panose="020F0502020204030204" pitchFamily="34" charset="0"/>
              </a:rPr>
              <a:t>t</a:t>
            </a:r>
            <a:r>
              <a:rPr lang="fi" sz="2000" dirty="0" smtClean="0">
                <a:solidFill>
                  <a:schemeClr val="dk1"/>
                </a:solidFill>
                <a:latin typeface="Calibri" panose="020F0502020204030204" pitchFamily="34" charset="0"/>
              </a:rPr>
              <a:t>unteiden </a:t>
            </a:r>
            <a:r>
              <a:rPr lang="fi" sz="2000" dirty="0">
                <a:solidFill>
                  <a:schemeClr val="dk1"/>
                </a:solidFill>
                <a:latin typeface="Calibri" panose="020F0502020204030204" pitchFamily="34" charset="0"/>
              </a:rPr>
              <a:t>säätelyyn liittyy tunteiden tunnistaminen</a:t>
            </a:r>
          </a:p>
          <a:p>
            <a:pPr marL="495300" lvl="0" indent="-342900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sz="2000" b="1" dirty="0">
                <a:solidFill>
                  <a:schemeClr val="dk1"/>
                </a:solidFill>
                <a:latin typeface="Calibri" panose="020F0502020204030204" pitchFamily="34" charset="0"/>
              </a:rPr>
              <a:t>t</a:t>
            </a:r>
            <a:r>
              <a:rPr lang="fi" sz="2000" b="1" dirty="0" smtClean="0">
                <a:solidFill>
                  <a:schemeClr val="dk1"/>
                </a:solidFill>
                <a:latin typeface="Calibri" panose="020F0502020204030204" pitchFamily="34" charset="0"/>
              </a:rPr>
              <a:t>unteiden </a:t>
            </a:r>
            <a:r>
              <a:rPr lang="fi" sz="2000" b="1" dirty="0">
                <a:solidFill>
                  <a:schemeClr val="dk1"/>
                </a:solidFill>
                <a:latin typeface="Calibri" panose="020F0502020204030204" pitchFamily="34" charset="0"/>
              </a:rPr>
              <a:t>tunnistaminen</a:t>
            </a:r>
            <a:r>
              <a:rPr lang="fi" sz="2000" dirty="0">
                <a:solidFill>
                  <a:schemeClr val="dk1"/>
                </a:solidFill>
                <a:latin typeface="Calibri" panose="020F0502020204030204" pitchFamily="34" charset="0"/>
              </a:rPr>
              <a:t> on kykyä tunnistaa ja huomioida sekä omia että muiden tunteita ja tunnetiloja</a:t>
            </a:r>
          </a:p>
          <a:p>
            <a:pPr marL="495300" lvl="0" indent="-342900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sz="2000" dirty="0">
                <a:solidFill>
                  <a:schemeClr val="dk1"/>
                </a:solidFill>
                <a:highlight>
                  <a:srgbClr val="FFFFFF"/>
                </a:highlight>
                <a:latin typeface="Calibri" panose="020F0502020204030204" pitchFamily="34" charset="0"/>
              </a:rPr>
              <a:t>t</a:t>
            </a:r>
            <a:r>
              <a:rPr lang="fi" sz="2000" dirty="0" smtClean="0">
                <a:solidFill>
                  <a:schemeClr val="dk1"/>
                </a:solidFill>
                <a:highlight>
                  <a:srgbClr val="FFFFFF"/>
                </a:highlight>
                <a:latin typeface="Calibri" panose="020F0502020204030204" pitchFamily="34" charset="0"/>
              </a:rPr>
              <a:t>unteiden </a:t>
            </a:r>
            <a:r>
              <a:rPr lang="fi" sz="2000" dirty="0">
                <a:solidFill>
                  <a:schemeClr val="dk1"/>
                </a:solidFill>
                <a:highlight>
                  <a:srgbClr val="FFFFFF"/>
                </a:highlight>
                <a:latin typeface="Calibri" panose="020F0502020204030204" pitchFamily="34" charset="0"/>
              </a:rPr>
              <a:t>säätelyn avulla ihminen voi reagoida tunteisiin tilanteeseen sopivalla tavalla omassa tunneilmaisussaan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/>
      <p:bldP spid="61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i" dirty="0">
                <a:latin typeface="Calibri" panose="020F0502020204030204" pitchFamily="34" charset="0"/>
              </a:rPr>
              <a:t>Tunteiden säätelyn malli (Gross)</a:t>
            </a:r>
          </a:p>
        </p:txBody>
      </p:sp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495300" lvl="0" indent="-342900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sz="2000" dirty="0">
                <a:solidFill>
                  <a:schemeClr val="dk1"/>
                </a:solidFill>
                <a:highlight>
                  <a:srgbClr val="FFFFFF"/>
                </a:highlight>
                <a:latin typeface="Calibri" panose="020F0502020204030204" pitchFamily="34" charset="0"/>
              </a:rPr>
              <a:t>m</a:t>
            </a:r>
            <a:r>
              <a:rPr lang="fi" sz="2000" dirty="0" smtClean="0">
                <a:solidFill>
                  <a:schemeClr val="dk1"/>
                </a:solidFill>
                <a:highlight>
                  <a:srgbClr val="FFFFFF"/>
                </a:highlight>
                <a:latin typeface="Calibri" panose="020F0502020204030204" pitchFamily="34" charset="0"/>
              </a:rPr>
              <a:t>alli </a:t>
            </a:r>
            <a:r>
              <a:rPr lang="fi" sz="2000" dirty="0">
                <a:solidFill>
                  <a:schemeClr val="dk1"/>
                </a:solidFill>
                <a:highlight>
                  <a:srgbClr val="FFFFFF"/>
                </a:highlight>
                <a:latin typeface="Calibri" panose="020F0502020204030204" pitchFamily="34" charset="0"/>
              </a:rPr>
              <a:t>tarkastelee tunteiden säätelyä ajallisesti kahdella eri tavalla</a:t>
            </a:r>
          </a:p>
          <a:p>
            <a:pPr marL="495300" lvl="0" indent="-342900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sz="2000" b="1" dirty="0">
                <a:solidFill>
                  <a:schemeClr val="dk1"/>
                </a:solidFill>
                <a:latin typeface="Calibri" panose="020F0502020204030204" pitchFamily="34" charset="0"/>
              </a:rPr>
              <a:t>e</a:t>
            </a:r>
            <a:r>
              <a:rPr lang="fi" sz="2000" b="1" dirty="0" smtClean="0">
                <a:solidFill>
                  <a:schemeClr val="dk1"/>
                </a:solidFill>
                <a:latin typeface="Calibri" panose="020F0502020204030204" pitchFamily="34" charset="0"/>
              </a:rPr>
              <a:t>nnakoivat </a:t>
            </a:r>
            <a:r>
              <a:rPr lang="fi" sz="2000" b="1" dirty="0">
                <a:solidFill>
                  <a:schemeClr val="dk1"/>
                </a:solidFill>
                <a:latin typeface="Calibri" panose="020F0502020204030204" pitchFamily="34" charset="0"/>
              </a:rPr>
              <a:t>säätelykeinot</a:t>
            </a:r>
            <a:r>
              <a:rPr lang="fi" sz="2000" dirty="0">
                <a:solidFill>
                  <a:schemeClr val="dk1"/>
                </a:solidFill>
                <a:latin typeface="Calibri" panose="020F0502020204030204" pitchFamily="34" charset="0"/>
              </a:rPr>
              <a:t> pyrkivät tunteita aiheuttaneen tapahtuman muokkaamiseen ennen kuin se on tapahtunut; vaikuttaa tulevan tilanteen aiheuttamiin tunteisiin etukäteen</a:t>
            </a:r>
          </a:p>
          <a:p>
            <a:pPr marL="495300" lvl="0" indent="-342900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sz="2000" b="1" dirty="0">
                <a:solidFill>
                  <a:schemeClr val="dk1"/>
                </a:solidFill>
                <a:highlight>
                  <a:srgbClr val="FFFFFF"/>
                </a:highlight>
                <a:latin typeface="Calibri" panose="020F0502020204030204" pitchFamily="34" charset="0"/>
              </a:rPr>
              <a:t>r</a:t>
            </a:r>
            <a:r>
              <a:rPr lang="fi" sz="2000" b="1" dirty="0" smtClean="0">
                <a:solidFill>
                  <a:schemeClr val="dk1"/>
                </a:solidFill>
                <a:highlight>
                  <a:srgbClr val="FFFFFF"/>
                </a:highlight>
                <a:latin typeface="Calibri" panose="020F0502020204030204" pitchFamily="34" charset="0"/>
              </a:rPr>
              <a:t>eaktiosidonnaiset </a:t>
            </a:r>
            <a:r>
              <a:rPr lang="fi" sz="2000" b="1" dirty="0">
                <a:solidFill>
                  <a:schemeClr val="dk1"/>
                </a:solidFill>
                <a:highlight>
                  <a:srgbClr val="FFFFFF"/>
                </a:highlight>
                <a:latin typeface="Calibri" panose="020F0502020204030204" pitchFamily="34" charset="0"/>
              </a:rPr>
              <a:t>säätelykeinot</a:t>
            </a:r>
            <a:r>
              <a:rPr lang="fi" sz="2000" dirty="0">
                <a:solidFill>
                  <a:schemeClr val="dk1"/>
                </a:solidFill>
                <a:highlight>
                  <a:srgbClr val="FFFFFF"/>
                </a:highlight>
                <a:latin typeface="Calibri" panose="020F0502020204030204" pitchFamily="34" charset="0"/>
              </a:rPr>
              <a:t> pyrkivät jo virinneiden tunteiden säätelyyn; </a:t>
            </a:r>
            <a:r>
              <a:rPr lang="fi" sz="2000" dirty="0">
                <a:solidFill>
                  <a:schemeClr val="dk1"/>
                </a:solidFill>
                <a:latin typeface="Calibri" panose="020F0502020204030204" pitchFamily="34" charset="0"/>
              </a:rPr>
              <a:t>vahvistaa, heikentää tai muuttaa sen hetkistä tunnetta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/>
      <p:bldP spid="6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title"/>
          </p:nvPr>
        </p:nvSpPr>
        <p:spPr>
          <a:xfrm>
            <a:off x="323528" y="195486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i" dirty="0">
                <a:latin typeface="Calibri" panose="020F0502020204030204" pitchFamily="34" charset="0"/>
              </a:rPr>
              <a:t>Ensisijaiset ja toissijaiset tunteet (Greenberg)</a:t>
            </a:r>
          </a:p>
        </p:txBody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>
            <a:off x="251520" y="987574"/>
            <a:ext cx="8520600" cy="34164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457200" lvl="0" indent="-304800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b="1" dirty="0">
                <a:solidFill>
                  <a:schemeClr val="dk1"/>
                </a:solidFill>
                <a:latin typeface="Calibri" panose="020F0502020204030204" pitchFamily="34" charset="0"/>
              </a:rPr>
              <a:t>e</a:t>
            </a:r>
            <a:r>
              <a:rPr lang="fi" b="1" dirty="0" smtClean="0">
                <a:solidFill>
                  <a:schemeClr val="dk1"/>
                </a:solidFill>
                <a:latin typeface="Calibri" panose="020F0502020204030204" pitchFamily="34" charset="0"/>
              </a:rPr>
              <a:t>nsisijainen </a:t>
            </a:r>
            <a:r>
              <a:rPr lang="fi" b="1" dirty="0">
                <a:solidFill>
                  <a:schemeClr val="dk1"/>
                </a:solidFill>
                <a:latin typeface="Calibri" panose="020F0502020204030204" pitchFamily="34" charset="0"/>
              </a:rPr>
              <a:t>tunne</a:t>
            </a:r>
            <a:r>
              <a:rPr lang="fi" dirty="0">
                <a:solidFill>
                  <a:schemeClr val="dk1"/>
                </a:solidFill>
                <a:latin typeface="Calibri" panose="020F0502020204030204" pitchFamily="34" charset="0"/>
              </a:rPr>
              <a:t> tarkoittaa yksilön alkuperäistä tai perustavanlaatuista reaktiota tunteita herättävissä tilanteissa</a:t>
            </a:r>
          </a:p>
          <a:p>
            <a:pPr marL="914400" lvl="1" indent="-304800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sz="1800" dirty="0">
                <a:solidFill>
                  <a:schemeClr val="dk1"/>
                </a:solidFill>
                <a:latin typeface="Calibri" panose="020F0502020204030204" pitchFamily="34" charset="0"/>
              </a:rPr>
              <a:t>ensisijainen tunne on luonteeltaan </a:t>
            </a:r>
            <a:r>
              <a:rPr lang="fi" sz="1800" b="1" dirty="0">
                <a:solidFill>
                  <a:schemeClr val="dk1"/>
                </a:solidFill>
                <a:latin typeface="Calibri" panose="020F0502020204030204" pitchFamily="34" charset="0"/>
              </a:rPr>
              <a:t>adaptiivinen tunne</a:t>
            </a:r>
            <a:r>
              <a:rPr lang="fi" sz="1800" dirty="0">
                <a:solidFill>
                  <a:schemeClr val="dk1"/>
                </a:solidFill>
                <a:latin typeface="Calibri" panose="020F0502020204030204" pitchFamily="34" charset="0"/>
              </a:rPr>
              <a:t> eli sopeutumista ja selviytymistä edistävä</a:t>
            </a:r>
          </a:p>
          <a:p>
            <a:pPr marL="914400" lvl="1" indent="-304800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sz="1800" b="1" dirty="0">
                <a:solidFill>
                  <a:schemeClr val="dk1"/>
                </a:solidFill>
                <a:latin typeface="Calibri" panose="020F0502020204030204" pitchFamily="34" charset="0"/>
              </a:rPr>
              <a:t>epäadaptiivinen tunne</a:t>
            </a:r>
            <a:r>
              <a:rPr lang="fi" sz="1800" dirty="0">
                <a:solidFill>
                  <a:schemeClr val="dk1"/>
                </a:solidFill>
                <a:latin typeface="Calibri" panose="020F0502020204030204" pitchFamily="34" charset="0"/>
              </a:rPr>
              <a:t> tarkoittaa opittua ja usein vaikeasti muutettavaa reaktiota; tuottaa tunne-elämää häiritseviä reaktioita, kuten pelkoon liittyen ylikorostunutta turvattomuutta</a:t>
            </a:r>
          </a:p>
          <a:p>
            <a:pPr marL="457200" lvl="0" indent="-304800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b="1" dirty="0">
                <a:solidFill>
                  <a:schemeClr val="dk1"/>
                </a:solidFill>
                <a:latin typeface="Calibri" panose="020F0502020204030204" pitchFamily="34" charset="0"/>
              </a:rPr>
              <a:t>t</a:t>
            </a:r>
            <a:r>
              <a:rPr lang="fi" b="1" dirty="0" smtClean="0">
                <a:solidFill>
                  <a:schemeClr val="dk1"/>
                </a:solidFill>
                <a:latin typeface="Calibri" panose="020F0502020204030204" pitchFamily="34" charset="0"/>
              </a:rPr>
              <a:t>oissijainen </a:t>
            </a:r>
            <a:r>
              <a:rPr lang="fi" b="1" dirty="0">
                <a:solidFill>
                  <a:schemeClr val="dk1"/>
                </a:solidFill>
                <a:latin typeface="Calibri" panose="020F0502020204030204" pitchFamily="34" charset="0"/>
              </a:rPr>
              <a:t>tunne</a:t>
            </a:r>
            <a:r>
              <a:rPr lang="fi" dirty="0">
                <a:solidFill>
                  <a:schemeClr val="dk1"/>
                </a:solidFill>
                <a:latin typeface="Calibri" panose="020F0502020204030204" pitchFamily="34" charset="0"/>
              </a:rPr>
              <a:t> seuraa ensisijaisesta reaktiosta, johon sisältyy tunnekokemuksessa kulttuurinen ja sosiaalinen arvio</a:t>
            </a:r>
          </a:p>
          <a:p>
            <a:pPr marL="914400" lvl="1" indent="-304800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sz="1800" dirty="0">
                <a:solidFill>
                  <a:schemeClr val="dk1"/>
                </a:solidFill>
                <a:latin typeface="Calibri" panose="020F0502020204030204" pitchFamily="34" charset="0"/>
              </a:rPr>
              <a:t>esimerkiksi parisuhteessa kumppanin käytöksestä tehdään arvioita, jotka koetaan mustasukkaisuutena, vaikka taustalla saattaa olla pelko menettämisestä</a:t>
            </a:r>
          </a:p>
          <a:p>
            <a:pPr marL="914400" lvl="1" indent="-304800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sz="1800" dirty="0">
                <a:solidFill>
                  <a:schemeClr val="dk1"/>
                </a:solidFill>
                <a:latin typeface="Calibri" panose="020F0502020204030204" pitchFamily="34" charset="0"/>
              </a:rPr>
              <a:t>syntyy, kun ihminen ei tunnista ensisijaisia tunteitaan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/>
      <p:bldP spid="7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title"/>
          </p:nvPr>
        </p:nvSpPr>
        <p:spPr>
          <a:xfrm>
            <a:off x="578050" y="128750"/>
            <a:ext cx="8520600" cy="9699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i" dirty="0">
                <a:latin typeface="Calibri" panose="020F0502020204030204" pitchFamily="34" charset="0"/>
              </a:rPr>
              <a:t>Tunteiden ja käyttäytymisen säätelyn malli (Pulkkinen)</a:t>
            </a:r>
          </a:p>
        </p:txBody>
      </p:sp>
      <p:sp>
        <p:nvSpPr>
          <p:cNvPr id="85" name="Shape 85"/>
          <p:cNvSpPr txBox="1">
            <a:spLocks noGrp="1"/>
          </p:cNvSpPr>
          <p:nvPr>
            <p:ph type="body" idx="1"/>
          </p:nvPr>
        </p:nvSpPr>
        <p:spPr>
          <a:xfrm>
            <a:off x="303374" y="1335575"/>
            <a:ext cx="3620553" cy="34164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482600" lvl="0" indent="-342900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fi" sz="2000" dirty="0">
                <a:solidFill>
                  <a:schemeClr val="dk1"/>
                </a:solidFill>
                <a:latin typeface="Calibri" panose="020F0502020204030204" pitchFamily="34" charset="0"/>
              </a:rPr>
              <a:t>m</a:t>
            </a:r>
            <a:r>
              <a:rPr lang="fi" sz="2000" dirty="0" smtClean="0">
                <a:solidFill>
                  <a:schemeClr val="dk1"/>
                </a:solidFill>
                <a:latin typeface="Calibri" panose="020F0502020204030204" pitchFamily="34" charset="0"/>
              </a:rPr>
              <a:t>allin </a:t>
            </a:r>
            <a:r>
              <a:rPr lang="fi" sz="2000" dirty="0">
                <a:solidFill>
                  <a:schemeClr val="dk1"/>
                </a:solidFill>
                <a:latin typeface="Calibri" panose="020F0502020204030204" pitchFamily="34" charset="0"/>
              </a:rPr>
              <a:t>mukaan yksilöiden välisten käyttäytymiserojen taustalla voi nähdä kaksi tärkeää ulottuvuutta: yksilöt eroavat toisistaan tunteiden säätelyn taitojen sekä käyttäytymisen ilmaisun suhteen</a:t>
            </a:r>
          </a:p>
        </p:txBody>
      </p:sp>
      <p:sp>
        <p:nvSpPr>
          <p:cNvPr id="3" name="Suorakulmio 2"/>
          <p:cNvSpPr/>
          <p:nvPr/>
        </p:nvSpPr>
        <p:spPr>
          <a:xfrm>
            <a:off x="7524328" y="1275606"/>
            <a:ext cx="1440160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grpSp>
        <p:nvGrpSpPr>
          <p:cNvPr id="4" name="Ryhmä 3"/>
          <p:cNvGrpSpPr/>
          <p:nvPr/>
        </p:nvGrpSpPr>
        <p:grpSpPr>
          <a:xfrm>
            <a:off x="4103440" y="1345426"/>
            <a:ext cx="5040560" cy="3229843"/>
            <a:chOff x="3923928" y="1203598"/>
            <a:chExt cx="5040560" cy="3229843"/>
          </a:xfrm>
        </p:grpSpPr>
        <p:pic>
          <p:nvPicPr>
            <p:cNvPr id="10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23928" y="1203598"/>
              <a:ext cx="4931331" cy="32298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" name="Suorakulmio 10"/>
            <p:cNvSpPr/>
            <p:nvPr/>
          </p:nvSpPr>
          <p:spPr>
            <a:xfrm>
              <a:off x="7524328" y="1347614"/>
              <a:ext cx="1440160" cy="57606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" grpId="0"/>
      <p:bldP spid="8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 smtClean="0"/>
              <a:t>VIII Motivaatio ja motiivit</a:t>
            </a:r>
          </a:p>
        </p:txBody>
      </p:sp>
      <p:sp>
        <p:nvSpPr>
          <p:cNvPr id="30722" name="Sisällön paikkamerkki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altLang="fi-FI" smtClean="0"/>
              <a:t>Toiminnallamme on aina jokin motiivi (lat. motivus) eli liikuttaja.</a:t>
            </a:r>
          </a:p>
          <a:p>
            <a:pPr>
              <a:buFont typeface="Wingdings 3" panose="05040102010807070707" pitchFamily="18" charset="2"/>
              <a:buNone/>
            </a:pPr>
            <a:endParaRPr lang="fi-FI" altLang="fi-FI" smtClean="0"/>
          </a:p>
          <a:p>
            <a:pPr>
              <a:buFont typeface="Wingdings 3" panose="05040102010807070707" pitchFamily="18" charset="2"/>
              <a:buNone/>
            </a:pPr>
            <a:endParaRPr lang="fi-FI" altLang="fi-FI" smtClean="0"/>
          </a:p>
          <a:p>
            <a:pPr>
              <a:buFont typeface="Wingdings 3" panose="05040102010807070707" pitchFamily="18" charset="2"/>
              <a:buNone/>
            </a:pPr>
            <a:endParaRPr lang="fi-FI" altLang="fi-FI" smtClean="0"/>
          </a:p>
          <a:p>
            <a:pPr>
              <a:buFont typeface="Wingdings 3" panose="05040102010807070707" pitchFamily="18" charset="2"/>
              <a:buNone/>
            </a:pPr>
            <a:endParaRPr lang="fi-FI" altLang="fi-FI" smtClean="0"/>
          </a:p>
        </p:txBody>
      </p:sp>
      <p:sp>
        <p:nvSpPr>
          <p:cNvPr id="9" name="Pyöristetty suorakulmio 8"/>
          <p:cNvSpPr/>
          <p:nvPr/>
        </p:nvSpPr>
        <p:spPr>
          <a:xfrm>
            <a:off x="1493658" y="3759882"/>
            <a:ext cx="1512168" cy="918102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fi-FI" sz="1050" b="1" dirty="0"/>
              <a:t>biologiset</a:t>
            </a:r>
          </a:p>
        </p:txBody>
      </p:sp>
      <p:sp>
        <p:nvSpPr>
          <p:cNvPr id="16" name="Ellipsi 15"/>
          <p:cNvSpPr/>
          <p:nvPr/>
        </p:nvSpPr>
        <p:spPr>
          <a:xfrm>
            <a:off x="3600451" y="3759994"/>
            <a:ext cx="1565672" cy="917972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fi-FI" sz="1050" b="1" dirty="0"/>
              <a:t>sosiaaliset</a:t>
            </a:r>
          </a:p>
        </p:txBody>
      </p:sp>
      <p:sp>
        <p:nvSpPr>
          <p:cNvPr id="17" name="Tasakylkinen kolmio 16"/>
          <p:cNvSpPr/>
          <p:nvPr/>
        </p:nvSpPr>
        <p:spPr>
          <a:xfrm>
            <a:off x="5760244" y="3436144"/>
            <a:ext cx="2052638" cy="1026319"/>
          </a:xfrm>
          <a:prstGeom prst="triangl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fi-FI" sz="1050" b="1" dirty="0"/>
              <a:t>psyykkiset</a:t>
            </a:r>
          </a:p>
        </p:txBody>
      </p:sp>
      <p:sp>
        <p:nvSpPr>
          <p:cNvPr id="18" name="Nuoli oikealle 17"/>
          <p:cNvSpPr/>
          <p:nvPr/>
        </p:nvSpPr>
        <p:spPr>
          <a:xfrm rot="16200000">
            <a:off x="4059436" y="1356718"/>
            <a:ext cx="701278" cy="36718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i-FI" sz="1050"/>
          </a:p>
        </p:txBody>
      </p:sp>
      <p:sp>
        <p:nvSpPr>
          <p:cNvPr id="20" name="Suorakulmio 19"/>
          <p:cNvSpPr/>
          <p:nvPr/>
        </p:nvSpPr>
        <p:spPr>
          <a:xfrm>
            <a:off x="1709682" y="1869672"/>
            <a:ext cx="5508612" cy="756084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fi-FI" sz="3000" b="1" dirty="0"/>
              <a:t>MOTIVAATIO</a:t>
            </a:r>
          </a:p>
        </p:txBody>
      </p:sp>
      <p:sp>
        <p:nvSpPr>
          <p:cNvPr id="21" name="Nuoli vasemmalle ja oikealle 20"/>
          <p:cNvSpPr/>
          <p:nvPr/>
        </p:nvSpPr>
        <p:spPr>
          <a:xfrm>
            <a:off x="3006328" y="4030266"/>
            <a:ext cx="594122" cy="32385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i-FI" sz="1050"/>
          </a:p>
        </p:txBody>
      </p:sp>
      <p:sp>
        <p:nvSpPr>
          <p:cNvPr id="22" name="Nuoli vasemmalle ja oikealle 21"/>
          <p:cNvSpPr/>
          <p:nvPr/>
        </p:nvSpPr>
        <p:spPr>
          <a:xfrm>
            <a:off x="5219700" y="4083844"/>
            <a:ext cx="648891" cy="32385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i-FI" sz="1050"/>
          </a:p>
        </p:txBody>
      </p:sp>
      <p:sp>
        <p:nvSpPr>
          <p:cNvPr id="23" name="Pyöristetty suorakulmio 22"/>
          <p:cNvSpPr/>
          <p:nvPr/>
        </p:nvSpPr>
        <p:spPr>
          <a:xfrm>
            <a:off x="1143000" y="3436144"/>
            <a:ext cx="1376363" cy="485775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fi-FI" sz="1050" dirty="0" err="1"/>
              <a:t>homeostaasia</a:t>
            </a:r>
            <a:endParaRPr lang="fi-FI" sz="1050" dirty="0"/>
          </a:p>
        </p:txBody>
      </p:sp>
      <p:sp>
        <p:nvSpPr>
          <p:cNvPr id="24" name="Pyöristetty suorakulmio 23"/>
          <p:cNvSpPr/>
          <p:nvPr/>
        </p:nvSpPr>
        <p:spPr>
          <a:xfrm>
            <a:off x="1143000" y="4657725"/>
            <a:ext cx="998935" cy="485775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fi-FI" sz="1050" dirty="0"/>
              <a:t>nälkä ja jano</a:t>
            </a:r>
          </a:p>
        </p:txBody>
      </p:sp>
      <p:sp>
        <p:nvSpPr>
          <p:cNvPr id="25" name="Pyöristetty suorakulmio 24"/>
          <p:cNvSpPr/>
          <p:nvPr/>
        </p:nvSpPr>
        <p:spPr>
          <a:xfrm>
            <a:off x="2574132" y="4657725"/>
            <a:ext cx="1188244" cy="485775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fi-FI" sz="1050" dirty="0"/>
              <a:t>seksuaalisuus</a:t>
            </a:r>
          </a:p>
        </p:txBody>
      </p:sp>
      <p:cxnSp>
        <p:nvCxnSpPr>
          <p:cNvPr id="27" name="Suora yhdysviiva 26"/>
          <p:cNvCxnSpPr>
            <a:stCxn id="25" idx="3"/>
          </p:cNvCxnSpPr>
          <p:nvPr/>
        </p:nvCxnSpPr>
        <p:spPr>
          <a:xfrm flipV="1">
            <a:off x="3762375" y="4624388"/>
            <a:ext cx="323850" cy="2762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uora yhdysviiva 28"/>
          <p:cNvCxnSpPr>
            <a:endCxn id="17" idx="3"/>
          </p:cNvCxnSpPr>
          <p:nvPr/>
        </p:nvCxnSpPr>
        <p:spPr>
          <a:xfrm flipV="1">
            <a:off x="3762375" y="4462462"/>
            <a:ext cx="3024188" cy="6810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Ellipsi 32"/>
          <p:cNvSpPr/>
          <p:nvPr/>
        </p:nvSpPr>
        <p:spPr>
          <a:xfrm>
            <a:off x="3924300" y="4516041"/>
            <a:ext cx="2321719" cy="627459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fi-FI" sz="1050" dirty="0"/>
              <a:t>yhteenkuuluvuus, vallanhalu etc.</a:t>
            </a:r>
          </a:p>
        </p:txBody>
      </p:sp>
      <p:sp>
        <p:nvSpPr>
          <p:cNvPr id="34" name="Ellipsi 33"/>
          <p:cNvSpPr/>
          <p:nvPr/>
        </p:nvSpPr>
        <p:spPr>
          <a:xfrm>
            <a:off x="3815954" y="3598069"/>
            <a:ext cx="1458515" cy="485775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fi-FI" sz="1050" dirty="0"/>
              <a:t>halu saada arvostusta</a:t>
            </a:r>
          </a:p>
        </p:txBody>
      </p:sp>
      <p:sp>
        <p:nvSpPr>
          <p:cNvPr id="35" name="Tasakylkinen kolmio 34"/>
          <p:cNvSpPr/>
          <p:nvPr/>
        </p:nvSpPr>
        <p:spPr>
          <a:xfrm>
            <a:off x="6137673" y="3112294"/>
            <a:ext cx="1863328" cy="377429"/>
          </a:xfrm>
          <a:prstGeom prst="triangl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fi-FI" sz="1050" dirty="0"/>
              <a:t>tavoitteet</a:t>
            </a:r>
          </a:p>
        </p:txBody>
      </p:sp>
      <p:sp>
        <p:nvSpPr>
          <p:cNvPr id="36" name="Tasakylkinen kolmio 35"/>
          <p:cNvSpPr/>
          <p:nvPr/>
        </p:nvSpPr>
        <p:spPr>
          <a:xfrm>
            <a:off x="6624637" y="4245769"/>
            <a:ext cx="1538288" cy="540544"/>
          </a:xfrm>
          <a:prstGeom prst="triangl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fi-FI" sz="1050" dirty="0"/>
              <a:t>tunteet</a:t>
            </a:r>
          </a:p>
        </p:txBody>
      </p:sp>
      <p:sp>
        <p:nvSpPr>
          <p:cNvPr id="37" name="Tasakylkinen kolmio 36"/>
          <p:cNvSpPr/>
          <p:nvPr/>
        </p:nvSpPr>
        <p:spPr>
          <a:xfrm>
            <a:off x="5975748" y="2571751"/>
            <a:ext cx="2268140" cy="594122"/>
          </a:xfrm>
          <a:prstGeom prst="triangl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fi-FI" sz="1050" dirty="0"/>
              <a:t>sisäinen motivaatio</a:t>
            </a:r>
          </a:p>
        </p:txBody>
      </p:sp>
    </p:spTree>
    <p:extLst>
      <p:ext uri="{BB962C8B-B14F-4D97-AF65-F5344CB8AC3E}">
        <p14:creationId xmlns:p14="http://schemas.microsoft.com/office/powerpoint/2010/main" val="2143738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07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33" grpId="0" animBg="1"/>
      <p:bldP spid="34" grpId="0" animBg="1"/>
      <p:bldP spid="35" grpId="0" animBg="1"/>
      <p:bldP spid="36" grpId="0" animBg="1"/>
      <p:bldP spid="3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485900" y="205979"/>
            <a:ext cx="6172200" cy="583406"/>
          </a:xfrm>
        </p:spPr>
        <p:txBody>
          <a:bodyPr/>
          <a:lstStyle/>
          <a:p>
            <a:r>
              <a:rPr lang="fi-FI" altLang="fi-FI" smtClean="0"/>
              <a:t>VIII Motivaatio ja motiivit</a:t>
            </a:r>
          </a:p>
        </p:txBody>
      </p:sp>
      <p:sp>
        <p:nvSpPr>
          <p:cNvPr id="29698" name="Sisällön paikkamerkki 7"/>
          <p:cNvSpPr>
            <a:spLocks noGrp="1"/>
          </p:cNvSpPr>
          <p:nvPr>
            <p:ph idx="1"/>
          </p:nvPr>
        </p:nvSpPr>
        <p:spPr>
          <a:xfrm>
            <a:off x="1439466" y="844154"/>
            <a:ext cx="6172200" cy="3663553"/>
          </a:xfrm>
        </p:spPr>
        <p:txBody>
          <a:bodyPr/>
          <a:lstStyle/>
          <a:p>
            <a:r>
              <a:rPr lang="fi-FI" altLang="fi-FI" dirty="0" smtClean="0"/>
              <a:t>Tehtävä: Tee ajatuskartta eilisestä päivästäsi.</a:t>
            </a:r>
          </a:p>
          <a:p>
            <a:pPr>
              <a:buFont typeface="Wingdings 3" panose="05040102010807070707" pitchFamily="18" charset="2"/>
              <a:buNone/>
            </a:pPr>
            <a:r>
              <a:rPr lang="fi-FI" altLang="fi-FI" dirty="0" smtClean="0">
                <a:sym typeface="Wingdings" panose="05000000000000000000" pitchFamily="2" charset="2"/>
              </a:rPr>
              <a:t> tämän jälkeen merkitse kunkin teon kohdalle lyhyesti </a:t>
            </a:r>
            <a:r>
              <a:rPr lang="fi-FI" altLang="fi-FI" i="1" dirty="0" smtClean="0">
                <a:sym typeface="Wingdings" panose="05000000000000000000" pitchFamily="2" charset="2"/>
              </a:rPr>
              <a:t>motiivi</a:t>
            </a:r>
            <a:r>
              <a:rPr lang="fi-FI" altLang="fi-FI" dirty="0" smtClean="0">
                <a:sym typeface="Wingdings" panose="05000000000000000000" pitchFamily="2" charset="2"/>
              </a:rPr>
              <a:t> tekoon</a:t>
            </a:r>
            <a:r>
              <a:rPr lang="fi-FI" altLang="fi-FI" dirty="0" smtClean="0"/>
              <a:t> </a:t>
            </a:r>
          </a:p>
        </p:txBody>
      </p:sp>
      <p:sp>
        <p:nvSpPr>
          <p:cNvPr id="9" name="Ellipsi 8"/>
          <p:cNvSpPr/>
          <p:nvPr/>
        </p:nvSpPr>
        <p:spPr>
          <a:xfrm>
            <a:off x="3977879" y="1977629"/>
            <a:ext cx="1350169" cy="8096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fi-FI" sz="1050" dirty="0"/>
              <a:t>nukuin päiväunet</a:t>
            </a:r>
          </a:p>
        </p:txBody>
      </p:sp>
      <p:sp>
        <p:nvSpPr>
          <p:cNvPr id="10" name="Ellipsi 9"/>
          <p:cNvSpPr/>
          <p:nvPr/>
        </p:nvSpPr>
        <p:spPr>
          <a:xfrm>
            <a:off x="6084094" y="2733676"/>
            <a:ext cx="1916906" cy="43219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fi-FI" sz="1050" dirty="0"/>
              <a:t>hermostuin ystävälleni</a:t>
            </a:r>
          </a:p>
        </p:txBody>
      </p:sp>
      <p:sp>
        <p:nvSpPr>
          <p:cNvPr id="11" name="Ellipsi 10"/>
          <p:cNvSpPr/>
          <p:nvPr/>
        </p:nvSpPr>
        <p:spPr>
          <a:xfrm>
            <a:off x="4356497" y="4083844"/>
            <a:ext cx="1457325" cy="75604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fi-FI" sz="1050" dirty="0"/>
              <a:t>kävin lenkillä</a:t>
            </a:r>
          </a:p>
        </p:txBody>
      </p:sp>
      <p:sp>
        <p:nvSpPr>
          <p:cNvPr id="12" name="Ellipsi 11"/>
          <p:cNvSpPr/>
          <p:nvPr/>
        </p:nvSpPr>
        <p:spPr>
          <a:xfrm>
            <a:off x="6030516" y="4299347"/>
            <a:ext cx="1457325" cy="59412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fi-FI" sz="1050" dirty="0"/>
              <a:t>kampasin hiukset</a:t>
            </a:r>
          </a:p>
        </p:txBody>
      </p:sp>
      <p:sp>
        <p:nvSpPr>
          <p:cNvPr id="13" name="Ellipsi 12"/>
          <p:cNvSpPr/>
          <p:nvPr/>
        </p:nvSpPr>
        <p:spPr>
          <a:xfrm>
            <a:off x="2465785" y="2139553"/>
            <a:ext cx="1458515" cy="75604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fi-FI" sz="1050" dirty="0"/>
              <a:t>osallistuin historian kurssille</a:t>
            </a:r>
          </a:p>
        </p:txBody>
      </p:sp>
      <p:sp>
        <p:nvSpPr>
          <p:cNvPr id="14" name="Ellipsi 13"/>
          <p:cNvSpPr/>
          <p:nvPr/>
        </p:nvSpPr>
        <p:spPr>
          <a:xfrm>
            <a:off x="2412207" y="3813573"/>
            <a:ext cx="1835944" cy="8643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fi-FI" sz="1050" dirty="0"/>
              <a:t>kerroin äidille hänen olevan tärkeä</a:t>
            </a:r>
          </a:p>
        </p:txBody>
      </p:sp>
      <p:sp>
        <p:nvSpPr>
          <p:cNvPr id="15" name="Ellipsi 14"/>
          <p:cNvSpPr/>
          <p:nvPr/>
        </p:nvSpPr>
        <p:spPr>
          <a:xfrm>
            <a:off x="5274469" y="1977629"/>
            <a:ext cx="1512094" cy="6477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fi-FI" sz="1050" dirty="0"/>
              <a:t>söin aamupalan</a:t>
            </a:r>
          </a:p>
        </p:txBody>
      </p:sp>
      <p:sp>
        <p:nvSpPr>
          <p:cNvPr id="16" name="Ellipsi 15"/>
          <p:cNvSpPr/>
          <p:nvPr/>
        </p:nvSpPr>
        <p:spPr>
          <a:xfrm>
            <a:off x="4410075" y="3003948"/>
            <a:ext cx="1350169" cy="53935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fi-FI" sz="1050" dirty="0"/>
              <a:t>soitto kaverille</a:t>
            </a:r>
          </a:p>
        </p:txBody>
      </p:sp>
      <p:sp>
        <p:nvSpPr>
          <p:cNvPr id="17" name="Ellipsi 16"/>
          <p:cNvSpPr/>
          <p:nvPr/>
        </p:nvSpPr>
        <p:spPr>
          <a:xfrm>
            <a:off x="5489973" y="3489723"/>
            <a:ext cx="1458515" cy="54054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fi-FI" sz="1050" dirty="0"/>
              <a:t>pelasin </a:t>
            </a:r>
            <a:r>
              <a:rPr lang="fi-FI" sz="1050" dirty="0" err="1"/>
              <a:t>Skyrimia</a:t>
            </a:r>
            <a:endParaRPr lang="fi-FI" sz="1050" dirty="0"/>
          </a:p>
        </p:txBody>
      </p:sp>
      <p:sp>
        <p:nvSpPr>
          <p:cNvPr id="18" name="Ellipsi 17"/>
          <p:cNvSpPr/>
          <p:nvPr/>
        </p:nvSpPr>
        <p:spPr>
          <a:xfrm>
            <a:off x="2844404" y="3003947"/>
            <a:ext cx="1348978" cy="75604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fi-FI" sz="1050" dirty="0"/>
              <a:t>Siivosin huoneeni</a:t>
            </a:r>
          </a:p>
        </p:txBody>
      </p:sp>
      <p:cxnSp>
        <p:nvCxnSpPr>
          <p:cNvPr id="21" name="Suora yhdysviiva 20"/>
          <p:cNvCxnSpPr>
            <a:stCxn id="13" idx="6"/>
          </p:cNvCxnSpPr>
          <p:nvPr/>
        </p:nvCxnSpPr>
        <p:spPr>
          <a:xfrm>
            <a:off x="3924301" y="2518172"/>
            <a:ext cx="1071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uora yhdysviiva 22"/>
          <p:cNvCxnSpPr>
            <a:stCxn id="9" idx="4"/>
          </p:cNvCxnSpPr>
          <p:nvPr/>
        </p:nvCxnSpPr>
        <p:spPr>
          <a:xfrm>
            <a:off x="4652963" y="2787254"/>
            <a:ext cx="134541" cy="2166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uora yhdysviiva 27"/>
          <p:cNvCxnSpPr/>
          <p:nvPr/>
        </p:nvCxnSpPr>
        <p:spPr>
          <a:xfrm>
            <a:off x="4139804" y="3543300"/>
            <a:ext cx="1316831" cy="21074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uora yhdysviiva 30"/>
          <p:cNvCxnSpPr/>
          <p:nvPr/>
        </p:nvCxnSpPr>
        <p:spPr>
          <a:xfrm flipH="1">
            <a:off x="5436394" y="3868341"/>
            <a:ext cx="748904" cy="6000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uora yhdysviiva 31"/>
          <p:cNvCxnSpPr/>
          <p:nvPr/>
        </p:nvCxnSpPr>
        <p:spPr>
          <a:xfrm>
            <a:off x="6354366" y="4030266"/>
            <a:ext cx="161925" cy="3238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uora yhdysviiva 32"/>
          <p:cNvCxnSpPr/>
          <p:nvPr/>
        </p:nvCxnSpPr>
        <p:spPr>
          <a:xfrm>
            <a:off x="4881563" y="3015854"/>
            <a:ext cx="134541" cy="2166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uora yhdysviiva 33"/>
          <p:cNvCxnSpPr/>
          <p:nvPr/>
        </p:nvCxnSpPr>
        <p:spPr>
          <a:xfrm>
            <a:off x="3762376" y="4192191"/>
            <a:ext cx="1316831" cy="2095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uora yhdysviiva 34"/>
          <p:cNvCxnSpPr/>
          <p:nvPr/>
        </p:nvCxnSpPr>
        <p:spPr>
          <a:xfrm>
            <a:off x="5922169" y="2625329"/>
            <a:ext cx="1316831" cy="2107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uora yhdysviiva 36"/>
          <p:cNvCxnSpPr/>
          <p:nvPr/>
        </p:nvCxnSpPr>
        <p:spPr>
          <a:xfrm>
            <a:off x="3437335" y="3706416"/>
            <a:ext cx="163115" cy="3238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uora yhdysviiva 37"/>
          <p:cNvCxnSpPr/>
          <p:nvPr/>
        </p:nvCxnSpPr>
        <p:spPr>
          <a:xfrm>
            <a:off x="5543551" y="3489723"/>
            <a:ext cx="135731" cy="2166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uora yhdysviiva 38"/>
          <p:cNvCxnSpPr/>
          <p:nvPr/>
        </p:nvCxnSpPr>
        <p:spPr>
          <a:xfrm>
            <a:off x="3275410" y="2950369"/>
            <a:ext cx="80963" cy="1619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uora yhdysviiva 39"/>
          <p:cNvCxnSpPr>
            <a:endCxn id="17" idx="7"/>
          </p:cNvCxnSpPr>
          <p:nvPr/>
        </p:nvCxnSpPr>
        <p:spPr>
          <a:xfrm>
            <a:off x="6462712" y="3003947"/>
            <a:ext cx="271463" cy="5655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Pyöristetty suorakulmio 41"/>
          <p:cNvSpPr/>
          <p:nvPr/>
        </p:nvSpPr>
        <p:spPr>
          <a:xfrm>
            <a:off x="6516291" y="1275160"/>
            <a:ext cx="1350169" cy="648890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fi-FI" sz="1050" dirty="0"/>
              <a:t>nälkä</a:t>
            </a:r>
          </a:p>
        </p:txBody>
      </p:sp>
      <p:sp>
        <p:nvSpPr>
          <p:cNvPr id="44" name="Pyöristetty suorakulmio 43"/>
          <p:cNvSpPr/>
          <p:nvPr/>
        </p:nvSpPr>
        <p:spPr>
          <a:xfrm>
            <a:off x="1331119" y="3327797"/>
            <a:ext cx="1243013" cy="594122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fi-FI" sz="1050" dirty="0"/>
              <a:t>kiintymys</a:t>
            </a:r>
          </a:p>
        </p:txBody>
      </p:sp>
      <p:sp>
        <p:nvSpPr>
          <p:cNvPr id="45" name="Pyöristetty suorakulmio 44"/>
          <p:cNvSpPr/>
          <p:nvPr/>
        </p:nvSpPr>
        <p:spPr>
          <a:xfrm>
            <a:off x="6974682" y="3274219"/>
            <a:ext cx="1026319" cy="701279"/>
          </a:xfrm>
          <a:prstGeom prst="round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fi-FI" sz="1050" dirty="0"/>
              <a:t>rentoutus</a:t>
            </a:r>
          </a:p>
        </p:txBody>
      </p:sp>
      <p:sp>
        <p:nvSpPr>
          <p:cNvPr id="46" name="Pyöristetty suorakulmio 45"/>
          <p:cNvSpPr/>
          <p:nvPr/>
        </p:nvSpPr>
        <p:spPr>
          <a:xfrm>
            <a:off x="5436096" y="4441422"/>
            <a:ext cx="1026114" cy="702078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fi-FI" sz="1050" dirty="0"/>
              <a:t>haaste suorittaa tehtävä</a:t>
            </a:r>
          </a:p>
        </p:txBody>
      </p:sp>
      <p:cxnSp>
        <p:nvCxnSpPr>
          <p:cNvPr id="49" name="Suora yhdysviiva 48"/>
          <p:cNvCxnSpPr/>
          <p:nvPr/>
        </p:nvCxnSpPr>
        <p:spPr>
          <a:xfrm flipV="1">
            <a:off x="6893719" y="3706416"/>
            <a:ext cx="485775" cy="547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uora yhdysviiva 50"/>
          <p:cNvCxnSpPr/>
          <p:nvPr/>
        </p:nvCxnSpPr>
        <p:spPr>
          <a:xfrm flipV="1">
            <a:off x="5949554" y="3813572"/>
            <a:ext cx="188119" cy="6274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uora yhdysviiva 51"/>
          <p:cNvCxnSpPr/>
          <p:nvPr/>
        </p:nvCxnSpPr>
        <p:spPr>
          <a:xfrm>
            <a:off x="6569869" y="1924050"/>
            <a:ext cx="0" cy="3774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uora yhdysviiva 54"/>
          <p:cNvCxnSpPr/>
          <p:nvPr/>
        </p:nvCxnSpPr>
        <p:spPr>
          <a:xfrm>
            <a:off x="2465785" y="3813572"/>
            <a:ext cx="80963" cy="1619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03785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296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7" dur="1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2" dur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2" dur="1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7" dur="1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2" dur="1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7" dur="1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2" dur="1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7" dur="1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98" dur="1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3" dur="1" fill="hold"/>
                                        <p:tgtEl>
                                          <p:spTgt spid="296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8" dur="1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3" dur="1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8" dur="1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3" dur="1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3" dur="1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 nodeType="clickPar">
                      <p:stCondLst>
                        <p:cond delay="indefinite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8" dur="1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 nodeType="clickPar">
                      <p:stCondLst>
                        <p:cond delay="indefinite"/>
                      </p:stCondLst>
                      <p:childTnLst>
                        <p:par>
                          <p:cTn id="1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1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43" dur="1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 nodeType="clickPar">
                      <p:stCondLst>
                        <p:cond delay="indefinite"/>
                      </p:stCondLst>
                      <p:childTnLst>
                        <p:par>
                          <p:cTn id="1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6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48" dur="1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 nodeType="clickPar">
                      <p:stCondLst>
                        <p:cond delay="indefinite"/>
                      </p:stCondLst>
                      <p:childTnLst>
                        <p:par>
                          <p:cTn id="1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1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3" dur="1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 nodeType="clickPar">
                      <p:stCondLst>
                        <p:cond delay="indefinite"/>
                      </p:stCondLst>
                      <p:childTnLst>
                        <p:par>
                          <p:cTn id="1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6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8" dur="1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42" grpId="0" animBg="1"/>
      <p:bldP spid="44" grpId="0" animBg="1"/>
      <p:bldP spid="45" grpId="0" animBg="1"/>
    </p:bld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1051</Words>
  <Application>Microsoft Office PowerPoint</Application>
  <PresentationFormat>Näytössä katseltava esitys (16:9)</PresentationFormat>
  <Paragraphs>131</Paragraphs>
  <Slides>18</Slides>
  <Notes>10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18</vt:i4>
      </vt:variant>
    </vt:vector>
  </HeadingPairs>
  <TitlesOfParts>
    <vt:vector size="24" baseType="lpstr">
      <vt:lpstr>Arial</vt:lpstr>
      <vt:lpstr>Calibri</vt:lpstr>
      <vt:lpstr>Lucida Sans Unicode</vt:lpstr>
      <vt:lpstr>Wingdings</vt:lpstr>
      <vt:lpstr>Wingdings 3</vt:lpstr>
      <vt:lpstr>Simple Light</vt:lpstr>
      <vt:lpstr>   Mistä on kyse?</vt:lpstr>
      <vt:lpstr>   Mistä on kyse?</vt:lpstr>
      <vt:lpstr>3. Tunteiden säätely</vt:lpstr>
      <vt:lpstr>Tunteiden säätely</vt:lpstr>
      <vt:lpstr>Tunteiden säätelyn malli (Gross)</vt:lpstr>
      <vt:lpstr>Ensisijaiset ja toissijaiset tunteet (Greenberg)</vt:lpstr>
      <vt:lpstr>Tunteiden ja käyttäytymisen säätelyn malli (Pulkkinen)</vt:lpstr>
      <vt:lpstr>VIII Motivaatio ja motiivit</vt:lpstr>
      <vt:lpstr>VIII Motivaatio ja motiivit</vt:lpstr>
      <vt:lpstr>Kpl 5 s.70 Motivaatio ja motiivit</vt:lpstr>
      <vt:lpstr>PowerPoint-esitys</vt:lpstr>
      <vt:lpstr>PowerPoint-esitys</vt:lpstr>
      <vt:lpstr>  </vt:lpstr>
      <vt:lpstr>Tunteiden säätelyn kehittyminen</vt:lpstr>
      <vt:lpstr>Tunteet ja kognitiivinen toiminta</vt:lpstr>
      <vt:lpstr>Tunteiden merkitys motivaatiossa</vt:lpstr>
      <vt:lpstr>Motivaatio</vt:lpstr>
      <vt:lpstr>Syypäätelmät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3. Tunteiden säätely</dc:title>
  <dc:creator>Aino Kalpio</dc:creator>
  <cp:lastModifiedBy>Syrjäläinen Jarno Antero</cp:lastModifiedBy>
  <cp:revision>11</cp:revision>
  <dcterms:modified xsi:type="dcterms:W3CDTF">2019-12-17T06:41:13Z</dcterms:modified>
</cp:coreProperties>
</file>