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319" r:id="rId3"/>
    <p:sldId id="320" r:id="rId4"/>
    <p:sldId id="340" r:id="rId5"/>
    <p:sldId id="345" r:id="rId6"/>
    <p:sldId id="339" r:id="rId7"/>
    <p:sldId id="323" r:id="rId8"/>
    <p:sldId id="324" r:id="rId9"/>
    <p:sldId id="325" r:id="rId10"/>
    <p:sldId id="327" r:id="rId11"/>
    <p:sldId id="328" r:id="rId12"/>
    <p:sldId id="329" r:id="rId13"/>
    <p:sldId id="331" r:id="rId14"/>
    <p:sldId id="332" r:id="rId15"/>
    <p:sldId id="334" r:id="rId16"/>
    <p:sldId id="346" r:id="rId17"/>
    <p:sldId id="349" r:id="rId18"/>
    <p:sldId id="347" r:id="rId19"/>
    <p:sldId id="351" r:id="rId20"/>
    <p:sldId id="350" r:id="rId21"/>
    <p:sldId id="352" r:id="rId22"/>
    <p:sldId id="354" r:id="rId23"/>
    <p:sldId id="353" r:id="rId24"/>
    <p:sldId id="355" r:id="rId25"/>
    <p:sldId id="356" r:id="rId26"/>
    <p:sldId id="357" r:id="rId27"/>
    <p:sldId id="358" r:id="rId28"/>
    <p:sldId id="359" r:id="rId29"/>
    <p:sldId id="375" r:id="rId30"/>
    <p:sldId id="362" r:id="rId31"/>
    <p:sldId id="363" r:id="rId32"/>
    <p:sldId id="361" r:id="rId33"/>
    <p:sldId id="365" r:id="rId34"/>
    <p:sldId id="367" r:id="rId35"/>
    <p:sldId id="368" r:id="rId36"/>
    <p:sldId id="369" r:id="rId37"/>
    <p:sldId id="370" r:id="rId38"/>
    <p:sldId id="371" r:id="rId39"/>
    <p:sldId id="372" r:id="rId40"/>
    <p:sldId id="373" r:id="rId41"/>
    <p:sldId id="374" r:id="rId4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7"/>
    <p:restoredTop sz="93447"/>
  </p:normalViewPr>
  <p:slideViewPr>
    <p:cSldViewPr snapToGrid="0" snapToObjects="1">
      <p:cViewPr varScale="1">
        <p:scale>
          <a:sx n="64" d="100"/>
          <a:sy n="64" d="100"/>
        </p:scale>
        <p:origin x="17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1C9CE-B67E-6947-B144-B0E0AE27EFD0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06980-BA97-A147-A045-06EA38A502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77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7">
            <a:extLst>
              <a:ext uri="{FF2B5EF4-FFF2-40B4-BE49-F238E27FC236}">
                <a16:creationId xmlns:a16="http://schemas.microsoft.com/office/drawing/2014/main" id="{B6973945-0B95-AA4B-906F-D5013DE84D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5469F89-D4CB-F549-A397-975762B94859}" type="slidenum">
              <a:rPr lang="fi-FI" altLang="fi-FI" sz="1200"/>
              <a:pPr/>
              <a:t>2</a:t>
            </a:fld>
            <a:endParaRPr lang="fi-FI" altLang="fi-FI" sz="1200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1067F790-B35E-2F4F-B1CB-2F80319F19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7121AA56-53BD-6047-B312-08484397B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0036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7">
            <a:extLst>
              <a:ext uri="{FF2B5EF4-FFF2-40B4-BE49-F238E27FC236}">
                <a16:creationId xmlns:a16="http://schemas.microsoft.com/office/drawing/2014/main" id="{E7011A06-CD28-7543-B34E-3D36747DF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87F0C4F-0DAB-814A-8DE5-20ADBFF34AA2}" type="slidenum">
              <a:rPr lang="fi-FI" altLang="fi-FI" sz="1200"/>
              <a:pPr/>
              <a:t>11</a:t>
            </a:fld>
            <a:endParaRPr lang="fi-FI" altLang="fi-FI" sz="1200"/>
          </a:p>
        </p:txBody>
      </p:sp>
      <p:sp>
        <p:nvSpPr>
          <p:cNvPr id="174082" name="Rectangle 2">
            <a:extLst>
              <a:ext uri="{FF2B5EF4-FFF2-40B4-BE49-F238E27FC236}">
                <a16:creationId xmlns:a16="http://schemas.microsoft.com/office/drawing/2014/main" id="{7B7BCEAB-C84B-FE4C-BAD5-70FC273EFD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96B48B49-7828-5F41-A13E-01F3226AD1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2661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7">
            <a:extLst>
              <a:ext uri="{FF2B5EF4-FFF2-40B4-BE49-F238E27FC236}">
                <a16:creationId xmlns:a16="http://schemas.microsoft.com/office/drawing/2014/main" id="{C20F5326-62E1-3141-860C-2052AB55DC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E669198-F41B-ED44-870B-7A146DAC6D79}" type="slidenum">
              <a:rPr lang="fi-FI" altLang="fi-FI" sz="1200"/>
              <a:pPr/>
              <a:t>12</a:t>
            </a:fld>
            <a:endParaRPr lang="fi-FI" altLang="fi-FI" sz="1200"/>
          </a:p>
        </p:txBody>
      </p:sp>
      <p:sp>
        <p:nvSpPr>
          <p:cNvPr id="184322" name="Rectangle 2">
            <a:extLst>
              <a:ext uri="{FF2B5EF4-FFF2-40B4-BE49-F238E27FC236}">
                <a16:creationId xmlns:a16="http://schemas.microsoft.com/office/drawing/2014/main" id="{E2F92EB1-118D-B04F-877A-BBBD6CAE3A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0F5F8EDE-FC99-184C-9F7C-B9565C342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639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7">
            <a:extLst>
              <a:ext uri="{FF2B5EF4-FFF2-40B4-BE49-F238E27FC236}">
                <a16:creationId xmlns:a16="http://schemas.microsoft.com/office/drawing/2014/main" id="{45A77189-7134-4B4B-ACDF-5B820BC971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4614B5C-E76F-5E47-A891-4A294C9856EF}" type="slidenum">
              <a:rPr lang="fi-FI" altLang="fi-FI" sz="1200"/>
              <a:pPr/>
              <a:t>13</a:t>
            </a:fld>
            <a:endParaRPr lang="fi-FI" altLang="fi-FI" sz="1200"/>
          </a:p>
        </p:txBody>
      </p:sp>
      <p:sp>
        <p:nvSpPr>
          <p:cNvPr id="177154" name="Rectangle 2">
            <a:extLst>
              <a:ext uri="{FF2B5EF4-FFF2-40B4-BE49-F238E27FC236}">
                <a16:creationId xmlns:a16="http://schemas.microsoft.com/office/drawing/2014/main" id="{34BB1F6D-38A8-6744-82EC-742ADE913A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EEAB9E7A-1CAC-AD4B-8082-1942FC791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7271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7">
            <a:extLst>
              <a:ext uri="{FF2B5EF4-FFF2-40B4-BE49-F238E27FC236}">
                <a16:creationId xmlns:a16="http://schemas.microsoft.com/office/drawing/2014/main" id="{13A5A87A-F4F0-4E45-B0F7-29D0AC69C3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66E2C39-D52C-7C42-BE23-AB51DC721952}" type="slidenum">
              <a:rPr lang="fi-FI" altLang="fi-FI" sz="1200"/>
              <a:pPr/>
              <a:t>14</a:t>
            </a:fld>
            <a:endParaRPr lang="fi-FI" altLang="fi-FI" sz="1200"/>
          </a:p>
        </p:txBody>
      </p:sp>
      <p:sp>
        <p:nvSpPr>
          <p:cNvPr id="178178" name="Rectangle 2">
            <a:extLst>
              <a:ext uri="{FF2B5EF4-FFF2-40B4-BE49-F238E27FC236}">
                <a16:creationId xmlns:a16="http://schemas.microsoft.com/office/drawing/2014/main" id="{066E5898-C466-9C42-9F43-C19400D2C8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7AEF8174-2B39-BF4F-9175-D0EE262F7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8307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7">
            <a:extLst>
              <a:ext uri="{FF2B5EF4-FFF2-40B4-BE49-F238E27FC236}">
                <a16:creationId xmlns:a16="http://schemas.microsoft.com/office/drawing/2014/main" id="{5295F5A5-E61A-F340-9D04-2ACBD09602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4DE76C3-8FC1-144B-8036-BFFEC9B80E32}" type="slidenum">
              <a:rPr lang="fi-FI" altLang="fi-FI" sz="1200"/>
              <a:pPr/>
              <a:t>15</a:t>
            </a:fld>
            <a:endParaRPr lang="fi-FI" altLang="fi-FI" sz="1200"/>
          </a:p>
        </p:txBody>
      </p:sp>
      <p:sp>
        <p:nvSpPr>
          <p:cNvPr id="180226" name="Rectangle 2">
            <a:extLst>
              <a:ext uri="{FF2B5EF4-FFF2-40B4-BE49-F238E27FC236}">
                <a16:creationId xmlns:a16="http://schemas.microsoft.com/office/drawing/2014/main" id="{32DD1009-CEDD-3849-ADDF-CBEC0E3BC3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590A30BC-C196-184E-9789-B7C1A744B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985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>
            <a:extLst>
              <a:ext uri="{FF2B5EF4-FFF2-40B4-BE49-F238E27FC236}">
                <a16:creationId xmlns:a16="http://schemas.microsoft.com/office/drawing/2014/main" id="{9C687E13-1BB1-4E4B-8065-8F5C2A976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B6A4137-CA09-D44A-A2F8-0DB256FCA63D}" type="slidenum">
              <a:rPr lang="fi-FI" altLang="fi-FI" sz="1200"/>
              <a:pPr/>
              <a:t>16</a:t>
            </a:fld>
            <a:endParaRPr lang="fi-FI" altLang="fi-FI" sz="1200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E6C9EC90-6BD0-274D-8548-BB300255DD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F7CE0914-A5B9-0A47-B722-C888BF7B53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77573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7">
            <a:extLst>
              <a:ext uri="{FF2B5EF4-FFF2-40B4-BE49-F238E27FC236}">
                <a16:creationId xmlns:a16="http://schemas.microsoft.com/office/drawing/2014/main" id="{75AFE3AA-9A58-BF4F-8E42-D76EAE12DA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E1C2DC4-EE34-784C-B243-6198C28E2A76}" type="slidenum">
              <a:rPr lang="fi-FI" altLang="fi-FI" sz="1200"/>
              <a:pPr/>
              <a:t>17</a:t>
            </a:fld>
            <a:endParaRPr lang="fi-FI" altLang="fi-FI" sz="1200"/>
          </a:p>
        </p:txBody>
      </p:sp>
      <p:sp>
        <p:nvSpPr>
          <p:cNvPr id="205826" name="Rectangle 2">
            <a:extLst>
              <a:ext uri="{FF2B5EF4-FFF2-40B4-BE49-F238E27FC236}">
                <a16:creationId xmlns:a16="http://schemas.microsoft.com/office/drawing/2014/main" id="{5D1083A6-35F0-E54D-BAFE-F95BC98D47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3E202426-769C-F240-9975-F9C2AF90D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0057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7">
            <a:extLst>
              <a:ext uri="{FF2B5EF4-FFF2-40B4-BE49-F238E27FC236}">
                <a16:creationId xmlns:a16="http://schemas.microsoft.com/office/drawing/2014/main" id="{543ECED5-B3DE-D64B-9BF2-A001B5E07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D7E15F9-2BAF-5546-BBCA-49A50E95D244}" type="slidenum">
              <a:rPr lang="fi-FI" altLang="fi-FI" sz="1200"/>
              <a:pPr/>
              <a:t>18</a:t>
            </a:fld>
            <a:endParaRPr lang="fi-FI" altLang="fi-FI" sz="1200"/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9FA650EB-11BF-0442-BFCB-8C9BBAC74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B5650F51-5D4E-E847-9BB7-3467C49F6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9697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Rectangle 7">
            <a:extLst>
              <a:ext uri="{FF2B5EF4-FFF2-40B4-BE49-F238E27FC236}">
                <a16:creationId xmlns:a16="http://schemas.microsoft.com/office/drawing/2014/main" id="{AFEAFF2E-5793-6341-9BB7-9604D4F290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0988962-C307-B240-AAAA-8EBA7270C325}" type="slidenum">
              <a:rPr lang="fi-FI" altLang="fi-FI" sz="1200"/>
              <a:pPr/>
              <a:t>19</a:t>
            </a:fld>
            <a:endParaRPr lang="fi-FI" altLang="fi-FI" sz="1200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1294794A-8EBE-7C4D-9ECF-6DF37A4C0D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AD24CA26-0A92-534B-B41E-FF16AA232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05392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Rectangle 7">
            <a:extLst>
              <a:ext uri="{FF2B5EF4-FFF2-40B4-BE49-F238E27FC236}">
                <a16:creationId xmlns:a16="http://schemas.microsoft.com/office/drawing/2014/main" id="{8FD00952-40DC-A143-A67D-9CD5E7CC4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0A725B6-E180-814B-AE87-E3CFC71491D7}" type="slidenum">
              <a:rPr lang="fi-FI" altLang="fi-FI" sz="1200"/>
              <a:pPr/>
              <a:t>20</a:t>
            </a:fld>
            <a:endParaRPr lang="fi-FI" altLang="fi-FI" sz="1200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6BDFBCCB-6BB5-C24D-8F2C-B2EB360652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C629F338-8329-D74E-B7B6-09903B25A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3874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7">
            <a:extLst>
              <a:ext uri="{FF2B5EF4-FFF2-40B4-BE49-F238E27FC236}">
                <a16:creationId xmlns:a16="http://schemas.microsoft.com/office/drawing/2014/main" id="{186A10E5-FBA6-9341-BF65-61BEEE30C9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7D76546-8DC8-724D-ACCA-D47649778EE7}" type="slidenum">
              <a:rPr lang="fi-FI" altLang="fi-FI" sz="1200"/>
              <a:pPr/>
              <a:t>3</a:t>
            </a:fld>
            <a:endParaRPr lang="fi-FI" altLang="fi-FI" sz="1200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B7FCAEBB-F72C-FD49-8F75-61CAD02EE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25E86E52-9C3C-5048-BBA7-DA0145E56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Times New Roman" panose="02020603050405020304" pitchFamily="18" charset="0"/>
                <a:ea typeface="ＭＳ Ｐゴシック" panose="020B0600070205080204" pitchFamily="34" charset="-128"/>
              </a:rPr>
              <a:t>-30-vuotinen sota: katolinen ja protestanttinen Eurooppa muotoutuu</a:t>
            </a:r>
          </a:p>
          <a:p>
            <a:pPr eaLnBrk="1" hangingPunct="1"/>
            <a:r>
              <a:rPr lang="fi-FI" altLang="fi-FI">
                <a:latin typeface="Times New Roman" panose="02020603050405020304" pitchFamily="18" charset="0"/>
                <a:ea typeface="ＭＳ Ｐゴシック" panose="020B0600070205080204" pitchFamily="34" charset="-128"/>
              </a:rPr>
              <a:t>-Itsevaltiaat kuninkaat ja hovikulttuuri: Ranskan kuningas Ludvig XIV esikuva</a:t>
            </a:r>
          </a:p>
          <a:p>
            <a:pPr eaLnBrk="1" hangingPunct="1"/>
            <a:r>
              <a:rPr lang="fi-FI" altLang="fi-FI">
                <a:latin typeface="Times New Roman" panose="02020603050405020304" pitchFamily="18" charset="0"/>
                <a:ea typeface="ＭＳ Ｐゴシック" panose="020B0600070205080204" pitchFamily="34" charset="-128"/>
              </a:rPr>
              <a:t>-arkkitehtuuri: suurten kokeilujen aika: Versailles</a:t>
            </a:r>
          </a:p>
          <a:p>
            <a:pPr eaLnBrk="1" hangingPunct="1"/>
            <a:r>
              <a:rPr lang="fi-FI" altLang="fi-FI">
                <a:latin typeface="Times New Roman" panose="02020603050405020304" pitchFamily="18" charset="0"/>
                <a:ea typeface="ＭＳ Ｐゴシック" panose="020B0600070205080204" pitchFamily="34" charset="-128"/>
              </a:rPr>
              <a:t>-maalaustaide: Rubens, Rembrandt</a:t>
            </a:r>
          </a:p>
          <a:p>
            <a:pPr eaLnBrk="1" hangingPunct="1"/>
            <a:r>
              <a:rPr lang="fi-FI" altLang="fi-FI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-1600-luvun tieteellinen vallankumous: Galilei, Descartes, Newton, Leibniz</a:t>
            </a:r>
          </a:p>
          <a:p>
            <a:pPr algn="just"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77372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Rectangle 7">
            <a:extLst>
              <a:ext uri="{FF2B5EF4-FFF2-40B4-BE49-F238E27FC236}">
                <a16:creationId xmlns:a16="http://schemas.microsoft.com/office/drawing/2014/main" id="{7AA1BF78-5123-EB4C-805B-B5F1FE9B1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8C6FC6-A71D-C845-8BCC-4D47841711F1}" type="slidenum">
              <a:rPr lang="fi-FI" altLang="fi-FI" sz="1200"/>
              <a:pPr/>
              <a:t>21</a:t>
            </a:fld>
            <a:endParaRPr lang="fi-FI" altLang="fi-FI" sz="1200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9FA6E6F6-E1F6-C549-9045-7AFF948650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EA313EE1-A87B-5142-8F99-D12F7081D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0890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Rectangle 7">
            <a:extLst>
              <a:ext uri="{FF2B5EF4-FFF2-40B4-BE49-F238E27FC236}">
                <a16:creationId xmlns:a16="http://schemas.microsoft.com/office/drawing/2014/main" id="{C287545F-EEE7-D845-BBE7-D76867CD8A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8E92756-A292-6348-95E6-DF62E5055501}" type="slidenum">
              <a:rPr lang="fi-FI" altLang="fi-FI" sz="1200"/>
              <a:pPr/>
              <a:t>22</a:t>
            </a:fld>
            <a:endParaRPr lang="fi-FI" altLang="fi-FI" sz="1200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80521B8E-7C8F-7340-B449-D64E1EAEFD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00E65E36-77E9-6641-8573-F6B2C6EC43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53617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Rectangle 7">
            <a:extLst>
              <a:ext uri="{FF2B5EF4-FFF2-40B4-BE49-F238E27FC236}">
                <a16:creationId xmlns:a16="http://schemas.microsoft.com/office/drawing/2014/main" id="{AE92353A-CBEC-754A-A11B-3C8FEC7D02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E5E604-C80E-124D-BDBF-D9C1FE42E4C7}" type="slidenum">
              <a:rPr lang="fi-FI" altLang="fi-FI" sz="1200"/>
              <a:pPr/>
              <a:t>23</a:t>
            </a:fld>
            <a:endParaRPr lang="fi-FI" altLang="fi-FI" sz="1200"/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C29E9EBD-A9F9-E14D-82BC-6B078F25A9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FE9909B5-A7FC-7D40-BA28-8883BF69C8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19561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7">
            <a:extLst>
              <a:ext uri="{FF2B5EF4-FFF2-40B4-BE49-F238E27FC236}">
                <a16:creationId xmlns:a16="http://schemas.microsoft.com/office/drawing/2014/main" id="{F1A68258-2EAF-3341-877B-454A6F677A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45E97F9-C98D-B349-86EE-01A0A1E09B8A}" type="slidenum">
              <a:rPr lang="fi-FI" altLang="fi-FI" sz="1200"/>
              <a:pPr/>
              <a:t>24</a:t>
            </a:fld>
            <a:endParaRPr lang="fi-FI" altLang="fi-FI" sz="1200"/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8C54C702-9C1D-A74D-8F67-73186D7F70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A7C60CC6-3843-6343-BCDA-BB13231F6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93797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Rectangle 7">
            <a:extLst>
              <a:ext uri="{FF2B5EF4-FFF2-40B4-BE49-F238E27FC236}">
                <a16:creationId xmlns:a16="http://schemas.microsoft.com/office/drawing/2014/main" id="{2860DE33-9A08-BC4E-9255-9C77551F95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0F914A4-F9B9-2747-9374-FEFE2FEE31C0}" type="slidenum">
              <a:rPr lang="fi-FI" altLang="fi-FI" sz="1200"/>
              <a:pPr/>
              <a:t>25</a:t>
            </a:fld>
            <a:endParaRPr lang="fi-FI" altLang="fi-FI" sz="1200"/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86F43EE0-4029-E243-9253-E8DB5DF3C5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C284E974-1C11-0644-88B1-249CEFB277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43284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7">
            <a:extLst>
              <a:ext uri="{FF2B5EF4-FFF2-40B4-BE49-F238E27FC236}">
                <a16:creationId xmlns:a16="http://schemas.microsoft.com/office/drawing/2014/main" id="{2F5B58E5-138B-BB47-BC9D-C8DE200DFA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F103AAF-E4F1-6A4E-9357-37152E20FF40}" type="slidenum">
              <a:rPr lang="fi-FI" altLang="fi-FI" sz="1200"/>
              <a:pPr/>
              <a:t>26</a:t>
            </a:fld>
            <a:endParaRPr lang="fi-FI" altLang="fi-FI" sz="1200"/>
          </a:p>
        </p:txBody>
      </p:sp>
      <p:sp>
        <p:nvSpPr>
          <p:cNvPr id="226306" name="Rectangle 2">
            <a:extLst>
              <a:ext uri="{FF2B5EF4-FFF2-40B4-BE49-F238E27FC236}">
                <a16:creationId xmlns:a16="http://schemas.microsoft.com/office/drawing/2014/main" id="{FDA5D5C5-D0D3-1546-B3DE-4F0F15BA5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4C0133C1-FA0D-7243-93FA-532015204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6749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Rectangle 7">
            <a:extLst>
              <a:ext uri="{FF2B5EF4-FFF2-40B4-BE49-F238E27FC236}">
                <a16:creationId xmlns:a16="http://schemas.microsoft.com/office/drawing/2014/main" id="{9011280C-D901-7645-ACE1-38590F31CA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9381084-DD6C-2F45-8EC4-615E3C556D7B}" type="slidenum">
              <a:rPr lang="fi-FI" altLang="fi-FI" sz="1200"/>
              <a:pPr/>
              <a:t>27</a:t>
            </a:fld>
            <a:endParaRPr lang="fi-FI" altLang="fi-FI" sz="1200"/>
          </a:p>
        </p:txBody>
      </p:sp>
      <p:sp>
        <p:nvSpPr>
          <p:cNvPr id="227330" name="Rectangle 2">
            <a:extLst>
              <a:ext uri="{FF2B5EF4-FFF2-40B4-BE49-F238E27FC236}">
                <a16:creationId xmlns:a16="http://schemas.microsoft.com/office/drawing/2014/main" id="{97721A1D-4CA7-A846-A035-002A4FE1A8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C4D4668D-E326-174C-A47D-539AB7CD5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81688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5" name="Rectangle 7">
            <a:extLst>
              <a:ext uri="{FF2B5EF4-FFF2-40B4-BE49-F238E27FC236}">
                <a16:creationId xmlns:a16="http://schemas.microsoft.com/office/drawing/2014/main" id="{FB0D6ED8-085F-5A4A-BCA3-220C6C13AA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519A6A1-8E66-BE45-86C2-ED5AFC224E88}" type="slidenum">
              <a:rPr lang="fi-FI" altLang="fi-FI" sz="1200"/>
              <a:pPr/>
              <a:t>28</a:t>
            </a:fld>
            <a:endParaRPr lang="fi-FI" altLang="fi-FI" sz="1200"/>
          </a:p>
        </p:txBody>
      </p:sp>
      <p:sp>
        <p:nvSpPr>
          <p:cNvPr id="228354" name="Rectangle 2">
            <a:extLst>
              <a:ext uri="{FF2B5EF4-FFF2-40B4-BE49-F238E27FC236}">
                <a16:creationId xmlns:a16="http://schemas.microsoft.com/office/drawing/2014/main" id="{C85A2079-0F68-644D-9E5B-77B0A2EACD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F89768EC-1012-9142-983F-F765F7CDF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20877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1" name="Rectangle 7">
            <a:extLst>
              <a:ext uri="{FF2B5EF4-FFF2-40B4-BE49-F238E27FC236}">
                <a16:creationId xmlns:a16="http://schemas.microsoft.com/office/drawing/2014/main" id="{E45F48CA-8958-EF46-AB96-0195AA9C28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E18F6FD-D5E4-0146-AFA9-58908D23FFCB}" type="slidenum">
              <a:rPr lang="fi-FI" altLang="fi-FI" sz="1200"/>
              <a:pPr/>
              <a:t>29</a:t>
            </a:fld>
            <a:endParaRPr lang="fi-FI" altLang="fi-FI" sz="1200"/>
          </a:p>
        </p:txBody>
      </p:sp>
      <p:sp>
        <p:nvSpPr>
          <p:cNvPr id="247810" name="Rectangle 2">
            <a:extLst>
              <a:ext uri="{FF2B5EF4-FFF2-40B4-BE49-F238E27FC236}">
                <a16:creationId xmlns:a16="http://schemas.microsoft.com/office/drawing/2014/main" id="{9DF373D5-0EDD-164A-95B0-718DD3B59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80D9482F-E47B-884F-9738-0DE8A5000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00713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69" name="Rectangle 7">
            <a:extLst>
              <a:ext uri="{FF2B5EF4-FFF2-40B4-BE49-F238E27FC236}">
                <a16:creationId xmlns:a16="http://schemas.microsoft.com/office/drawing/2014/main" id="{6258953C-4B05-4843-802F-4D993B0364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0E26A02-F4D1-8548-A453-80AAFFC1A534}" type="slidenum">
              <a:rPr lang="fi-FI" altLang="fi-FI" sz="1200"/>
              <a:pPr/>
              <a:t>30</a:t>
            </a:fld>
            <a:endParaRPr lang="fi-FI" altLang="fi-FI" sz="1200"/>
          </a:p>
        </p:txBody>
      </p:sp>
      <p:sp>
        <p:nvSpPr>
          <p:cNvPr id="248834" name="Rectangle 2">
            <a:extLst>
              <a:ext uri="{FF2B5EF4-FFF2-40B4-BE49-F238E27FC236}">
                <a16:creationId xmlns:a16="http://schemas.microsoft.com/office/drawing/2014/main" id="{560E08FB-76FF-C64A-A948-4772405E8C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24DEF6D6-7D30-864C-B46A-76C8820C0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687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>
            <a:extLst>
              <a:ext uri="{FF2B5EF4-FFF2-40B4-BE49-F238E27FC236}">
                <a16:creationId xmlns:a16="http://schemas.microsoft.com/office/drawing/2014/main" id="{2C4317A8-D161-CE47-BCA8-7A97AFAA41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00FA03F-6DA9-8643-A736-A7FEF7F5B4FD}" type="slidenum">
              <a:rPr lang="fi-FI" altLang="fi-FI" sz="1200"/>
              <a:pPr/>
              <a:t>4</a:t>
            </a:fld>
            <a:endParaRPr lang="fi-FI" altLang="fi-FI" sz="1200"/>
          </a:p>
        </p:txBody>
      </p: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2DBC0644-270D-F245-A676-F98236A64F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248192EE-76FE-4C4E-B9EA-F7BA93DA7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4693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7" name="Rectangle 7">
            <a:extLst>
              <a:ext uri="{FF2B5EF4-FFF2-40B4-BE49-F238E27FC236}">
                <a16:creationId xmlns:a16="http://schemas.microsoft.com/office/drawing/2014/main" id="{EFF0E6AA-1ED5-BD47-908D-E57027D83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E4452E1-5F6E-D444-85B9-FAB3878D5FC9}" type="slidenum">
              <a:rPr lang="fi-FI" altLang="fi-FI" sz="1200"/>
              <a:pPr/>
              <a:t>31</a:t>
            </a:fld>
            <a:endParaRPr lang="fi-FI" altLang="fi-FI" sz="1200"/>
          </a:p>
        </p:txBody>
      </p:sp>
      <p:sp>
        <p:nvSpPr>
          <p:cNvPr id="249858" name="Rectangle 2">
            <a:extLst>
              <a:ext uri="{FF2B5EF4-FFF2-40B4-BE49-F238E27FC236}">
                <a16:creationId xmlns:a16="http://schemas.microsoft.com/office/drawing/2014/main" id="{C5253407-233C-FF49-AB50-61494D09E8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E95A8D62-0316-394A-A83F-66A7E1C3E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9133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5" name="Rectangle 7">
            <a:extLst>
              <a:ext uri="{FF2B5EF4-FFF2-40B4-BE49-F238E27FC236}">
                <a16:creationId xmlns:a16="http://schemas.microsoft.com/office/drawing/2014/main" id="{B3FF3FE0-38AB-6243-974A-4D8429A189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CB8664E-DFAF-0B41-8FFE-89D9C93A5F52}" type="slidenum">
              <a:rPr lang="fi-FI" altLang="fi-FI" sz="1200"/>
              <a:pPr/>
              <a:t>32</a:t>
            </a:fld>
            <a:endParaRPr lang="fi-FI" altLang="fi-FI" sz="1200"/>
          </a:p>
        </p:txBody>
      </p:sp>
      <p:sp>
        <p:nvSpPr>
          <p:cNvPr id="250882" name="Rectangle 2">
            <a:extLst>
              <a:ext uri="{FF2B5EF4-FFF2-40B4-BE49-F238E27FC236}">
                <a16:creationId xmlns:a16="http://schemas.microsoft.com/office/drawing/2014/main" id="{7C50D411-F2C4-E646-9803-C873330301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8A0ACBDB-CD37-174D-986D-CEA1AA51EE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652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1" name="Rectangle 7">
            <a:extLst>
              <a:ext uri="{FF2B5EF4-FFF2-40B4-BE49-F238E27FC236}">
                <a16:creationId xmlns:a16="http://schemas.microsoft.com/office/drawing/2014/main" id="{69E3D6AE-5708-EF4B-B40C-0426E26D62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33E8332-C104-BF40-ABBE-438B83AF47A8}" type="slidenum">
              <a:rPr lang="fi-FI" altLang="fi-FI" sz="1200"/>
              <a:pPr/>
              <a:t>33</a:t>
            </a:fld>
            <a:endParaRPr lang="fi-FI" altLang="fi-FI" sz="1200"/>
          </a:p>
        </p:txBody>
      </p:sp>
      <p:sp>
        <p:nvSpPr>
          <p:cNvPr id="252930" name="Rectangle 2">
            <a:extLst>
              <a:ext uri="{FF2B5EF4-FFF2-40B4-BE49-F238E27FC236}">
                <a16:creationId xmlns:a16="http://schemas.microsoft.com/office/drawing/2014/main" id="{37636038-395F-6246-9429-1FD10E8658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0B032BE5-73FC-814C-A6FA-826BCF1AA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8742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7" name="Rectangle 7">
            <a:extLst>
              <a:ext uri="{FF2B5EF4-FFF2-40B4-BE49-F238E27FC236}">
                <a16:creationId xmlns:a16="http://schemas.microsoft.com/office/drawing/2014/main" id="{171E67C2-D01A-2F4F-825A-1C00527511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47F981B-1FAE-B141-89EA-05AB26C1D0A4}" type="slidenum">
              <a:rPr lang="fi-FI" altLang="fi-FI" sz="1200"/>
              <a:pPr/>
              <a:t>34</a:t>
            </a:fld>
            <a:endParaRPr lang="fi-FI" altLang="fi-FI" sz="1200"/>
          </a:p>
        </p:txBody>
      </p:sp>
      <p:sp>
        <p:nvSpPr>
          <p:cNvPr id="254978" name="Rectangle 2">
            <a:extLst>
              <a:ext uri="{FF2B5EF4-FFF2-40B4-BE49-F238E27FC236}">
                <a16:creationId xmlns:a16="http://schemas.microsoft.com/office/drawing/2014/main" id="{18A9213A-926C-A14C-9186-9BB5EC6C72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E019007F-73F1-184A-BD83-D20D920208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5754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5" name="Rectangle 7">
            <a:extLst>
              <a:ext uri="{FF2B5EF4-FFF2-40B4-BE49-F238E27FC236}">
                <a16:creationId xmlns:a16="http://schemas.microsoft.com/office/drawing/2014/main" id="{E5916050-A3BD-DF47-A246-8117823136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230E344-BA8D-8345-A79E-F0DD488946F4}" type="slidenum">
              <a:rPr lang="fi-FI" altLang="fi-FI" sz="1200"/>
              <a:pPr/>
              <a:t>35</a:t>
            </a:fld>
            <a:endParaRPr lang="fi-FI" altLang="fi-FI" sz="1200"/>
          </a:p>
        </p:txBody>
      </p:sp>
      <p:sp>
        <p:nvSpPr>
          <p:cNvPr id="256002" name="Rectangle 2">
            <a:extLst>
              <a:ext uri="{FF2B5EF4-FFF2-40B4-BE49-F238E27FC236}">
                <a16:creationId xmlns:a16="http://schemas.microsoft.com/office/drawing/2014/main" id="{AB40BC9C-698F-C94E-B13E-A0674F9EA2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6428514A-5441-9F44-9EC6-792FA4BA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3593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3" name="Rectangle 7">
            <a:extLst>
              <a:ext uri="{FF2B5EF4-FFF2-40B4-BE49-F238E27FC236}">
                <a16:creationId xmlns:a16="http://schemas.microsoft.com/office/drawing/2014/main" id="{4A0BC89D-1472-F24A-A5AE-99DDC720E0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F6C994D-1C15-9048-9157-00F1CEC4CF9C}" type="slidenum">
              <a:rPr lang="fi-FI" altLang="fi-FI" sz="1200"/>
              <a:pPr/>
              <a:t>36</a:t>
            </a:fld>
            <a:endParaRPr lang="fi-FI" altLang="fi-FI" sz="1200"/>
          </a:p>
        </p:txBody>
      </p:sp>
      <p:sp>
        <p:nvSpPr>
          <p:cNvPr id="239618" name="Rectangle 2">
            <a:extLst>
              <a:ext uri="{FF2B5EF4-FFF2-40B4-BE49-F238E27FC236}">
                <a16:creationId xmlns:a16="http://schemas.microsoft.com/office/drawing/2014/main" id="{C1D5A65B-573D-0847-B1BA-5943EB7263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3955" name="Rectangle 3">
            <a:extLst>
              <a:ext uri="{FF2B5EF4-FFF2-40B4-BE49-F238E27FC236}">
                <a16:creationId xmlns:a16="http://schemas.microsoft.com/office/drawing/2014/main" id="{D7DE8308-3811-2B4C-AB5F-7C7F07B98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47381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1" name="Rectangle 7">
            <a:extLst>
              <a:ext uri="{FF2B5EF4-FFF2-40B4-BE49-F238E27FC236}">
                <a16:creationId xmlns:a16="http://schemas.microsoft.com/office/drawing/2014/main" id="{624C4577-C7EF-174D-9A1D-F440398DFE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756BD41-2D6B-4C4F-B76D-C06ED2B1CF6A}" type="slidenum">
              <a:rPr lang="fi-FI" altLang="fi-FI" sz="1200"/>
              <a:pPr/>
              <a:t>37</a:t>
            </a:fld>
            <a:endParaRPr lang="fi-FI" altLang="fi-FI" sz="1200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id="{CCE71B41-E2A0-4A4B-805E-04D8619A03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FB88E0B0-B09A-5B4A-878E-6860FBFBA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19765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49" name="Rectangle 7">
            <a:extLst>
              <a:ext uri="{FF2B5EF4-FFF2-40B4-BE49-F238E27FC236}">
                <a16:creationId xmlns:a16="http://schemas.microsoft.com/office/drawing/2014/main" id="{B3EEBEED-A818-F842-8ACC-3639581573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C02FF49-CBEE-6442-A18D-AD57C9A8EF36}" type="slidenum">
              <a:rPr lang="fi-FI" altLang="fi-FI" sz="1200"/>
              <a:pPr/>
              <a:t>38</a:t>
            </a:fld>
            <a:endParaRPr lang="fi-FI" altLang="fi-FI" sz="1200"/>
          </a:p>
        </p:txBody>
      </p:sp>
      <p:sp>
        <p:nvSpPr>
          <p:cNvPr id="258050" name="Rectangle 2">
            <a:extLst>
              <a:ext uri="{FF2B5EF4-FFF2-40B4-BE49-F238E27FC236}">
                <a16:creationId xmlns:a16="http://schemas.microsoft.com/office/drawing/2014/main" id="{44A4175C-B5EE-0F40-B9D5-C51CE03A0E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B41D1B3D-18DE-664C-B49B-820AD7F4E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33654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7">
            <a:extLst>
              <a:ext uri="{FF2B5EF4-FFF2-40B4-BE49-F238E27FC236}">
                <a16:creationId xmlns:a16="http://schemas.microsoft.com/office/drawing/2014/main" id="{721743C1-6188-CC4A-8211-F35EDE1491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7F4F5FE-2C79-EB49-ABB4-6899D7D90128}" type="slidenum">
              <a:rPr lang="fi-FI" altLang="fi-FI" sz="1200"/>
              <a:pPr/>
              <a:t>39</a:t>
            </a:fld>
            <a:endParaRPr lang="fi-FI" altLang="fi-FI" sz="1200"/>
          </a:p>
        </p:txBody>
      </p:sp>
      <p:sp>
        <p:nvSpPr>
          <p:cNvPr id="259074" name="Rectangle 2">
            <a:extLst>
              <a:ext uri="{FF2B5EF4-FFF2-40B4-BE49-F238E27FC236}">
                <a16:creationId xmlns:a16="http://schemas.microsoft.com/office/drawing/2014/main" id="{E655A99B-0D83-0E40-9384-10843A6B54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9BCD9F00-0F79-514D-A09A-386CB67CD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26663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5" name="Rectangle 7">
            <a:extLst>
              <a:ext uri="{FF2B5EF4-FFF2-40B4-BE49-F238E27FC236}">
                <a16:creationId xmlns:a16="http://schemas.microsoft.com/office/drawing/2014/main" id="{3DF35412-CCA3-A14B-A426-3FFAAEDFF5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618D657-D44D-4248-9D8D-BC1A0DFDC650}" type="slidenum">
              <a:rPr lang="fi-FI" altLang="fi-FI" sz="1200"/>
              <a:pPr/>
              <a:t>40</a:t>
            </a:fld>
            <a:endParaRPr lang="fi-FI" altLang="fi-FI" sz="1200"/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65F0B06B-4AFE-8241-B847-ED9CD924C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AB43DDC3-FF31-7140-B63F-2D1FA207B3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6451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>
            <a:extLst>
              <a:ext uri="{FF2B5EF4-FFF2-40B4-BE49-F238E27FC236}">
                <a16:creationId xmlns:a16="http://schemas.microsoft.com/office/drawing/2014/main" id="{B0B93478-FDA7-DB4F-B98F-C904F0E7C6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0B0495-6AF8-FD4F-A938-C1A55A182FD8}" type="slidenum">
              <a:rPr lang="fi-FI" altLang="fi-FI" sz="1200"/>
              <a:pPr/>
              <a:t>5</a:t>
            </a:fld>
            <a:endParaRPr lang="fi-FI" altLang="fi-FI" sz="1200"/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id="{CF65DA1E-98F4-B14F-A357-C6E0E74F32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624C7284-720E-574F-9E17-61AE343DA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10739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3" name="Rectangle 7">
            <a:extLst>
              <a:ext uri="{FF2B5EF4-FFF2-40B4-BE49-F238E27FC236}">
                <a16:creationId xmlns:a16="http://schemas.microsoft.com/office/drawing/2014/main" id="{62D1F3DF-ED77-8049-B939-EE70E98D1A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B12DD01-9064-764E-B9E7-6315E6C13E0D}" type="slidenum">
              <a:rPr lang="fi-FI" altLang="fi-FI" sz="1200"/>
              <a:pPr/>
              <a:t>41</a:t>
            </a:fld>
            <a:endParaRPr lang="fi-FI" altLang="fi-FI" sz="1200"/>
          </a:p>
        </p:txBody>
      </p:sp>
      <p:sp>
        <p:nvSpPr>
          <p:cNvPr id="261122" name="Rectangle 2">
            <a:extLst>
              <a:ext uri="{FF2B5EF4-FFF2-40B4-BE49-F238E27FC236}">
                <a16:creationId xmlns:a16="http://schemas.microsoft.com/office/drawing/2014/main" id="{4BFA73D4-BC2B-8149-911F-9AF4F040B7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7214C75E-0F06-5140-BDA3-9DFC63950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6701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Rectangle 7">
            <a:extLst>
              <a:ext uri="{FF2B5EF4-FFF2-40B4-BE49-F238E27FC236}">
                <a16:creationId xmlns:a16="http://schemas.microsoft.com/office/drawing/2014/main" id="{13AD2558-CDCA-F744-A53D-8C486A41F3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358EA3D-3A84-5B49-A09F-7601D339C1AD}" type="slidenum">
              <a:rPr lang="fi-FI" altLang="fi-FI" sz="1200"/>
              <a:pPr/>
              <a:t>6</a:t>
            </a:fld>
            <a:endParaRPr lang="fi-FI" altLang="fi-FI" sz="1200"/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3B67DCD6-6D07-CD44-AFAE-5AE191E05C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9C2FF896-F07E-3340-8A0D-49E4DC5CC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6873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7">
            <a:extLst>
              <a:ext uri="{FF2B5EF4-FFF2-40B4-BE49-F238E27FC236}">
                <a16:creationId xmlns:a16="http://schemas.microsoft.com/office/drawing/2014/main" id="{12C781C7-DF23-3E47-AE2A-78EF473937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1BEA6CD-2205-E84A-81B3-283288DA416D}" type="slidenum">
              <a:rPr lang="fi-FI" altLang="fi-FI" sz="1200"/>
              <a:pPr/>
              <a:t>7</a:t>
            </a:fld>
            <a:endParaRPr lang="fi-FI" altLang="fi-FI" sz="1200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C7EA7EB3-C162-7E4A-98BB-FB5F4C3B8F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FCD88CA1-AA62-0146-8443-58D8C1DFE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6590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7">
            <a:extLst>
              <a:ext uri="{FF2B5EF4-FFF2-40B4-BE49-F238E27FC236}">
                <a16:creationId xmlns:a16="http://schemas.microsoft.com/office/drawing/2014/main" id="{FA78BA56-45C0-E74C-8CBB-D3DE8CF605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9361A59-3EC5-AB41-9698-C9B0F8414FAD}" type="slidenum">
              <a:rPr lang="fi-FI" altLang="fi-FI" sz="1200"/>
              <a:pPr/>
              <a:t>8</a:t>
            </a:fld>
            <a:endParaRPr lang="fi-FI" altLang="fi-FI" sz="1200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C579ABB5-473C-A94E-B33E-0C82993459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083" name="Rectangle 3">
            <a:extLst>
              <a:ext uri="{FF2B5EF4-FFF2-40B4-BE49-F238E27FC236}">
                <a16:creationId xmlns:a16="http://schemas.microsoft.com/office/drawing/2014/main" id="{AFF08A08-A8C6-104D-A389-AC516374E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0954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7">
            <a:extLst>
              <a:ext uri="{FF2B5EF4-FFF2-40B4-BE49-F238E27FC236}">
                <a16:creationId xmlns:a16="http://schemas.microsoft.com/office/drawing/2014/main" id="{7EE685C5-3CF0-F546-8CC8-4CC3ABC12D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1A6F29B-ABD8-604E-B3D6-892E6901607F}" type="slidenum">
              <a:rPr lang="fi-FI" altLang="fi-FI" sz="1200"/>
              <a:pPr/>
              <a:t>9</a:t>
            </a:fld>
            <a:endParaRPr lang="fi-FI" altLang="fi-FI" sz="1200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1D1D9708-CEFF-3246-8FFB-87134913BC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C9208211-94CF-0D41-8904-D60DEA8A23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8697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7">
            <a:extLst>
              <a:ext uri="{FF2B5EF4-FFF2-40B4-BE49-F238E27FC236}">
                <a16:creationId xmlns:a16="http://schemas.microsoft.com/office/drawing/2014/main" id="{CCE2D9D0-2CDC-3849-9D17-39A2C62605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ACC8DF3-24E0-EC41-8383-52948CD6BEDC}" type="slidenum">
              <a:rPr lang="fi-FI" altLang="fi-FI" sz="1200"/>
              <a:pPr/>
              <a:t>10</a:t>
            </a:fld>
            <a:endParaRPr lang="fi-FI" altLang="fi-FI" sz="1200"/>
          </a:p>
        </p:txBody>
      </p:sp>
      <p:sp>
        <p:nvSpPr>
          <p:cNvPr id="173058" name="Rectangle 2">
            <a:extLst>
              <a:ext uri="{FF2B5EF4-FFF2-40B4-BE49-F238E27FC236}">
                <a16:creationId xmlns:a16="http://schemas.microsoft.com/office/drawing/2014/main" id="{01158470-7246-904C-8F24-00255C712D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FC74788B-E395-E748-81C1-45DA9B1DD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659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0B49F1-B7C8-1D4D-A2B2-E7EAB8529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851E87-D9B4-3040-BEAC-AB98C714C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BB7C76-EDDD-5A44-A063-F5CEE1D2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A4D2DE-BD83-5F45-B2C4-B3CFA9874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37F349-7698-C04E-A978-0F865089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83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DE0430-2958-2A4E-9A49-7A2C5D27B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8C1D10-62AE-644C-9954-0EB1F4051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F71077-86C1-0D40-9396-06650D05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17F1E7-0428-A141-B821-10076DC8D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056A63-A87E-5A41-95CC-83E8498B3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34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72C7A6-DBA1-5849-93F5-01F3AFCCC8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E0ED41-6D22-4E4E-BCDE-236D17070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DF5CB1-6ED5-FD46-9F35-0961CBD11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E0C2FE-3D21-E84A-A1EA-D57EEC45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44015A-3B0D-944E-9BBC-4EFE420C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318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34AF7F-EE02-C346-998F-2A4BEF595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36D3F2-1092-5244-AC00-34DA98E63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11164B-A102-FD49-BC9A-98EC0A4E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6B91CD-D6F1-E544-B53A-0FF30A76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30D19F-3773-1446-9EA6-38C00880D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5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972967-A674-2D43-A1DA-6793239B1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CFF516-2C6A-4047-9F87-D37156B55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76D50D-E2E3-E24F-B345-74AC07F9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396709-3FE2-994F-981B-8195C030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6E6DB8-8D37-8C4A-AACA-2590A4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009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F3FE4E-199D-BF48-B39C-DD278FE57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4BE37D-4E8B-854A-947A-BFAFB33D5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5CA96C-F8FF-0B4C-800C-1ED0B1377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F54E89-0FAE-A548-95C3-E64B0BFF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0243BD-3755-534D-B9A7-770436B7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CA6DDE-4262-D943-B886-1EE6FD5E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33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D2CEA-0283-294D-BBA1-25D9B1D5F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FF3619-458F-DE42-8E75-236C0B7C5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34A118-E2E2-D748-B58D-F7A3FE886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5D962C6-0F5D-C348-B1ED-056F06D11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A6EEDA2-4FBA-9045-A25A-3226D86AB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184FD11-F6B8-2746-B3A0-E5F58A9D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012E0A2-A3F2-1D4E-AA6F-D0B8F055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81EBC3B-B461-094D-8FD3-73EC896D6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190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8EC98-08F0-6148-B6BC-3C153CFB0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FED27EE-B968-5F49-9C0A-97E3D7DA8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F8D91F9-27E1-E44E-9349-A15812D0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E28F0FD-757C-FE4D-9719-9BB126CD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92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42FB8CE-EA4C-6446-A997-D0E3B343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789A888-1EBE-E349-BF05-9B4B7108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08F54EA-CF57-2E4D-9969-689C38C01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75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D16158-83F8-B247-B79A-DEE683C32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E54A07-325F-2B4A-84A7-1AB349B6D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27A51A5-2F5C-4648-9469-9B9B95F30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0638791-D212-4A44-800C-18BD6AF6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2AD863-12BA-614F-A358-3827E38AD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3CEAC1-E5E9-DF40-927D-8828509E2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831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C0D125-DD1C-E748-8839-64D8B6D41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442D410-A403-BA45-AEA9-800549B0C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121C1D6-FCAD-F740-9727-C3836B577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0D3262D-DBCF-3F43-8F26-59E0395AF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C0A5CE-7245-374C-8547-DDC482A2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E6321F-F321-B349-B7E3-E2846264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30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B917579-47B8-4C44-BAED-DE8626E87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AE9E39-1411-2547-917E-C1F3E3AD5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0989B0-8014-F943-8FEE-12D892439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0753-6957-B040-99E5-F2BF04F80C1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24497C-C0F6-1E45-8E3D-F319DF801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A4E418-B6FC-BB4A-9DD8-355C12728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47D44-EAF0-214E-A822-F5C4E790A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59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zWpHrJoaD0&amp;feature=relate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G3PrC0sPe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grbq6AoquhI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GdFHJXciAQ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HSRIDtwsf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lT8yeEYbMs&amp;feature=related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VxwuirUX-M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d_oIFy1mxM&amp;feature=related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PUBxydt6P7w" TargetMode="External"/><Relationship Id="rId4" Type="http://schemas.openxmlformats.org/officeDocument/2006/relationships/hyperlink" Target="http://www.youtube.com/watch?v=Gv94m_S3QDo&amp;feature=related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Lm81tK__gg&amp;feature=related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f_cE3jMRiM&amp;feature=related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ucg7l1g8G4g" TargetMode="External"/><Relationship Id="rId4" Type="http://schemas.openxmlformats.org/officeDocument/2006/relationships/hyperlink" Target="http://www.youtube.com/watch?v=PgurNJLivG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1BLiB0UtcA&amp;feature=related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VWJB7ls_h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3NUTySWbYo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f-IaRzF6p8" TargetMode="External"/><Relationship Id="rId7" Type="http://schemas.openxmlformats.org/officeDocument/2006/relationships/hyperlink" Target="https://www.youtube.com/watch?v=lb719bl2AjM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39lOccOYbfs&amp;feature=related" TargetMode="External"/><Relationship Id="rId5" Type="http://schemas.openxmlformats.org/officeDocument/2006/relationships/hyperlink" Target="http://www.youtube.com/watch?v=vhpD5JbChPQ&amp;feature=related" TargetMode="External"/><Relationship Id="rId4" Type="http://schemas.openxmlformats.org/officeDocument/2006/relationships/hyperlink" Target="http://www.youtube.com/watch?v=k3rqm9l3mw0&amp;feature=related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67qXK9QXSlo&amp;NR=1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8pq2J2lk4g&amp;feature=related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Kuw8YjSbKd4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sfiAsWR4qU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3ATlA4F2ePQ" TargetMode="External"/><Relationship Id="rId4" Type="http://schemas.openxmlformats.org/officeDocument/2006/relationships/hyperlink" Target="http://www.youtube.com/watch?v=MS3vpAWW2Zc&amp;feature=relat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bU681o8BlZs&amp;feature=related" TargetMode="External"/><Relationship Id="rId4" Type="http://schemas.openxmlformats.org/officeDocument/2006/relationships/hyperlink" Target="http://www.youtube.com/watch?v=mjpFi9bn1do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204683-FD79-3843-BEF5-740DCE06F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Barokin aikakausi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D462B1E-7CB6-AD44-845C-BD3AFB92A2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n. 1600-1750</a:t>
            </a:r>
          </a:p>
        </p:txBody>
      </p:sp>
    </p:spTree>
    <p:extLst>
      <p:ext uri="{BB962C8B-B14F-4D97-AF65-F5344CB8AC3E}">
        <p14:creationId xmlns:p14="http://schemas.microsoft.com/office/powerpoint/2010/main" val="39508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17DA50FC-0C02-1E49-A33E-A23E15543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Oopperan kehitys: Italia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1A6C26A3-F495-1F46-8DAF-C54685647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Napolilainen ooppera 1600-luvun loppu ja 1700-luvun alku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 </a:t>
            </a:r>
            <a:r>
              <a:rPr lang="fi-FI" altLang="fi-FI" dirty="0" err="1">
                <a:latin typeface="Times New Roman" panose="02020603050405020304" pitchFamily="18" charset="0"/>
              </a:rPr>
              <a:t>Opera</a:t>
            </a:r>
            <a:r>
              <a:rPr lang="fi-FI" altLang="fi-FI" dirty="0">
                <a:latin typeface="Times New Roman" panose="02020603050405020304" pitchFamily="18" charset="0"/>
              </a:rPr>
              <a:t> </a:t>
            </a:r>
            <a:r>
              <a:rPr lang="fi-FI" altLang="fi-FI" dirty="0" err="1">
                <a:latin typeface="Times New Roman" panose="02020603050405020304" pitchFamily="18" charset="0"/>
              </a:rPr>
              <a:t>seria</a:t>
            </a:r>
            <a:r>
              <a:rPr lang="fi-FI" altLang="fi-FI" dirty="0">
                <a:latin typeface="Times New Roman" panose="02020603050405020304" pitchFamily="18" charset="0"/>
              </a:rPr>
              <a:t>: vakava, arvokas ooppera, </a:t>
            </a:r>
            <a:r>
              <a:rPr lang="fi-FI" altLang="fi-FI" dirty="0" err="1">
                <a:latin typeface="Times New Roman" panose="02020603050405020304" pitchFamily="18" charset="0"/>
              </a:rPr>
              <a:t>opera</a:t>
            </a:r>
            <a:r>
              <a:rPr lang="fi-FI" altLang="fi-FI" dirty="0">
                <a:latin typeface="Times New Roman" panose="02020603050405020304" pitchFamily="18" charset="0"/>
              </a:rPr>
              <a:t> </a:t>
            </a:r>
            <a:r>
              <a:rPr lang="fi-FI" altLang="fi-FI" dirty="0" err="1">
                <a:latin typeface="Times New Roman" panose="02020603050405020304" pitchFamily="18" charset="0"/>
              </a:rPr>
              <a:t>buffa</a:t>
            </a:r>
            <a:r>
              <a:rPr lang="fi-FI" altLang="fi-FI" dirty="0">
                <a:latin typeface="Times New Roman" panose="02020603050405020304" pitchFamily="18" charset="0"/>
              </a:rPr>
              <a:t>: koominen ooppera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Aaria (laulajan taidonnäyte) ja resitatiivi (puhelaulu) erottautuvat 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suuret laulajatähdet, kastraatit, virtuoosisuus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Antonio Vivaldi: </a:t>
            </a:r>
            <a:r>
              <a:rPr lang="fi-FI" altLang="fi-FI" dirty="0" err="1">
                <a:latin typeface="Times New Roman" panose="02020603050405020304" pitchFamily="18" charset="0"/>
              </a:rPr>
              <a:t>Bajazet</a:t>
            </a:r>
            <a:r>
              <a:rPr lang="fi-FI" altLang="fi-FI" dirty="0">
                <a:latin typeface="Times New Roman" panose="02020603050405020304" pitchFamily="18" charset="0"/>
              </a:rPr>
              <a:t>-ooppera</a:t>
            </a:r>
          </a:p>
          <a:p>
            <a:pPr eaLnBrk="1" hangingPunct="1">
              <a:buFontTx/>
              <a:buNone/>
            </a:pPr>
            <a:r>
              <a:rPr lang="fi-FI" altLang="fi-FI" dirty="0">
                <a:latin typeface="Times New Roman" panose="02020603050405020304" pitchFamily="18" charset="0"/>
              </a:rPr>
              <a:t>  -Irenen aaria </a:t>
            </a:r>
            <a:r>
              <a:rPr lang="ja-JP" altLang="fi-FI"/>
              <a:t>”</a:t>
            </a:r>
            <a:r>
              <a:rPr lang="fi-FI" altLang="ja-JP" dirty="0" err="1">
                <a:latin typeface="Times New Roman" panose="02020603050405020304" pitchFamily="18" charset="0"/>
              </a:rPr>
              <a:t>Son</a:t>
            </a:r>
            <a:r>
              <a:rPr lang="fi-FI" altLang="ja-JP" dirty="0">
                <a:latin typeface="Times New Roman" panose="02020603050405020304" pitchFamily="18" charset="0"/>
              </a:rPr>
              <a:t> </a:t>
            </a:r>
            <a:r>
              <a:rPr lang="fi-FI" altLang="ja-JP" dirty="0" err="1">
                <a:latin typeface="Times New Roman" panose="02020603050405020304" pitchFamily="18" charset="0"/>
              </a:rPr>
              <a:t>tortorella</a:t>
            </a:r>
            <a:r>
              <a:rPr lang="ja-JP" altLang="fi-FI"/>
              <a:t>”</a:t>
            </a:r>
            <a:r>
              <a:rPr lang="fi-FI" altLang="ja-JP" dirty="0"/>
              <a:t> (altto)</a:t>
            </a:r>
            <a:endParaRPr lang="fi-FI" altLang="ja-JP" dirty="0">
              <a:latin typeface="Times New Roman" panose="02020603050405020304" pitchFamily="18" charset="0"/>
            </a:endParaRPr>
          </a:p>
          <a:p>
            <a:pPr eaLnBrk="1" hangingPunct="1"/>
            <a:endParaRPr lang="fi-FI" altLang="fi-FI" dirty="0"/>
          </a:p>
        </p:txBody>
      </p:sp>
      <p:sp>
        <p:nvSpPr>
          <p:cNvPr id="179203" name="AutoShape 4">
            <a:hlinkClick r:id="rId3" highlightClick="1"/>
            <a:extLst>
              <a:ext uri="{FF2B5EF4-FFF2-40B4-BE49-F238E27FC236}">
                <a16:creationId xmlns:a16="http://schemas.microsoft.com/office/drawing/2014/main" id="{0219A780-5A15-6D49-9766-B0DBCEE9B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1816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13960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8F8E82E4-840C-404C-806A-F5E5AE1EF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Oopperan kehitys: Ranska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0AF5C71F-26FD-824F-AC18-A5A72FE08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>
                <a:latin typeface="Times New Roman" panose="02020603050405020304" pitchFamily="18" charset="0"/>
              </a:rPr>
              <a:t>1660-luvulla syntyy Ludvig XIV:n Versaillesin hoviooppera 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latin typeface="Times New Roman" panose="02020603050405020304" pitchFamily="18" charset="0"/>
              </a:rPr>
              <a:t>Jean-</a:t>
            </a:r>
            <a:r>
              <a:rPr lang="fi-FI" altLang="fi-FI" dirty="0" err="1">
                <a:latin typeface="Times New Roman" panose="02020603050405020304" pitchFamily="18" charset="0"/>
              </a:rPr>
              <a:t>Baptiste</a:t>
            </a:r>
            <a:r>
              <a:rPr lang="fi-FI" altLang="fi-FI" dirty="0">
                <a:latin typeface="Times New Roman" panose="02020603050405020304" pitchFamily="18" charset="0"/>
              </a:rPr>
              <a:t> </a:t>
            </a:r>
            <a:r>
              <a:rPr lang="fi-FI" altLang="fi-FI" dirty="0" err="1">
                <a:latin typeface="Times New Roman" panose="02020603050405020304" pitchFamily="18" charset="0"/>
              </a:rPr>
              <a:t>Lullyn</a:t>
            </a:r>
            <a:r>
              <a:rPr lang="fi-FI" altLang="fi-FI" dirty="0">
                <a:latin typeface="Times New Roman" panose="02020603050405020304" pitchFamily="18" charset="0"/>
              </a:rPr>
              <a:t> oopperat luovat ranskalaisen oopperan perinteen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latin typeface="Times New Roman" panose="02020603050405020304" pitchFamily="18" charset="0"/>
              </a:rPr>
              <a:t>antiikin sankariaiheet, baletti tärkeässä roolissa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977325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2">
            <a:extLst>
              <a:ext uri="{FF2B5EF4-FFF2-40B4-BE49-F238E27FC236}">
                <a16:creationId xmlns:a16="http://schemas.microsoft.com/office/drawing/2014/main" id="{B352C0F2-A23E-BD45-8156-39AF57267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Oopperan kehitys: Ranska</a:t>
            </a:r>
          </a:p>
        </p:txBody>
      </p:sp>
      <p:sp>
        <p:nvSpPr>
          <p:cNvPr id="183298" name="Rectangle 3">
            <a:extLst>
              <a:ext uri="{FF2B5EF4-FFF2-40B4-BE49-F238E27FC236}">
                <a16:creationId xmlns:a16="http://schemas.microsoft.com/office/drawing/2014/main" id="{970D89B3-E297-4C4C-85D8-2A1B8696A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loppukohtaus </a:t>
            </a:r>
            <a:r>
              <a:rPr lang="fi-FI" altLang="fi-FI" dirty="0" err="1"/>
              <a:t>Perseus</a:t>
            </a:r>
            <a:r>
              <a:rPr lang="fi-FI" altLang="fi-FI" dirty="0"/>
              <a:t>-oopperasta  (</a:t>
            </a:r>
            <a:r>
              <a:rPr lang="fi-FI" altLang="fi-FI" dirty="0" err="1"/>
              <a:t>Lullyn</a:t>
            </a:r>
            <a:r>
              <a:rPr lang="fi-FI" altLang="fi-FI" dirty="0"/>
              <a:t> säveltämä aurinkokuninkaalle)</a:t>
            </a:r>
          </a:p>
          <a:p>
            <a:pPr eaLnBrk="1" hangingPunct="1">
              <a:buFontTx/>
              <a:buNone/>
            </a:pPr>
            <a:r>
              <a:rPr lang="fi-FI" altLang="fi-FI" dirty="0"/>
              <a:t>  -Sankari </a:t>
            </a:r>
            <a:r>
              <a:rPr lang="fi-FI" altLang="fi-FI" dirty="0" err="1"/>
              <a:t>Perseus</a:t>
            </a:r>
            <a:r>
              <a:rPr lang="fi-FI" altLang="fi-FI" dirty="0"/>
              <a:t> on pelastanut </a:t>
            </a:r>
            <a:r>
              <a:rPr lang="fi-FI" altLang="fi-FI" dirty="0" err="1"/>
              <a:t>Andromeda</a:t>
            </a:r>
            <a:r>
              <a:rPr lang="fi-FI" altLang="fi-FI" dirty="0"/>
              <a:t>-neidon merihirviöltä ja saa hänet omakseen oopperan lopussa Venuksen käskystä.</a:t>
            </a:r>
          </a:p>
          <a:p>
            <a:pPr eaLnBrk="1" hangingPunct="1"/>
            <a:r>
              <a:rPr lang="fi-FI" altLang="fi-FI" dirty="0"/>
              <a:t>-aaria, kuoro ja tanssi yhdistyvät ranskalaisessa barokkioopperassa</a:t>
            </a:r>
          </a:p>
        </p:txBody>
      </p:sp>
      <p:sp>
        <p:nvSpPr>
          <p:cNvPr id="2" name="Toimintopainike: Filmi 1">
            <a:hlinkClick r:id="rId3" highlightClick="1"/>
            <a:extLst>
              <a:ext uri="{FF2B5EF4-FFF2-40B4-BE49-F238E27FC236}">
                <a16:creationId xmlns:a16="http://schemas.microsoft.com/office/drawing/2014/main" id="{5AC04F90-3B53-3E47-846F-96663FBA4686}"/>
              </a:ext>
            </a:extLst>
          </p:cNvPr>
          <p:cNvSpPr/>
          <p:nvPr/>
        </p:nvSpPr>
        <p:spPr>
          <a:xfrm>
            <a:off x="7633252" y="473102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05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7500B8C5-CEEB-B940-8AB5-B7D6B4993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Barokkiorkesteri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555E436E-D093-F746-995B-3058B2D29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Jousisoittimet: Viulu merkittävimmäksi soittimeksi</a:t>
            </a:r>
          </a:p>
          <a:p>
            <a:pPr eaLnBrk="1" hangingPunct="1"/>
            <a:r>
              <a:rPr lang="fi-FI" altLang="fi-FI" dirty="0"/>
              <a:t>puhaltimet: huilu, oboe, fagotti, trumpetti</a:t>
            </a:r>
          </a:p>
          <a:p>
            <a:pPr eaLnBrk="1" hangingPunct="1"/>
            <a:r>
              <a:rPr lang="fi-FI" altLang="fi-FI" dirty="0"/>
              <a:t>cembalo tai urut</a:t>
            </a:r>
          </a:p>
          <a:p>
            <a:pPr eaLnBrk="1" hangingPunct="1"/>
            <a:r>
              <a:rPr lang="fi-FI" altLang="fi-FI" dirty="0"/>
              <a:t>kenraalibasso: cembalon soittaja soitti numeroidun basson mukaan improvisoiden.</a:t>
            </a:r>
          </a:p>
          <a:p>
            <a:pPr eaLnBrk="1" hangingPunct="1"/>
            <a:r>
              <a:rPr lang="fi-FI" altLang="fi-FI" dirty="0"/>
              <a:t>basso </a:t>
            </a:r>
            <a:r>
              <a:rPr lang="fi-FI" altLang="fi-FI" dirty="0" err="1"/>
              <a:t>continuo</a:t>
            </a:r>
            <a:r>
              <a:rPr lang="fi-FI" altLang="fi-FI" dirty="0"/>
              <a:t> -ryhmä: bassosoittimet ja cembalo tai urut rytmittivät musiikkia</a:t>
            </a:r>
          </a:p>
        </p:txBody>
      </p:sp>
    </p:spTree>
    <p:extLst>
      <p:ext uri="{BB962C8B-B14F-4D97-AF65-F5344CB8AC3E}">
        <p14:creationId xmlns:p14="http://schemas.microsoft.com/office/powerpoint/2010/main" val="1281176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70017185-2E69-B449-BF33-1CE366DB8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Barokin orkesterimusiikki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DF0FBD9A-385D-844B-9C49-85BDDBCD4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italialainen ja ranskalainen musiikkityyli kehittyvät eroon toisistaan</a:t>
            </a:r>
          </a:p>
          <a:p>
            <a:pPr eaLnBrk="1" hangingPunct="1"/>
            <a:r>
              <a:rPr lang="fi-FI" altLang="fi-FI" dirty="0"/>
              <a:t>italialainen virtuoosisempi</a:t>
            </a:r>
          </a:p>
          <a:p>
            <a:pPr eaLnBrk="1" hangingPunct="1"/>
            <a:r>
              <a:rPr lang="fi-FI" altLang="fi-FI" dirty="0"/>
              <a:t>ranskalainen koristeellisempi</a:t>
            </a:r>
          </a:p>
          <a:p>
            <a:pPr eaLnBrk="1" hangingPunct="1">
              <a:buFontTx/>
              <a:buNone/>
            </a:pPr>
            <a:r>
              <a:rPr lang="fi-FI" altLang="fi-FI" dirty="0"/>
              <a:t>- esim. </a:t>
            </a:r>
            <a:r>
              <a:rPr lang="fi-FI" altLang="fi-FI" dirty="0" err="1"/>
              <a:t>Lullyn</a:t>
            </a:r>
            <a:r>
              <a:rPr lang="fi-FI" altLang="fi-FI" dirty="0"/>
              <a:t> orkesterimusiikkia</a:t>
            </a:r>
          </a:p>
          <a:p>
            <a:pPr eaLnBrk="1" hangingPunct="1">
              <a:buFontTx/>
              <a:buNone/>
            </a:pPr>
            <a:r>
              <a:rPr lang="fi-FI" altLang="fi-FI" dirty="0"/>
              <a:t>- Turkkilainen marssi (elokuvasta Kaikki elämän aamut)</a:t>
            </a:r>
          </a:p>
        </p:txBody>
      </p:sp>
      <p:sp>
        <p:nvSpPr>
          <p:cNvPr id="189443" name="AutoShape 4">
            <a:hlinkClick r:id="rId3" highlightClick="1"/>
            <a:extLst>
              <a:ext uri="{FF2B5EF4-FFF2-40B4-BE49-F238E27FC236}">
                <a16:creationId xmlns:a16="http://schemas.microsoft.com/office/drawing/2014/main" id="{CE6194B3-CB3A-5F46-8CCA-AD132AF6F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48006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11198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FC1F1A27-28FC-4541-8EE1-1C5AA3E428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Antonio Vivaldi: 1678-1741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6D3A3491-82B2-0643-86AF-FE518BD87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Venetsialainen säveltäjä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Vivaldin teokset suosittuja jo 1700-luvulla ympäri Eurooppaa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kolmiosainen konsertto: nopea -hidas -nopea (allegro - andante - allegro)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esim. </a:t>
            </a:r>
            <a:r>
              <a:rPr lang="fi-FI" altLang="ja-JP" dirty="0"/>
              <a:t>Viulukonsertto ”Talvi”(Neljä vuodenaikaa -teoksesta)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ja-JP" dirty="0"/>
              <a:t>Vivaldilta säilynyt yli 600 konserttoa, oopperoita, ym.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193539" name="AutoShape 4">
            <a:hlinkClick r:id="rId3" highlightClick="1"/>
            <a:extLst>
              <a:ext uri="{FF2B5EF4-FFF2-40B4-BE49-F238E27FC236}">
                <a16:creationId xmlns:a16="http://schemas.microsoft.com/office/drawing/2014/main" id="{0A9757A6-C604-3C4F-9278-7039AA5B1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50292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1256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E5D7AFE9-CEB4-804C-A6A6-8AC1B67E1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J.S. Bach ja G.Fr. Händel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C8330356-5C62-394A-96C3-2C9B5C5E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barokkimusiikin jättiläiset</a:t>
            </a:r>
          </a:p>
          <a:p>
            <a:pPr eaLnBrk="1" hangingPunct="1"/>
            <a:r>
              <a:rPr lang="fi-FI" altLang="fi-FI" dirty="0"/>
              <a:t>huipensivat barokin musiikkityylit ja-tekniikat 1700-luvun alkupuoliskolla</a:t>
            </a:r>
          </a:p>
          <a:p>
            <a:pPr eaLnBrk="1" hangingPunct="1"/>
            <a:r>
              <a:rPr lang="fi-FI" altLang="fi-FI" dirty="0"/>
              <a:t>keskenään erilaisia säveltäjiä ja ihmisiä</a:t>
            </a:r>
          </a:p>
          <a:p>
            <a:pPr eaLnBrk="1" hangingPunct="1"/>
            <a:r>
              <a:rPr lang="fi-FI" altLang="fi-FI" dirty="0"/>
              <a:t>molemmat saksalaisia muusikoita ja säveltäjiä, Händel  englantilaistui</a:t>
            </a:r>
          </a:p>
          <a:p>
            <a:pPr eaLnBrk="1" hangingPunct="1"/>
            <a:r>
              <a:rPr lang="fi-FI" altLang="fi-FI" dirty="0"/>
              <a:t>Bach: 1685-1750, Händel: 1685-1759</a:t>
            </a:r>
          </a:p>
        </p:txBody>
      </p:sp>
    </p:spTree>
    <p:extLst>
      <p:ext uri="{BB962C8B-B14F-4D97-AF65-F5344CB8AC3E}">
        <p14:creationId xmlns:p14="http://schemas.microsoft.com/office/powerpoint/2010/main" val="3271794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id="{FBC34FF4-E9A9-764B-AF35-F1CBD94E1C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Johann Sebastian Bach</a:t>
            </a:r>
          </a:p>
        </p:txBody>
      </p:sp>
      <p:sp>
        <p:nvSpPr>
          <p:cNvPr id="197635" name="Rectangle 3">
            <a:extLst>
              <a:ext uri="{FF2B5EF4-FFF2-40B4-BE49-F238E27FC236}">
                <a16:creationId xmlns:a16="http://schemas.microsoft.com/office/drawing/2014/main" id="{4B76AE3F-EF91-9643-A003-EF5A0530A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i-FI"/>
          </a:p>
        </p:txBody>
      </p:sp>
      <p:pic>
        <p:nvPicPr>
          <p:cNvPr id="205827" name="Picture 4" descr="280px-Johann_Sebastian_Bach">
            <a:extLst>
              <a:ext uri="{FF2B5EF4-FFF2-40B4-BE49-F238E27FC236}">
                <a16:creationId xmlns:a16="http://schemas.microsoft.com/office/drawing/2014/main" id="{A7D4ECBF-34B1-9F4A-A291-E0AF4B29F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35814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28" name="Picture 5" descr="250px-JSBWohnorte">
            <a:extLst>
              <a:ext uri="{FF2B5EF4-FFF2-40B4-BE49-F238E27FC236}">
                <a16:creationId xmlns:a16="http://schemas.microsoft.com/office/drawing/2014/main" id="{566B3BDF-4AA5-1246-9244-D9534E7F1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1" y="2133600"/>
            <a:ext cx="377666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256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id="{0B11F12A-1527-0B4E-9AE3-00343C990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Johann Sebastian Bachin vaiheita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CC86A3F3-A08D-3540-998C-E8364ED4A4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s. 1685 </a:t>
            </a:r>
            <a:r>
              <a:rPr lang="fi-FI" altLang="fi-FI" dirty="0" err="1"/>
              <a:t>Eisenachissa</a:t>
            </a:r>
            <a:r>
              <a:rPr lang="fi-FI" altLang="fi-FI" dirty="0"/>
              <a:t> musiikkisukuun</a:t>
            </a:r>
          </a:p>
          <a:p>
            <a:r>
              <a:rPr lang="fi-FI" altLang="fi-FI" dirty="0"/>
              <a:t>v. 1717 </a:t>
            </a:r>
            <a:r>
              <a:rPr lang="fi-FI" altLang="fi-FI" dirty="0" err="1"/>
              <a:t>Köthenin</a:t>
            </a:r>
            <a:r>
              <a:rPr lang="fi-FI" altLang="fi-FI" dirty="0"/>
              <a:t> hovikapellimestariksi</a:t>
            </a:r>
          </a:p>
          <a:p>
            <a:pPr>
              <a:buNone/>
            </a:pPr>
            <a:r>
              <a:rPr lang="fi-FI" altLang="fi-FI" dirty="0"/>
              <a:t>-Brandenburgilaiset konsertot, monet pianoteokset</a:t>
            </a:r>
          </a:p>
          <a:p>
            <a:r>
              <a:rPr lang="fi-FI" altLang="fi-FI" dirty="0"/>
              <a:t>v. 1723 Leipzigin Tuomas-kirkon kanttori kuolemaansa asti</a:t>
            </a:r>
          </a:p>
          <a:p>
            <a:pPr>
              <a:buNone/>
            </a:pPr>
            <a:r>
              <a:rPr lang="fi-FI" altLang="fi-FI" dirty="0"/>
              <a:t>-kantaatit, passiot, Goldberg-muunnelmat, ym.</a:t>
            </a:r>
          </a:p>
          <a:p>
            <a:pPr>
              <a:buNone/>
            </a:pPr>
            <a:r>
              <a:rPr lang="fi-FI" altLang="fi-FI" dirty="0"/>
              <a:t>-Bach myös monipuolinen muusikko (urkuri, cembalisti, viulisti ja soitinrakentaja)</a:t>
            </a:r>
          </a:p>
        </p:txBody>
      </p:sp>
    </p:spTree>
    <p:extLst>
      <p:ext uri="{BB962C8B-B14F-4D97-AF65-F5344CB8AC3E}">
        <p14:creationId xmlns:p14="http://schemas.microsoft.com/office/powerpoint/2010/main" val="926063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33DDB6D2-E9AF-194D-AC32-5BDD3116F3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Bachin musiikki</a:t>
            </a:r>
          </a:p>
        </p:txBody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540A8D8F-CA7B-5B4D-BB84-760EF8999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polyfonista luonteeltaan, fuugan taide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älyllistä, teknistä, toisaalta suuri henkinen sisältö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barokin tyyli täydellisenä, musiikillinen nerokkuus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Bachin musiikki ”yleispätevää”: kappaleet sopivat monille soittimille ja moniin tyyleihin (mm. jazz- ja pop-muusikot lainanneet Bachia)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Bachin loppuvuosina hänen musiikkinsa koettiin liian vaikeaksi tai vanhanaikaiseksi ja Bachin pojat olivat isäänsä kuuluisampia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1800-1900-luvulla ja nykyään J.S. Bach kuuluisampi kuin eläessään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Monien mielestä suurin säveltäjä</a:t>
            </a:r>
          </a:p>
        </p:txBody>
      </p:sp>
    </p:spTree>
    <p:extLst>
      <p:ext uri="{BB962C8B-B14F-4D97-AF65-F5344CB8AC3E}">
        <p14:creationId xmlns:p14="http://schemas.microsoft.com/office/powerpoint/2010/main" val="2610990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42521D07-BB13-464C-BC04-3BCBC6685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1600-luvun Eurooppa</a:t>
            </a:r>
          </a:p>
        </p:txBody>
      </p:sp>
      <p:pic>
        <p:nvPicPr>
          <p:cNvPr id="148482" name="Picture 5" descr="800px-Europe_map_1648">
            <a:extLst>
              <a:ext uri="{FF2B5EF4-FFF2-40B4-BE49-F238E27FC236}">
                <a16:creationId xmlns:a16="http://schemas.microsoft.com/office/drawing/2014/main" id="{02E875C7-D70B-6E49-A75E-F0343F270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1828800"/>
            <a:ext cx="5795963" cy="417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792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F767B242-D350-6A42-8A13-DD0246FCD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Bachin soitinmusiikki</a:t>
            </a: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D2389744-812D-4443-B475-7D37475548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Brandenburgilaiset konsertot (6 kpl)</a:t>
            </a:r>
          </a:p>
          <a:p>
            <a:pPr eaLnBrk="1" hangingPunct="1"/>
            <a:r>
              <a:rPr lang="fi-FI" altLang="fi-FI"/>
              <a:t>v. 1721 Brandenburgin maakreiville</a:t>
            </a:r>
          </a:p>
          <a:p>
            <a:pPr eaLnBrk="1" hangingPunct="1"/>
            <a:r>
              <a:rPr lang="fi-FI" altLang="fi-FI"/>
              <a:t>vaihteleville kokoonpanoille</a:t>
            </a:r>
          </a:p>
          <a:p>
            <a:pPr eaLnBrk="1" hangingPunct="1"/>
            <a:r>
              <a:rPr lang="fi-FI" altLang="fi-FI"/>
              <a:t>Vivaldin Vuodenaikojen ohella Barokin kuuluisimmat konsertot, esittämättä aikoinaan (löydettiin v. 1849)</a:t>
            </a:r>
          </a:p>
        </p:txBody>
      </p:sp>
    </p:spTree>
    <p:extLst>
      <p:ext uri="{BB962C8B-B14F-4D97-AF65-F5344CB8AC3E}">
        <p14:creationId xmlns:p14="http://schemas.microsoft.com/office/powerpoint/2010/main" val="1578766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8515742A-D36A-FB4A-B58A-702A0855F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Bach: Brandenburgilaiset konsertto </a:t>
            </a:r>
            <a:r>
              <a:rPr lang="fi-FI" dirty="0" err="1"/>
              <a:t>nr.</a:t>
            </a:r>
            <a:r>
              <a:rPr lang="fi-FI" dirty="0"/>
              <a:t> 2 F-duuri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90E919CF-8F09-AB44-B3FC-0F3B0BEBB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neliosainen</a:t>
            </a:r>
          </a:p>
          <a:p>
            <a:pPr eaLnBrk="1" hangingPunct="1">
              <a:defRPr/>
            </a:pPr>
            <a:r>
              <a:rPr lang="fi-FI"/>
              <a:t>puhaltimille, jousille ja basso continuolle</a:t>
            </a:r>
          </a:p>
          <a:p>
            <a:pPr eaLnBrk="1" hangingPunct="1">
              <a:buFontTx/>
              <a:buNone/>
              <a:defRPr/>
            </a:pPr>
            <a:r>
              <a:rPr lang="fi-FI"/>
              <a:t>(Freiburgin barokkiorkesteri)</a:t>
            </a:r>
          </a:p>
          <a:p>
            <a:pPr eaLnBrk="1" hangingPunct="1">
              <a:defRPr/>
            </a:pPr>
            <a:endParaRPr lang="fi-FI"/>
          </a:p>
        </p:txBody>
      </p:sp>
      <p:sp>
        <p:nvSpPr>
          <p:cNvPr id="2" name="Toimintopainike: Filmi 1">
            <a:hlinkClick r:id="rId3" highlightClick="1"/>
            <a:extLst>
              <a:ext uri="{FF2B5EF4-FFF2-40B4-BE49-F238E27FC236}">
                <a16:creationId xmlns:a16="http://schemas.microsoft.com/office/drawing/2014/main" id="{EAAFA3AE-00F6-1142-95F1-D37AF10F8E97}"/>
              </a:ext>
            </a:extLst>
          </p:cNvPr>
          <p:cNvSpPr/>
          <p:nvPr/>
        </p:nvSpPr>
        <p:spPr>
          <a:xfrm>
            <a:off x="8845826" y="441297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099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>
            <a:extLst>
              <a:ext uri="{FF2B5EF4-FFF2-40B4-BE49-F238E27FC236}">
                <a16:creationId xmlns:a16="http://schemas.microsoft.com/office/drawing/2014/main" id="{64D53F92-C107-6B46-94E0-32D386B0B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 Orkesterisarjat</a:t>
            </a: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83E13CBD-FC53-2D47-8A5D-8A07B9157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Neljä orkesterisarjaa (Suite)</a:t>
            </a:r>
          </a:p>
          <a:p>
            <a:pPr eaLnBrk="1" hangingPunct="1"/>
            <a:r>
              <a:rPr lang="fi-FI" altLang="fi-FI"/>
              <a:t>säv. n. 1717-1730 aikana</a:t>
            </a:r>
          </a:p>
          <a:p>
            <a:pPr eaLnBrk="1" hangingPunct="1"/>
            <a:r>
              <a:rPr lang="fi-FI" altLang="fi-FI"/>
              <a:t>ranskalaistyylisiä </a:t>
            </a:r>
          </a:p>
          <a:p>
            <a:pPr eaLnBrk="1" hangingPunct="1">
              <a:buFontTx/>
              <a:buChar char="-"/>
            </a:pPr>
            <a:r>
              <a:rPr lang="fi-FI" altLang="fi-FI"/>
              <a:t>alkusoitto ja menuetti, gavotti, rondo, poloneesi, air, bourree jne.</a:t>
            </a:r>
          </a:p>
          <a:p>
            <a:pPr eaLnBrk="1" hangingPunct="1">
              <a:buFontTx/>
              <a:buChar char="-"/>
            </a:pPr>
            <a:r>
              <a:rPr lang="fi-FI" altLang="fi-FI"/>
              <a:t>Orkesterisarja nr. 2, h-molli: Badinerie</a:t>
            </a:r>
          </a:p>
          <a:p>
            <a:pPr eaLnBrk="1" hangingPunct="1"/>
            <a:r>
              <a:rPr lang="fi-FI" altLang="fi-FI"/>
              <a:t>Orkesterisarja nr. 3 D-duuri</a:t>
            </a:r>
          </a:p>
          <a:p>
            <a:pPr eaLnBrk="1" hangingPunct="1">
              <a:buFontTx/>
              <a:buNone/>
            </a:pPr>
            <a:r>
              <a:rPr lang="fi-FI" altLang="fi-FI"/>
              <a:t>-osa Air (jousille)</a:t>
            </a:r>
          </a:p>
        </p:txBody>
      </p:sp>
      <p:sp>
        <p:nvSpPr>
          <p:cNvPr id="218115" name="AutoShape 4">
            <a:hlinkClick r:id="rId3" highlightClick="1"/>
            <a:extLst>
              <a:ext uri="{FF2B5EF4-FFF2-40B4-BE49-F238E27FC236}">
                <a16:creationId xmlns:a16="http://schemas.microsoft.com/office/drawing/2014/main" id="{182298A8-321B-4747-A873-BE576A2C2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9464" y="5815014"/>
            <a:ext cx="1044575" cy="1042987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4" highlightClick="1"/>
            <a:extLst>
              <a:ext uri="{FF2B5EF4-FFF2-40B4-BE49-F238E27FC236}">
                <a16:creationId xmlns:a16="http://schemas.microsoft.com/office/drawing/2014/main" id="{55D01C84-1379-254A-B9BA-E71AC5F5DAF4}"/>
              </a:ext>
            </a:extLst>
          </p:cNvPr>
          <p:cNvSpPr/>
          <p:nvPr/>
        </p:nvSpPr>
        <p:spPr bwMode="auto">
          <a:xfrm>
            <a:off x="9618663" y="4437064"/>
            <a:ext cx="1041400" cy="1042987"/>
          </a:xfrm>
          <a:prstGeom prst="actionButtonMovi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i-FI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4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F32761F0-4D28-3C44-89F6-9645CC312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Bach:kosketinsoitinteoksia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22ED2AC1-429A-9C47-8AEA-F756C1402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urkutoccata ja fuuga d-molli</a:t>
            </a:r>
          </a:p>
          <a:p>
            <a:pPr eaLnBrk="1" hangingPunct="1"/>
            <a:r>
              <a:rPr lang="fi-FI" altLang="fi-FI"/>
              <a:t>Ranskalaiset ja Englantilaiset sarjat</a:t>
            </a:r>
          </a:p>
          <a:p>
            <a:pPr eaLnBrk="1" hangingPunct="1"/>
            <a:r>
              <a:rPr lang="fi-FI" altLang="fi-FI"/>
              <a:t>Das Wohltemperierte Klavier</a:t>
            </a:r>
          </a:p>
          <a:p>
            <a:pPr eaLnBrk="1" hangingPunct="1">
              <a:buFontTx/>
              <a:buNone/>
            </a:pPr>
            <a:r>
              <a:rPr lang="fi-FI" altLang="fi-FI"/>
              <a:t>-Preludit ja fuugat kaikissa sävellajeissa</a:t>
            </a:r>
          </a:p>
          <a:p>
            <a:pPr eaLnBrk="1" hangingPunct="1">
              <a:buFontTx/>
              <a:buNone/>
            </a:pPr>
            <a:r>
              <a:rPr lang="fi-FI" altLang="fi-FI"/>
              <a:t>-Preludi ja fuuga C-duuri</a:t>
            </a:r>
          </a:p>
          <a:p>
            <a:pPr eaLnBrk="1" hangingPunct="1"/>
            <a:r>
              <a:rPr lang="fi-FI" altLang="fi-FI"/>
              <a:t>Goldberg-variaatiot</a:t>
            </a:r>
          </a:p>
          <a:p>
            <a:pPr eaLnBrk="1" hangingPunct="1">
              <a:buFontTx/>
              <a:buNone/>
            </a:pPr>
            <a:r>
              <a:rPr lang="fi-FI" altLang="fi-FI"/>
              <a:t>-teema ja 30 muunnelmaa</a:t>
            </a:r>
          </a:p>
        </p:txBody>
      </p:sp>
      <p:sp>
        <p:nvSpPr>
          <p:cNvPr id="220163" name="AutoShape 4">
            <a:hlinkClick r:id="rId3" highlightClick="1"/>
            <a:extLst>
              <a:ext uri="{FF2B5EF4-FFF2-40B4-BE49-F238E27FC236}">
                <a16:creationId xmlns:a16="http://schemas.microsoft.com/office/drawing/2014/main" id="{BB748AFF-18AD-274C-A4E9-505B13F9D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16002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20164" name="AutoShape 5">
            <a:hlinkClick r:id="rId4" highlightClick="1"/>
            <a:extLst>
              <a:ext uri="{FF2B5EF4-FFF2-40B4-BE49-F238E27FC236}">
                <a16:creationId xmlns:a16="http://schemas.microsoft.com/office/drawing/2014/main" id="{1D8A56F9-79EF-3C48-BFEE-935C82181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4506" y="4383779"/>
            <a:ext cx="1042988" cy="1042987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5" highlightClick="1"/>
            <a:extLst>
              <a:ext uri="{FF2B5EF4-FFF2-40B4-BE49-F238E27FC236}">
                <a16:creationId xmlns:a16="http://schemas.microsoft.com/office/drawing/2014/main" id="{335D997E-FFCE-8941-A104-93D467E3448C}"/>
              </a:ext>
            </a:extLst>
          </p:cNvPr>
          <p:cNvSpPr/>
          <p:nvPr/>
        </p:nvSpPr>
        <p:spPr bwMode="auto">
          <a:xfrm>
            <a:off x="7680325" y="3156778"/>
            <a:ext cx="1042987" cy="1042988"/>
          </a:xfrm>
          <a:prstGeom prst="actionButtonMovi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i-FI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16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>
            <a:extLst>
              <a:ext uri="{FF2B5EF4-FFF2-40B4-BE49-F238E27FC236}">
                <a16:creationId xmlns:a16="http://schemas.microsoft.com/office/drawing/2014/main" id="{5F34EF79-AE54-514A-9485-2DD4595AE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 kuoromusiikkia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02BFB666-B8A3-0A4C-9DB8-5B94A7F71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yli 300 kantaattia kirkollisiin ja maallisiin tarkoituksiin (solisti, kuoro, orkesteri)</a:t>
            </a:r>
          </a:p>
          <a:p>
            <a:pPr eaLnBrk="1" hangingPunct="1">
              <a:defRPr/>
            </a:pPr>
            <a:r>
              <a:rPr lang="fi-FI" dirty="0"/>
              <a:t>motetteja (moniosainen kuoroteos hengelliseen tekstiin)</a:t>
            </a:r>
          </a:p>
          <a:p>
            <a:pPr eaLnBrk="1" hangingPunct="1">
              <a:defRPr/>
            </a:pPr>
            <a:r>
              <a:rPr lang="fi-FI" dirty="0"/>
              <a:t>Passioita</a:t>
            </a:r>
          </a:p>
          <a:p>
            <a:pPr eaLnBrk="1" hangingPunct="1">
              <a:defRPr/>
            </a:pPr>
            <a:r>
              <a:rPr lang="fi-FI" dirty="0"/>
              <a:t>Oratorioita</a:t>
            </a:r>
          </a:p>
          <a:p>
            <a:pPr eaLnBrk="1" hangingPunct="1">
              <a:defRPr/>
            </a:pPr>
            <a:r>
              <a:rPr lang="fi-FI" dirty="0"/>
              <a:t>Koraaleja</a:t>
            </a:r>
          </a:p>
          <a:p>
            <a:pPr eaLnBrk="1" hangingPunct="1">
              <a:defRPr/>
            </a:pPr>
            <a:r>
              <a:rPr lang="fi-FI" dirty="0"/>
              <a:t>H-molli-messu, </a:t>
            </a:r>
            <a:r>
              <a:rPr lang="fi-FI" dirty="0" err="1"/>
              <a:t>Magnificat</a:t>
            </a:r>
            <a:r>
              <a:rPr lang="fi-FI" dirty="0"/>
              <a:t> (Marian ylistysvirsi)</a:t>
            </a:r>
          </a:p>
        </p:txBody>
      </p:sp>
    </p:spTree>
    <p:extLst>
      <p:ext uri="{BB962C8B-B14F-4D97-AF65-F5344CB8AC3E}">
        <p14:creationId xmlns:p14="http://schemas.microsoft.com/office/powerpoint/2010/main" val="42128338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F774BB27-D1C2-874C-8C0E-182AAA259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 kuoromusiikki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1B48B618-8745-694E-AB1A-1AF95E698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/>
              <a:t>yli 300 säilynyttä kantaattia kirkkovuoden jumalanpalveluksiin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/>
              <a:t>maallisia kantaatteja juhlatilaisuuksiin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/>
              <a:t>kantaatti: orkesterisäestyksellinen teos, jossa laulusolisti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/>
              <a:t>resitaatiiveja, aarioita ja kuoro-osuuksia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/>
              <a:t>esim. Kahvi-kantaatti: resitatiivi ja loppukuoro</a:t>
            </a:r>
          </a:p>
        </p:txBody>
      </p:sp>
      <p:sp>
        <p:nvSpPr>
          <p:cNvPr id="224259" name="AutoShape 5">
            <a:hlinkClick r:id="rId3" highlightClick="1"/>
            <a:extLst>
              <a:ext uri="{FF2B5EF4-FFF2-40B4-BE49-F238E27FC236}">
                <a16:creationId xmlns:a16="http://schemas.microsoft.com/office/drawing/2014/main" id="{3C4CF571-FAE3-E14B-B1E7-BA5033052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55626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4854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EC8B4005-6C2F-E34B-B372-561CB07CC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Bach:kuoromusiikki</a:t>
            </a:r>
          </a:p>
        </p:txBody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D70B8299-0916-4A49-AA9D-795FF7D485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Johannes-Passio</a:t>
            </a:r>
          </a:p>
          <a:p>
            <a:pPr eaLnBrk="1" hangingPunct="1"/>
            <a:r>
              <a:rPr lang="fi-FI" altLang="fi-FI"/>
              <a:t>Matteus-Passio</a:t>
            </a:r>
          </a:p>
          <a:p>
            <a:pPr eaLnBrk="1" hangingPunct="1"/>
            <a:r>
              <a:rPr lang="fi-FI" altLang="fi-FI"/>
              <a:t>osia Markus-passiosta säilynyt</a:t>
            </a:r>
          </a:p>
          <a:p>
            <a:pPr eaLnBrk="1" hangingPunct="1">
              <a:buFontTx/>
              <a:buNone/>
            </a:pPr>
            <a:r>
              <a:rPr lang="fi-FI" altLang="fi-FI"/>
              <a:t>-saksalainen perinne 1600-luvulla esittää Pääsiäisen ajan tapahtumat oratoriomuodossa</a:t>
            </a:r>
          </a:p>
          <a:p>
            <a:pPr eaLnBrk="1" hangingPunct="1">
              <a:buFontTx/>
              <a:buNone/>
            </a:pPr>
            <a:r>
              <a:rPr lang="fi-FI" altLang="fi-FI"/>
              <a:t>-Bachin passiot perinteen huipentajia</a:t>
            </a:r>
          </a:p>
        </p:txBody>
      </p:sp>
    </p:spTree>
    <p:extLst>
      <p:ext uri="{BB962C8B-B14F-4D97-AF65-F5344CB8AC3E}">
        <p14:creationId xmlns:p14="http://schemas.microsoft.com/office/powerpoint/2010/main" val="1841012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AD655342-E99B-B046-BCFC-754E2B15D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 Matteus-passio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992DB82E-961E-844F-8C86-9665D8601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kaksiosainen yli kolmituntinen teos</a:t>
            </a:r>
          </a:p>
          <a:p>
            <a:pPr eaLnBrk="1" hangingPunct="1"/>
            <a:r>
              <a:rPr lang="fi-FI" altLang="fi-FI" dirty="0"/>
              <a:t>Leipzigin Tuomas-kirkossa v. 1727 kantaesitys</a:t>
            </a:r>
          </a:p>
          <a:p>
            <a:pPr eaLnBrk="1" hangingPunct="1"/>
            <a:r>
              <a:rPr lang="fi-FI" altLang="fi-FI" dirty="0"/>
              <a:t>kaksoiskuorolle, kaksoisorkesterille, kahdelle uruille ja neljälle solistille</a:t>
            </a:r>
          </a:p>
          <a:p>
            <a:pPr eaLnBrk="1" hangingPunct="1"/>
            <a:r>
              <a:rPr lang="fi-FI" altLang="fi-FI" dirty="0"/>
              <a:t>aariat, kuoro-osuudet, koraalit, resitatiivit</a:t>
            </a:r>
          </a:p>
          <a:p>
            <a:pPr eaLnBrk="1" hangingPunct="1"/>
            <a:r>
              <a:rPr lang="fi-FI" altLang="fi-FI" dirty="0"/>
              <a:t>esim. alkukuoro: </a:t>
            </a:r>
            <a:r>
              <a:rPr lang="fi-FI" altLang="fi-FI" dirty="0" err="1"/>
              <a:t>Kommt</a:t>
            </a:r>
            <a:r>
              <a:rPr lang="fi-FI" altLang="fi-FI" dirty="0"/>
              <a:t> </a:t>
            </a:r>
            <a:r>
              <a:rPr lang="fi-FI" altLang="fi-FI" dirty="0" err="1"/>
              <a:t>Ihr</a:t>
            </a:r>
            <a:r>
              <a:rPr lang="fi-FI" altLang="fi-FI" dirty="0"/>
              <a:t> </a:t>
            </a:r>
            <a:r>
              <a:rPr lang="fi-FI" altLang="fi-FI" dirty="0" err="1"/>
              <a:t>Töchter</a:t>
            </a:r>
            <a:endParaRPr lang="fi-FI" altLang="fi-FI" dirty="0"/>
          </a:p>
          <a:p>
            <a:pPr eaLnBrk="1" hangingPunct="1"/>
            <a:r>
              <a:rPr lang="fi-FI" altLang="fi-FI" dirty="0"/>
              <a:t>esim. kuoro: </a:t>
            </a:r>
            <a:r>
              <a:rPr lang="fi-FI" altLang="fi-FI" dirty="0" err="1"/>
              <a:t>Sind</a:t>
            </a:r>
            <a:r>
              <a:rPr lang="fi-FI" altLang="fi-FI" dirty="0"/>
              <a:t> </a:t>
            </a:r>
            <a:r>
              <a:rPr lang="fi-FI" altLang="fi-FI" dirty="0" err="1"/>
              <a:t>Blitze</a:t>
            </a:r>
            <a:r>
              <a:rPr lang="fi-FI" altLang="fi-FI" dirty="0"/>
              <a:t>, </a:t>
            </a:r>
            <a:r>
              <a:rPr lang="fi-FI" altLang="fi-FI" dirty="0" err="1"/>
              <a:t>sind</a:t>
            </a:r>
            <a:r>
              <a:rPr lang="fi-FI" altLang="fi-FI" dirty="0"/>
              <a:t> Donner</a:t>
            </a:r>
          </a:p>
          <a:p>
            <a:pPr eaLnBrk="1" hangingPunct="1"/>
            <a:r>
              <a:rPr lang="fi-FI" altLang="fi-FI" dirty="0"/>
              <a:t>esim. aaria: </a:t>
            </a:r>
            <a:r>
              <a:rPr lang="fi-FI" altLang="fi-FI" dirty="0" err="1"/>
              <a:t>Erbarme</a:t>
            </a:r>
            <a:r>
              <a:rPr lang="fi-FI" altLang="fi-FI" dirty="0"/>
              <a:t> </a:t>
            </a:r>
            <a:r>
              <a:rPr lang="fi-FI" altLang="fi-FI" dirty="0" err="1"/>
              <a:t>Dich</a:t>
            </a:r>
            <a:r>
              <a:rPr lang="fi-FI" altLang="fi-FI" dirty="0"/>
              <a:t> (alttoaaria)</a:t>
            </a:r>
          </a:p>
        </p:txBody>
      </p:sp>
      <p:sp>
        <p:nvSpPr>
          <p:cNvPr id="228355" name="AutoShape 4">
            <a:hlinkClick r:id="rId3" highlightClick="1"/>
            <a:extLst>
              <a:ext uri="{FF2B5EF4-FFF2-40B4-BE49-F238E27FC236}">
                <a16:creationId xmlns:a16="http://schemas.microsoft.com/office/drawing/2014/main" id="{6C43ACAA-C2D3-B543-9B64-8DD70D6FB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044" y="4657725"/>
            <a:ext cx="1042988" cy="1042987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28356" name="AutoShape 5">
            <a:hlinkClick r:id="rId4" highlightClick="1"/>
            <a:extLst>
              <a:ext uri="{FF2B5EF4-FFF2-40B4-BE49-F238E27FC236}">
                <a16:creationId xmlns:a16="http://schemas.microsoft.com/office/drawing/2014/main" id="{DE43D4EA-736F-004E-9E13-F505D1374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044" y="34798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28357" name="AutoShape 6">
            <a:hlinkClick r:id="rId5" highlightClick="1"/>
            <a:extLst>
              <a:ext uri="{FF2B5EF4-FFF2-40B4-BE49-F238E27FC236}">
                <a16:creationId xmlns:a16="http://schemas.microsoft.com/office/drawing/2014/main" id="{07D6922D-9B72-894B-A18E-429D7290E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2" y="5449888"/>
            <a:ext cx="1042988" cy="1042987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43419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81EFD7C3-615F-9746-9FA2-BD058F04F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Bach: H-mollimessu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FE6A2497-15DD-074E-9AE4-F4BAB683B8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Bach muokkasi teosta moneen kertaan, valmistui v. 1748</a:t>
            </a:r>
          </a:p>
          <a:p>
            <a:pPr eaLnBrk="1" hangingPunct="1"/>
            <a:r>
              <a:rPr lang="fi-FI" altLang="fi-FI" dirty="0"/>
              <a:t>viisiosainen latinankielinen messu</a:t>
            </a:r>
          </a:p>
          <a:p>
            <a:pPr eaLnBrk="1" hangingPunct="1"/>
            <a:r>
              <a:rPr lang="fi-FI" altLang="fi-FI" dirty="0"/>
              <a:t>sisältää Bachin musiikkia uudelleensovitettuna eri tyyleissä</a:t>
            </a:r>
          </a:p>
          <a:p>
            <a:pPr eaLnBrk="1" hangingPunct="1"/>
            <a:r>
              <a:rPr lang="fi-FI" altLang="fi-FI" dirty="0"/>
              <a:t>Esim. </a:t>
            </a:r>
            <a:r>
              <a:rPr lang="fi-FI" altLang="fi-FI" dirty="0" err="1"/>
              <a:t>Quoniam</a:t>
            </a:r>
            <a:r>
              <a:rPr lang="fi-FI" altLang="fi-FI" dirty="0"/>
              <a:t> </a:t>
            </a:r>
            <a:r>
              <a:rPr lang="fi-FI" altLang="fi-FI" dirty="0" err="1"/>
              <a:t>tu</a:t>
            </a:r>
            <a:r>
              <a:rPr lang="fi-FI" altLang="fi-FI" dirty="0"/>
              <a:t> solus (bassoaaria)</a:t>
            </a:r>
          </a:p>
          <a:p>
            <a:pPr eaLnBrk="1" hangingPunct="1"/>
            <a:r>
              <a:rPr lang="fi-FI" altLang="fi-FI" dirty="0"/>
              <a:t>Esim. </a:t>
            </a:r>
            <a:r>
              <a:rPr lang="fi-FI" altLang="fi-FI" dirty="0" err="1"/>
              <a:t>Osanna</a:t>
            </a:r>
            <a:r>
              <a:rPr lang="fi-FI" altLang="fi-FI" dirty="0"/>
              <a:t> in </a:t>
            </a:r>
            <a:r>
              <a:rPr lang="fi-FI" altLang="fi-FI" dirty="0" err="1"/>
              <a:t>excelsis</a:t>
            </a:r>
            <a:r>
              <a:rPr lang="fi-FI" altLang="fi-FI" dirty="0"/>
              <a:t> (kuoro)</a:t>
            </a:r>
          </a:p>
        </p:txBody>
      </p:sp>
      <p:sp>
        <p:nvSpPr>
          <p:cNvPr id="230403" name="AutoShape 4">
            <a:hlinkClick r:id="rId3" highlightClick="1"/>
            <a:extLst>
              <a:ext uri="{FF2B5EF4-FFF2-40B4-BE49-F238E27FC236}">
                <a16:creationId xmlns:a16="http://schemas.microsoft.com/office/drawing/2014/main" id="{03B8C19B-0F5D-3643-8761-2D2C7BBFE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7244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4" highlightClick="1"/>
            <a:extLst>
              <a:ext uri="{FF2B5EF4-FFF2-40B4-BE49-F238E27FC236}">
                <a16:creationId xmlns:a16="http://schemas.microsoft.com/office/drawing/2014/main" id="{0CC74F98-8A5C-974D-BE86-7F9A1138B224}"/>
              </a:ext>
            </a:extLst>
          </p:cNvPr>
          <p:cNvSpPr/>
          <p:nvPr/>
        </p:nvSpPr>
        <p:spPr>
          <a:xfrm>
            <a:off x="7772400" y="34800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94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>
            <a:extLst>
              <a:ext uri="{FF2B5EF4-FFF2-40B4-BE49-F238E27FC236}">
                <a16:creationId xmlns:a16="http://schemas.microsoft.com/office/drawing/2014/main" id="{0EE65E8D-8E6C-A348-BF89-5A328E23C6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Georg Friedrich Händel</a:t>
            </a:r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8405D295-E41D-BB43-A7B1-9F3E0EE15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i-FI"/>
          </a:p>
        </p:txBody>
      </p:sp>
      <p:pic>
        <p:nvPicPr>
          <p:cNvPr id="234499" name="Picture 4" descr="250px-Haendel">
            <a:extLst>
              <a:ext uri="{FF2B5EF4-FFF2-40B4-BE49-F238E27FC236}">
                <a16:creationId xmlns:a16="http://schemas.microsoft.com/office/drawing/2014/main" id="{F3940705-58B1-C64E-B66F-8339C7FCE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600200"/>
            <a:ext cx="248602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4500" name="Picture 5" descr="220px-HandelVA">
            <a:extLst>
              <a:ext uri="{FF2B5EF4-FFF2-40B4-BE49-F238E27FC236}">
                <a16:creationId xmlns:a16="http://schemas.microsoft.com/office/drawing/2014/main" id="{11CC6EB3-3A21-8548-878D-F1C6F6157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1752600"/>
            <a:ext cx="356552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4501" name="Picture 6" descr="150px-DR_1935_575_Georg_Friedrich_Händel">
            <a:extLst>
              <a:ext uri="{FF2B5EF4-FFF2-40B4-BE49-F238E27FC236}">
                <a16:creationId xmlns:a16="http://schemas.microsoft.com/office/drawing/2014/main" id="{40913735-EEF7-1B4C-A058-61B81EC44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76" y="4124326"/>
            <a:ext cx="237172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24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F69E339F-AFCA-214D-9D35-877146003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1600-luvun Eurooppa</a:t>
            </a:r>
          </a:p>
        </p:txBody>
      </p:sp>
      <p:sp>
        <p:nvSpPr>
          <p:cNvPr id="150530" name="Rectangle 3">
            <a:extLst>
              <a:ext uri="{FF2B5EF4-FFF2-40B4-BE49-F238E27FC236}">
                <a16:creationId xmlns:a16="http://schemas.microsoft.com/office/drawing/2014/main" id="{22C4BDC5-54BD-1345-B282-D755E3C45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86000"/>
            <a:ext cx="69659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fi-FI" altLang="fi-FI" sz="2800" dirty="0">
                <a:latin typeface="Times New Roman" panose="02020603050405020304" pitchFamily="18" charset="0"/>
              </a:rPr>
              <a:t>-30-vuotinen sota: nykyinen katolinen ja protestanttinen Eurooppa muotoutuu</a:t>
            </a:r>
          </a:p>
        </p:txBody>
      </p:sp>
      <p:sp>
        <p:nvSpPr>
          <p:cNvPr id="150531" name="Rectangle 4">
            <a:extLst>
              <a:ext uri="{FF2B5EF4-FFF2-40B4-BE49-F238E27FC236}">
                <a16:creationId xmlns:a16="http://schemas.microsoft.com/office/drawing/2014/main" id="{981CDCF6-7B3D-0746-9092-A895B153F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890964"/>
            <a:ext cx="8848256" cy="220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fi-FI" altLang="fi-FI" sz="2800" dirty="0">
                <a:latin typeface="Times New Roman" panose="02020603050405020304" pitchFamily="18" charset="0"/>
              </a:rPr>
              <a:t>-Itsevaltiaat kuninkaat ja hovikulttuuri: </a:t>
            </a:r>
          </a:p>
          <a:p>
            <a:pPr eaLnBrk="1" hangingPunct="1">
              <a:spcBef>
                <a:spcPct val="30000"/>
              </a:spcBef>
            </a:pPr>
            <a:r>
              <a:rPr lang="fi-FI" altLang="fi-FI" sz="2800" dirty="0">
                <a:latin typeface="Times New Roman" panose="02020603050405020304" pitchFamily="18" charset="0"/>
              </a:rPr>
              <a:t>Ranskan kuningas Ludvig XIV eli Aurinkokuningas esikuva</a:t>
            </a:r>
          </a:p>
          <a:p>
            <a:pPr eaLnBrk="1" hangingPunct="1">
              <a:spcBef>
                <a:spcPct val="30000"/>
              </a:spcBef>
            </a:pPr>
            <a:endParaRPr lang="fi-FI" altLang="fi-FI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0000"/>
              </a:spcBef>
            </a:pPr>
            <a:r>
              <a:rPr lang="fi-FI" altLang="fi-FI" sz="2800" dirty="0">
                <a:latin typeface="Times New Roman" panose="02020603050405020304" pitchFamily="18" charset="0"/>
              </a:rPr>
              <a:t>-nykyaikaisen luonnontieteen kehitys alkaa</a:t>
            </a:r>
          </a:p>
        </p:txBody>
      </p:sp>
    </p:spTree>
    <p:extLst>
      <p:ext uri="{BB962C8B-B14F-4D97-AF65-F5344CB8AC3E}">
        <p14:creationId xmlns:p14="http://schemas.microsoft.com/office/powerpoint/2010/main" val="36165396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512E9F5F-064A-0049-AFDB-04F88E9D9F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Georg Friedrich Händelin musiikki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EE57FB36-517D-F040-870A-2A67240BC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n. 50 Oopperaa</a:t>
            </a:r>
          </a:p>
          <a:p>
            <a:pPr eaLnBrk="1" hangingPunct="1">
              <a:defRPr/>
            </a:pPr>
            <a:r>
              <a:rPr lang="fi-FI"/>
              <a:t>yli 20 oratoriota</a:t>
            </a:r>
          </a:p>
          <a:p>
            <a:pPr eaLnBrk="1" hangingPunct="1">
              <a:defRPr/>
            </a:pPr>
            <a:r>
              <a:rPr lang="fi-FI"/>
              <a:t>Kantaatteja</a:t>
            </a:r>
          </a:p>
          <a:p>
            <a:pPr eaLnBrk="1" hangingPunct="1">
              <a:defRPr/>
            </a:pPr>
            <a:r>
              <a:rPr lang="fi-FI"/>
              <a:t>Konserttoja</a:t>
            </a:r>
          </a:p>
          <a:p>
            <a:pPr eaLnBrk="1" hangingPunct="1">
              <a:defRPr/>
            </a:pPr>
            <a:r>
              <a:rPr lang="fi-FI"/>
              <a:t>Concerto Grossoja</a:t>
            </a:r>
          </a:p>
          <a:p>
            <a:pPr eaLnBrk="1" hangingPunct="1">
              <a:defRPr/>
            </a:pPr>
            <a:r>
              <a:rPr lang="fi-FI"/>
              <a:t>Sonaatteja eri soittimille, Triosonaatteja</a:t>
            </a:r>
          </a:p>
          <a:p>
            <a:pPr eaLnBrk="1" hangingPunct="1">
              <a:defRPr/>
            </a:pPr>
            <a:r>
              <a:rPr lang="fi-FI"/>
              <a:t>Urkuteoksia</a:t>
            </a:r>
          </a:p>
          <a:p>
            <a:pPr eaLnBrk="1" hangingPunct="1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330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>
            <a:extLst>
              <a:ext uri="{FF2B5EF4-FFF2-40B4-BE49-F238E27FC236}">
                <a16:creationId xmlns:a16="http://schemas.microsoft.com/office/drawing/2014/main" id="{D9F78D3B-8151-0349-80D5-7DBED05FDB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Händelin musiikki</a:t>
            </a:r>
          </a:p>
        </p:txBody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8ECF5837-404C-0240-96C8-2F7BBA469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Händel hallitsi Bachin tavoin barokin eri tyylit täydellisesti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Händelin musiikki juhlavaa ja helpommin avautuvaa kuin Bachin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Händel aikansa suurin ooppera- ja oratoriosäveltäjä 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maailmankuulu aikanaan, vaikutti Mozartiin, Haydniin ja Beethoveniin ja myöhemminkin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Händelin oopperat joutuivat unohduksiin, kunnes nykyään suosiossa taas</a:t>
            </a:r>
          </a:p>
        </p:txBody>
      </p:sp>
    </p:spTree>
    <p:extLst>
      <p:ext uri="{BB962C8B-B14F-4D97-AF65-F5344CB8AC3E}">
        <p14:creationId xmlns:p14="http://schemas.microsoft.com/office/powerpoint/2010/main" val="36690953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693C370E-EA65-824A-9C42-5DEF4FC3D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Händelin vaiheita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B74B83AE-2CB6-C84D-91DF-12955DBFB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s. </a:t>
            </a:r>
            <a:r>
              <a:rPr lang="fi-FI" altLang="fi-FI" dirty="0" err="1"/>
              <a:t>Hallessa</a:t>
            </a:r>
            <a:r>
              <a:rPr lang="fi-FI" altLang="fi-FI" dirty="0"/>
              <a:t> v. 1685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varhaiskypsä, 7-v. soittimina cembalo ja urut, 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9-vuotiaana sävellyksiä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vv. 1706-1710 Italiassa: oopperoita, kantaatteja ja oratorioita, kuuluisaksi</a:t>
            </a:r>
          </a:p>
          <a:p>
            <a:r>
              <a:rPr lang="fi-FI" altLang="fi-FI" dirty="0"/>
              <a:t>vieraili Lontoossa, </a:t>
            </a:r>
            <a:r>
              <a:rPr lang="fi-FI" altLang="fi-FI" dirty="0" err="1"/>
              <a:t>Rinaldo</a:t>
            </a:r>
            <a:r>
              <a:rPr lang="fi-FI" altLang="fi-FI" dirty="0"/>
              <a:t>-ooppera debyytti v.  1711</a:t>
            </a:r>
          </a:p>
          <a:p>
            <a:r>
              <a:rPr lang="fi-FI" altLang="fi-FI" dirty="0"/>
              <a:t>v. 1712- pysyvästi Lontoossa</a:t>
            </a:r>
          </a:p>
          <a:p>
            <a:r>
              <a:rPr lang="fi-FI" altLang="fi-FI" dirty="0"/>
              <a:t>v. 1714 Englannin kuninkaan hovisäveltäjä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fi-FI" altLang="fi-FI" dirty="0"/>
          </a:p>
          <a:p>
            <a:pPr eaLnBrk="1" hangingPunct="1">
              <a:lnSpc>
                <a:spcPct val="90000"/>
              </a:lnSpc>
            </a:pPr>
            <a:endParaRPr lang="fi-FI" altLang="fi-FI" dirty="0"/>
          </a:p>
        </p:txBody>
      </p:sp>
      <p:pic>
        <p:nvPicPr>
          <p:cNvPr id="240643" name="Picture 4" descr="200px-Handel_as_a_Boy">
            <a:extLst>
              <a:ext uri="{FF2B5EF4-FFF2-40B4-BE49-F238E27FC236}">
                <a16:creationId xmlns:a16="http://schemas.microsoft.com/office/drawing/2014/main" id="{0AF69E24-C8ED-A946-BA90-DF59C2EEE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949" y="1027906"/>
            <a:ext cx="1909763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5599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9D82EC3A-E1FB-2545-B85D-CED575EC2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Händelin vaiheita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11669A28-BBC0-A84D-9E57-B403FB186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v. 1719 -1741   oopperasäveltäjänä  Lontoossa</a:t>
            </a:r>
          </a:p>
          <a:p>
            <a:r>
              <a:rPr lang="fi-FI" altLang="fi-FI" dirty="0"/>
              <a:t>v. 1742 Messias-oratorio kantaesitettiin Dublinissa</a:t>
            </a:r>
          </a:p>
          <a:p>
            <a:r>
              <a:rPr lang="fi-FI" altLang="fi-FI" dirty="0"/>
              <a:t>v. 1752 viimeinen oratorio </a:t>
            </a:r>
            <a:r>
              <a:rPr lang="fi-FI" altLang="fi-FI" dirty="0" err="1"/>
              <a:t>Jefta</a:t>
            </a:r>
            <a:endParaRPr lang="fi-FI" altLang="fi-FI" dirty="0"/>
          </a:p>
          <a:p>
            <a:r>
              <a:rPr lang="fi-FI" altLang="fi-FI" dirty="0"/>
              <a:t>v. 1749 Kuninkaallinen Ilotulitusmusiikki Lontoossa 12000 hengen yleisölle</a:t>
            </a:r>
          </a:p>
          <a:p>
            <a:r>
              <a:rPr lang="fi-FI" altLang="fi-FI" dirty="0"/>
              <a:t>Messias-oratorion  esitysperinne (joka jatkunut nykyaikaan) alkaa </a:t>
            </a:r>
          </a:p>
          <a:p>
            <a:pPr>
              <a:buNone/>
            </a:pPr>
            <a:r>
              <a:rPr lang="fi-FI" altLang="fi-FI" dirty="0"/>
              <a:t>- kuolee v. 1759 arvostettuna ja vauraana</a:t>
            </a:r>
          </a:p>
          <a:p>
            <a:pPr eaLnBrk="1" hangingPunct="1"/>
            <a:endParaRPr lang="fi-FI" altLang="fi-FI" dirty="0"/>
          </a:p>
        </p:txBody>
      </p:sp>
      <p:pic>
        <p:nvPicPr>
          <p:cNvPr id="4" name="Picture 4" descr="300px-Georg_Friedrich_Händel">
            <a:extLst>
              <a:ext uri="{FF2B5EF4-FFF2-40B4-BE49-F238E27FC236}">
                <a16:creationId xmlns:a16="http://schemas.microsoft.com/office/drawing/2014/main" id="{07497E97-235B-D744-A3FC-BE3057F2F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9987" y="0"/>
            <a:ext cx="21320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6340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>
            <a:extLst>
              <a:ext uri="{FF2B5EF4-FFF2-40B4-BE49-F238E27FC236}">
                <a16:creationId xmlns:a16="http://schemas.microsoft.com/office/drawing/2014/main" id="{EEFBECE1-7EC1-5447-B603-E1B3210F2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Händelin oopperat</a:t>
            </a:r>
          </a:p>
        </p:txBody>
      </p:sp>
      <p:sp>
        <p:nvSpPr>
          <p:cNvPr id="236547" name="Rectangle 3">
            <a:extLst>
              <a:ext uri="{FF2B5EF4-FFF2-40B4-BE49-F238E27FC236}">
                <a16:creationId xmlns:a16="http://schemas.microsoft.com/office/drawing/2014/main" id="{20F4FE2F-43F6-3F43-BBC5-54FE8FCA98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kehitti italialaisen barokkioopperan, </a:t>
            </a:r>
            <a:r>
              <a:rPr lang="fi-FI" altLang="fi-FI" dirty="0" err="1"/>
              <a:t>Opera</a:t>
            </a:r>
            <a:r>
              <a:rPr lang="fi-FI" altLang="fi-FI" dirty="0"/>
              <a:t> </a:t>
            </a:r>
            <a:r>
              <a:rPr lang="fi-FI" altLang="fi-FI" dirty="0" err="1"/>
              <a:t>serian</a:t>
            </a:r>
            <a:r>
              <a:rPr lang="fi-FI" altLang="fi-FI" dirty="0"/>
              <a:t> huippuunsa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Loi </a:t>
            </a:r>
            <a:r>
              <a:rPr lang="fi-FI" altLang="fi-FI" dirty="0" err="1"/>
              <a:t>jäykähköön</a:t>
            </a:r>
            <a:r>
              <a:rPr lang="fi-FI" altLang="fi-FI" dirty="0"/>
              <a:t> taidemuotoon säkenöivää musiikkia, joka rikkoi kaavoja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aiheet historian tai tarujen sankarihahmoja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Solistien aariat ja resitatiivit leimasivat Händelin oopperoita, ei juurikaan kuoro-osuuksia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Kastraattilaulajat suuria tähtiä 1700-luvulla, nykyään kontratenorit tai altot esittävät heille sävellettyjä aarioita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 - kuuluisimpia </a:t>
            </a:r>
            <a:r>
              <a:rPr lang="fi-FI" altLang="fi-FI" dirty="0" err="1"/>
              <a:t>Farinelli</a:t>
            </a:r>
            <a:r>
              <a:rPr lang="fi-FI" altLang="fi-FI" dirty="0"/>
              <a:t>, </a:t>
            </a:r>
            <a:r>
              <a:rPr lang="fi-FI" altLang="fi-FI" dirty="0" err="1"/>
              <a:t>Senesino</a:t>
            </a:r>
            <a:r>
              <a:rPr lang="fi-FI" altLang="fi-FI" dirty="0"/>
              <a:t>, </a:t>
            </a:r>
            <a:r>
              <a:rPr lang="fi-FI" altLang="fi-FI" dirty="0" err="1"/>
              <a:t>Nicolini</a:t>
            </a:r>
            <a:endParaRPr lang="fi-FI" altLang="fi-FI" dirty="0"/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-esim. ”keinotekoinen” </a:t>
            </a:r>
            <a:r>
              <a:rPr lang="fi-FI" altLang="fi-FI" dirty="0" err="1"/>
              <a:t>Farinelli</a:t>
            </a:r>
            <a:r>
              <a:rPr lang="fi-FI" altLang="fi-FI" dirty="0"/>
              <a:t> (elokuva)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2" name="Toimintopainike: Filmi 1">
            <a:hlinkClick r:id="rId3" highlightClick="1"/>
            <a:extLst>
              <a:ext uri="{FF2B5EF4-FFF2-40B4-BE49-F238E27FC236}">
                <a16:creationId xmlns:a16="http://schemas.microsoft.com/office/drawing/2014/main" id="{6AC28172-F78D-A94E-8246-24A098980325}"/>
              </a:ext>
            </a:extLst>
          </p:cNvPr>
          <p:cNvSpPr/>
          <p:nvPr/>
        </p:nvSpPr>
        <p:spPr>
          <a:xfrm>
            <a:off x="9402417" y="564542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09533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7DA1B247-9B86-294B-93D7-539CDCE6D0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Händel: Rinaldo</a:t>
            </a:r>
          </a:p>
        </p:txBody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E291940D-BE55-B843-B360-5B4969138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v. 1711 Lontoossa, suuri menestys</a:t>
            </a:r>
          </a:p>
          <a:p>
            <a:pPr eaLnBrk="1" hangingPunct="1"/>
            <a:r>
              <a:rPr lang="fi-FI" altLang="fi-FI" dirty="0"/>
              <a:t>Varhainen spektaakkeliooppera ristiretkiajan ritareista, jotka taistelevat fantastisia vihollisia (noitia, seireenejä ym.) vastaan</a:t>
            </a:r>
          </a:p>
          <a:p>
            <a:pPr eaLnBrk="1" hangingPunct="1"/>
            <a:r>
              <a:rPr lang="fi-FI" altLang="fi-FI" dirty="0"/>
              <a:t>virtuoosisia aarioita ja orkesterinumeroita</a:t>
            </a:r>
          </a:p>
          <a:p>
            <a:pPr eaLnBrk="1" hangingPunct="1"/>
            <a:r>
              <a:rPr lang="fi-FI" altLang="fi-FI" dirty="0"/>
              <a:t>Nuori Händel tuli kerralla kuuluisaksi Englannissa</a:t>
            </a:r>
          </a:p>
        </p:txBody>
      </p:sp>
    </p:spTree>
    <p:extLst>
      <p:ext uri="{BB962C8B-B14F-4D97-AF65-F5344CB8AC3E}">
        <p14:creationId xmlns:p14="http://schemas.microsoft.com/office/powerpoint/2010/main" val="4122457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>
            <a:extLst>
              <a:ext uri="{FF2B5EF4-FFF2-40B4-BE49-F238E27FC236}">
                <a16:creationId xmlns:a16="http://schemas.microsoft.com/office/drawing/2014/main" id="{42B2C738-85B1-4941-9F76-0FEFEC57E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Händel: </a:t>
            </a:r>
            <a:r>
              <a:rPr lang="fi-FI" altLang="fi-FI" dirty="0" err="1"/>
              <a:t>Rinaldo</a:t>
            </a:r>
            <a:endParaRPr lang="fi-FI" altLang="fi-FI" dirty="0"/>
          </a:p>
        </p:txBody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F1F717CD-C330-2E4D-8E6D-DA269BF78E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err="1"/>
              <a:t>Armidan</a:t>
            </a:r>
            <a:r>
              <a:rPr lang="fi-FI" altLang="fi-FI" dirty="0"/>
              <a:t> </a:t>
            </a:r>
            <a:r>
              <a:rPr lang="fi-FI" altLang="fi-FI" dirty="0" err="1"/>
              <a:t>arietta</a:t>
            </a:r>
            <a:r>
              <a:rPr lang="fi-FI" altLang="fi-FI" dirty="0"/>
              <a:t>: </a:t>
            </a:r>
            <a:r>
              <a:rPr lang="fi-FI" altLang="fi-FI" dirty="0" err="1"/>
              <a:t>Furie</a:t>
            </a:r>
            <a:r>
              <a:rPr lang="fi-FI" altLang="fi-FI" dirty="0"/>
              <a:t> </a:t>
            </a:r>
            <a:r>
              <a:rPr lang="fi-FI" altLang="fi-FI" dirty="0" err="1"/>
              <a:t>terribili</a:t>
            </a:r>
            <a:r>
              <a:rPr lang="fi-FI" altLang="fi-FI" dirty="0"/>
              <a:t> (sopraano)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err="1"/>
              <a:t>Rinaldon</a:t>
            </a:r>
            <a:r>
              <a:rPr lang="fi-FI" altLang="fi-FI" dirty="0"/>
              <a:t> valitusaaria </a:t>
            </a:r>
            <a:r>
              <a:rPr lang="fi-FI" altLang="fi-FI" dirty="0" err="1"/>
              <a:t>Cara</a:t>
            </a:r>
            <a:r>
              <a:rPr lang="fi-FI" altLang="fi-FI" dirty="0"/>
              <a:t> </a:t>
            </a:r>
            <a:r>
              <a:rPr lang="fi-FI" altLang="fi-FI" dirty="0" err="1"/>
              <a:t>sposa</a:t>
            </a:r>
            <a:r>
              <a:rPr lang="fi-FI" altLang="fi-FI" dirty="0"/>
              <a:t> (altto)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/>
          </a:p>
          <a:p>
            <a:pPr eaLnBrk="1" hangingPunct="1">
              <a:lnSpc>
                <a:spcPct val="90000"/>
              </a:lnSpc>
            </a:pPr>
            <a:r>
              <a:rPr lang="fi-FI" altLang="fi-FI" dirty="0" err="1"/>
              <a:t>Almirenan</a:t>
            </a:r>
            <a:r>
              <a:rPr lang="fi-FI" altLang="fi-FI" dirty="0"/>
              <a:t> aaria: </a:t>
            </a:r>
            <a:r>
              <a:rPr lang="fi-FI" altLang="fi-FI" dirty="0" err="1"/>
              <a:t>Lascia</a:t>
            </a:r>
            <a:r>
              <a:rPr lang="fi-FI" altLang="fi-FI" dirty="0"/>
              <a:t> </a:t>
            </a:r>
            <a:r>
              <a:rPr lang="fi-FI" altLang="fi-FI" dirty="0" err="1"/>
              <a:t>ch</a:t>
            </a:r>
            <a:r>
              <a:rPr lang="ja-JP" altLang="fi-FI"/>
              <a:t>’</a:t>
            </a:r>
            <a:r>
              <a:rPr lang="fi-FI" altLang="ja-JP" dirty="0" err="1"/>
              <a:t>io</a:t>
            </a:r>
            <a:r>
              <a:rPr lang="fi-FI" altLang="ja-JP" dirty="0"/>
              <a:t> </a:t>
            </a:r>
            <a:r>
              <a:rPr lang="fi-FI" altLang="ja-JP" dirty="0" err="1"/>
              <a:t>pianga</a:t>
            </a:r>
            <a:r>
              <a:rPr lang="fi-FI" altLang="ja-JP" dirty="0"/>
              <a:t> (</a:t>
            </a:r>
            <a:r>
              <a:rPr lang="fi-FI" altLang="ja-JP" dirty="0" err="1"/>
              <a:t>mezzosopr</a:t>
            </a:r>
            <a:r>
              <a:rPr lang="fi-FI" altLang="ja-JP" dirty="0"/>
              <a:t>.)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/>
          </a:p>
          <a:p>
            <a:pPr eaLnBrk="1" hangingPunct="1">
              <a:lnSpc>
                <a:spcPct val="90000"/>
              </a:lnSpc>
            </a:pPr>
            <a:r>
              <a:rPr lang="fi-FI" altLang="fi-FI" dirty="0" err="1"/>
              <a:t>Rinaldon</a:t>
            </a:r>
            <a:r>
              <a:rPr lang="fi-FI" altLang="fi-FI" dirty="0"/>
              <a:t> aaria </a:t>
            </a:r>
            <a:r>
              <a:rPr lang="fi-FI" altLang="fi-FI" dirty="0" err="1"/>
              <a:t>Venti</a:t>
            </a:r>
            <a:r>
              <a:rPr lang="fi-FI" altLang="fi-FI" dirty="0"/>
              <a:t> </a:t>
            </a:r>
            <a:r>
              <a:rPr lang="fi-FI" altLang="fi-FI" dirty="0" err="1"/>
              <a:t>turbini</a:t>
            </a:r>
            <a:r>
              <a:rPr lang="fi-FI" altLang="fi-FI" dirty="0"/>
              <a:t> (altto)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err="1"/>
              <a:t>Rinaldon</a:t>
            </a:r>
            <a:r>
              <a:rPr lang="fi-FI" altLang="fi-FI" dirty="0"/>
              <a:t> taisteluaaria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/>
          </a:p>
          <a:p>
            <a:pPr eaLnBrk="1" hangingPunct="1"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252931" name="AutoShape 4">
            <a:hlinkClick r:id="rId3" highlightClick="1"/>
            <a:extLst>
              <a:ext uri="{FF2B5EF4-FFF2-40B4-BE49-F238E27FC236}">
                <a16:creationId xmlns:a16="http://schemas.microsoft.com/office/drawing/2014/main" id="{592549A6-7ABE-F645-9862-59FC66A2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52932" name="AutoShape 5">
            <a:hlinkClick r:id="rId4" highlightClick="1"/>
            <a:extLst>
              <a:ext uri="{FF2B5EF4-FFF2-40B4-BE49-F238E27FC236}">
                <a16:creationId xmlns:a16="http://schemas.microsoft.com/office/drawing/2014/main" id="{9E28094C-9476-1445-9C9A-14CFD67C7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9" y="1700214"/>
            <a:ext cx="1042987" cy="1042987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52933" name="AutoShape 7">
            <a:hlinkClick r:id="rId5" highlightClick="1"/>
            <a:extLst>
              <a:ext uri="{FF2B5EF4-FFF2-40B4-BE49-F238E27FC236}">
                <a16:creationId xmlns:a16="http://schemas.microsoft.com/office/drawing/2014/main" id="{1008085A-E60B-7547-8C18-E77B90AE5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28956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52934" name="AutoShape 8">
            <a:hlinkClick r:id="rId6" highlightClick="1"/>
            <a:extLst>
              <a:ext uri="{FF2B5EF4-FFF2-40B4-BE49-F238E27FC236}">
                <a16:creationId xmlns:a16="http://schemas.microsoft.com/office/drawing/2014/main" id="{712C8867-161F-6E4C-A908-1D53A0434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6482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7" highlightClick="1"/>
            <a:extLst>
              <a:ext uri="{FF2B5EF4-FFF2-40B4-BE49-F238E27FC236}">
                <a16:creationId xmlns:a16="http://schemas.microsoft.com/office/drawing/2014/main" id="{608CAEE4-7BC1-1A46-BC4F-BEDC60860F01}"/>
              </a:ext>
            </a:extLst>
          </p:cNvPr>
          <p:cNvSpPr/>
          <p:nvPr/>
        </p:nvSpPr>
        <p:spPr bwMode="auto">
          <a:xfrm>
            <a:off x="5380382" y="716757"/>
            <a:ext cx="1042988" cy="1041400"/>
          </a:xfrm>
          <a:prstGeom prst="actionButtonMovi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i-FI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3622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4A6155FF-AFA1-D441-A822-D5B836A52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Händel: Julius Caesar (1724)</a:t>
            </a:r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597107C4-EF65-EF41-B5F2-8966B8D2C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 err="1"/>
              <a:t>Handelin</a:t>
            </a:r>
            <a:r>
              <a:rPr lang="fi-FI" altLang="fi-FI" dirty="0"/>
              <a:t> suosituin ooppera</a:t>
            </a:r>
          </a:p>
          <a:p>
            <a:pPr eaLnBrk="1" hangingPunct="1"/>
            <a:endParaRPr lang="fi-FI" altLang="fi-FI" dirty="0"/>
          </a:p>
          <a:p>
            <a:pPr eaLnBrk="1" hangingPunct="1"/>
            <a:r>
              <a:rPr lang="fi-FI" altLang="fi-FI" dirty="0"/>
              <a:t>Caesarin ja Kleopatran duetto</a:t>
            </a:r>
          </a:p>
          <a:p>
            <a:pPr eaLnBrk="1" hangingPunct="1"/>
            <a:endParaRPr lang="fi-FI" altLang="fi-FI" dirty="0"/>
          </a:p>
          <a:p>
            <a:pPr eaLnBrk="1" hangingPunct="1">
              <a:buFontTx/>
              <a:buNone/>
            </a:pPr>
            <a:r>
              <a:rPr lang="fi-FI" altLang="fi-FI" dirty="0"/>
              <a:t>          (</a:t>
            </a:r>
            <a:r>
              <a:rPr lang="fi-FI" altLang="fi-FI" dirty="0" err="1"/>
              <a:t>Senesino</a:t>
            </a:r>
            <a:r>
              <a:rPr lang="fi-FI" altLang="fi-FI" dirty="0"/>
              <a:t>, Händelin </a:t>
            </a:r>
            <a:r>
              <a:rPr lang="fi-FI" altLang="fi-FI" dirty="0" err="1"/>
              <a:t>tähtilaulaja:kastraatti</a:t>
            </a:r>
            <a:r>
              <a:rPr lang="fi-FI" altLang="fi-FI" dirty="0"/>
              <a:t>)</a:t>
            </a:r>
          </a:p>
          <a:p>
            <a:pPr eaLnBrk="1" hangingPunct="1"/>
            <a:endParaRPr lang="fi-FI" altLang="fi-FI" dirty="0"/>
          </a:p>
        </p:txBody>
      </p:sp>
      <p:sp>
        <p:nvSpPr>
          <p:cNvPr id="254980" name="AutoShape 5">
            <a:hlinkClick r:id="rId3" highlightClick="1"/>
            <a:extLst>
              <a:ext uri="{FF2B5EF4-FFF2-40B4-BE49-F238E27FC236}">
                <a16:creationId xmlns:a16="http://schemas.microsoft.com/office/drawing/2014/main" id="{8C0F02B5-4E97-4A44-9831-2DA5D3761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539" y="255767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pic>
        <p:nvPicPr>
          <p:cNvPr id="254981" name="Picture 6" descr="220px-Senesino">
            <a:extLst>
              <a:ext uri="{FF2B5EF4-FFF2-40B4-BE49-F238E27FC236}">
                <a16:creationId xmlns:a16="http://schemas.microsoft.com/office/drawing/2014/main" id="{4F3D48E2-13D5-F343-95BA-AA10F471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4331494"/>
            <a:ext cx="1701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017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>
            <a:extLst>
              <a:ext uri="{FF2B5EF4-FFF2-40B4-BE49-F238E27FC236}">
                <a16:creationId xmlns:a16="http://schemas.microsoft.com/office/drawing/2014/main" id="{901B7119-6F7D-1A4B-A618-BA4E2B3AF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Händelin orkesterimusiikkia</a:t>
            </a:r>
          </a:p>
        </p:txBody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E45D1956-2385-4043-958F-A1FED8759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Kuninkaallista Vesimusiikkia v. 1717</a:t>
            </a:r>
          </a:p>
          <a:p>
            <a:pPr eaLnBrk="1" hangingPunct="1">
              <a:buFontTx/>
              <a:buNone/>
              <a:defRPr/>
            </a:pPr>
            <a:r>
              <a:rPr lang="fi-FI"/>
              <a:t>- kolme orkesterisarjaa (Thames-joella!)</a:t>
            </a:r>
          </a:p>
          <a:p>
            <a:pPr eaLnBrk="1" hangingPunct="1">
              <a:defRPr/>
            </a:pPr>
            <a:r>
              <a:rPr lang="fi-FI"/>
              <a:t>Ilotulitusmusiikkia v. 1749</a:t>
            </a:r>
          </a:p>
          <a:p>
            <a:pPr eaLnBrk="1" hangingPunct="1">
              <a:buFontTx/>
              <a:buNone/>
              <a:defRPr/>
            </a:pPr>
            <a:r>
              <a:rPr lang="fi-FI"/>
              <a:t>-puhallinorkesterisarja rauhanteon kunniaksi</a:t>
            </a:r>
          </a:p>
          <a:p>
            <a:pPr eaLnBrk="1" hangingPunct="1">
              <a:defRPr/>
            </a:pPr>
            <a:r>
              <a:rPr lang="fi-FI"/>
              <a:t>12 Concerto Grossoa</a:t>
            </a:r>
          </a:p>
          <a:p>
            <a:pPr eaLnBrk="1" hangingPunct="1">
              <a:buFontTx/>
              <a:buNone/>
              <a:defRPr/>
            </a:pPr>
            <a:r>
              <a:rPr lang="fi-FI"/>
              <a:t>- esim. nro 11 A-duuri, 1. osa</a:t>
            </a:r>
          </a:p>
          <a:p>
            <a:pPr eaLnBrk="1" hangingPunct="1">
              <a:defRPr/>
            </a:pPr>
            <a:endParaRPr lang="fi-FI"/>
          </a:p>
        </p:txBody>
      </p:sp>
      <p:sp>
        <p:nvSpPr>
          <p:cNvPr id="257027" name="AutoShape 4">
            <a:hlinkClick r:id="rId3" highlightClick="1"/>
            <a:extLst>
              <a:ext uri="{FF2B5EF4-FFF2-40B4-BE49-F238E27FC236}">
                <a16:creationId xmlns:a16="http://schemas.microsoft.com/office/drawing/2014/main" id="{A2C2A76B-3A40-1C4D-8111-7C88DE87C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5254" y="4001008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4" highlightClick="1"/>
            <a:extLst>
              <a:ext uri="{FF2B5EF4-FFF2-40B4-BE49-F238E27FC236}">
                <a16:creationId xmlns:a16="http://schemas.microsoft.com/office/drawing/2014/main" id="{7961D825-7DEC-D145-860B-A8B57E2509F3}"/>
              </a:ext>
            </a:extLst>
          </p:cNvPr>
          <p:cNvSpPr/>
          <p:nvPr/>
        </p:nvSpPr>
        <p:spPr>
          <a:xfrm>
            <a:off x="8845826" y="182562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0534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DBAB0F78-1508-854C-ADE9-B2D61E9DE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Händelin oratoriot</a:t>
            </a:r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93C4068E-DB7D-CA4E-A970-25887B338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kuuluisimpia Messias, Simson, </a:t>
            </a:r>
            <a:r>
              <a:rPr lang="fi-FI" altLang="fi-FI" dirty="0" err="1"/>
              <a:t>Saul</a:t>
            </a:r>
            <a:r>
              <a:rPr lang="fi-FI" altLang="fi-FI" dirty="0"/>
              <a:t>, Israel Egyptissä ja </a:t>
            </a:r>
            <a:r>
              <a:rPr lang="fi-FI" altLang="fi-FI" dirty="0" err="1"/>
              <a:t>Jefta</a:t>
            </a:r>
            <a:endParaRPr lang="fi-FI" altLang="fi-FI" dirty="0"/>
          </a:p>
          <a:p>
            <a:pPr eaLnBrk="1" hangingPunct="1"/>
            <a:r>
              <a:rPr lang="fi-FI" altLang="fi-FI" dirty="0"/>
              <a:t>aiheet Raamatusta</a:t>
            </a:r>
          </a:p>
          <a:p>
            <a:pPr eaLnBrk="1" hangingPunct="1"/>
            <a:r>
              <a:rPr lang="fi-FI" altLang="fi-FI" dirty="0"/>
              <a:t>resitatiiveja ja aarioita, duettoja, orkesterialkusoittoja</a:t>
            </a:r>
          </a:p>
          <a:p>
            <a:pPr eaLnBrk="1" hangingPunct="1"/>
            <a:r>
              <a:rPr lang="fi-FI" altLang="fi-FI" dirty="0"/>
              <a:t>laajat kuoro-osuudet erottivat oopperoista, konserttiesityksiä</a:t>
            </a:r>
          </a:p>
        </p:txBody>
      </p:sp>
    </p:spTree>
    <p:extLst>
      <p:ext uri="{BB962C8B-B14F-4D97-AF65-F5344CB8AC3E}">
        <p14:creationId xmlns:p14="http://schemas.microsoft.com/office/powerpoint/2010/main" val="310180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4314273D-756B-3F49-B9E1-F8B45DF96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Versailles – Ranskan Aurinkokuninkaan palatsi</a:t>
            </a:r>
          </a:p>
        </p:txBody>
      </p:sp>
      <p:pic>
        <p:nvPicPr>
          <p:cNvPr id="154626" name="Picture 3" descr="Versailles 3">
            <a:extLst>
              <a:ext uri="{FF2B5EF4-FFF2-40B4-BE49-F238E27FC236}">
                <a16:creationId xmlns:a16="http://schemas.microsoft.com/office/drawing/2014/main" id="{FFB9B580-DDEE-FD44-A0C0-65C0E5D72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1828800"/>
            <a:ext cx="6481763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1360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7D26176A-D89C-D049-998C-040AF03F6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Händel: Messias (1741-2)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381B041D-02B2-EE4E-BEEF-8737AF54F1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perustuu Raamatun  ennustuksiin tulevasta Messiaasta</a:t>
            </a:r>
          </a:p>
          <a:p>
            <a:pPr eaLnBrk="1" hangingPunct="1"/>
            <a:r>
              <a:rPr lang="fi-FI" altLang="fi-FI" dirty="0"/>
              <a:t>Händelin kuuluisin ja suosituin teos</a:t>
            </a:r>
          </a:p>
          <a:p>
            <a:pPr eaLnBrk="1" hangingPunct="1"/>
            <a:r>
              <a:rPr lang="fi-FI" altLang="fi-FI" dirty="0"/>
              <a:t>Kolmiosainen, laaja kolmituntinen teos</a:t>
            </a:r>
          </a:p>
          <a:p>
            <a:pPr eaLnBrk="1" hangingPunct="1"/>
            <a:r>
              <a:rPr lang="fi-FI" altLang="fi-FI" dirty="0"/>
              <a:t>Suosittu melodisuutensa ansiosta, täynnä </a:t>
            </a:r>
            <a:r>
              <a:rPr lang="ja-JP" altLang="fi-FI"/>
              <a:t>”</a:t>
            </a:r>
            <a:r>
              <a:rPr lang="fi-FI" altLang="ja-JP" dirty="0"/>
              <a:t>hittejä</a:t>
            </a:r>
            <a:r>
              <a:rPr lang="ja-JP" altLang="fi-FI"/>
              <a:t>”</a:t>
            </a:r>
            <a:r>
              <a:rPr lang="fi-FI" altLang="ja-JP" dirty="0"/>
              <a:t> ja mitä elävimpiä aarioita ja kuoroja</a:t>
            </a: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9587054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>
            <a:extLst>
              <a:ext uri="{FF2B5EF4-FFF2-40B4-BE49-F238E27FC236}">
                <a16:creationId xmlns:a16="http://schemas.microsoft.com/office/drawing/2014/main" id="{7E50E329-102D-C846-8E71-1B794A7C1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Händel: Messias</a:t>
            </a:r>
          </a:p>
        </p:txBody>
      </p:sp>
      <p:sp>
        <p:nvSpPr>
          <p:cNvPr id="244739" name="Rectangle 3">
            <a:extLst>
              <a:ext uri="{FF2B5EF4-FFF2-40B4-BE49-F238E27FC236}">
                <a16:creationId xmlns:a16="http://schemas.microsoft.com/office/drawing/2014/main" id="{6E6CCB63-7509-694E-BDD8-03174AF39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For </a:t>
            </a:r>
            <a:r>
              <a:rPr lang="fi-FI" dirty="0" err="1"/>
              <a:t>unto</a:t>
            </a:r>
            <a:r>
              <a:rPr lang="fi-FI" dirty="0"/>
              <a:t> us a Child is </a:t>
            </a:r>
            <a:r>
              <a:rPr lang="fi-FI" dirty="0" err="1"/>
              <a:t>born</a:t>
            </a:r>
            <a:r>
              <a:rPr lang="fi-FI" dirty="0"/>
              <a:t> (kuoro)</a:t>
            </a:r>
          </a:p>
          <a:p>
            <a:pPr eaLnBrk="1" hangingPunct="1">
              <a:defRPr/>
            </a:pPr>
            <a:endParaRPr lang="fi-FI" dirty="0"/>
          </a:p>
          <a:p>
            <a:pPr eaLnBrk="1" hangingPunct="1">
              <a:defRPr/>
            </a:pPr>
            <a:r>
              <a:rPr lang="fi-FI" dirty="0" err="1"/>
              <a:t>Thou</a:t>
            </a:r>
            <a:r>
              <a:rPr lang="fi-FI" dirty="0"/>
              <a:t> </a:t>
            </a:r>
            <a:r>
              <a:rPr lang="fi-FI" dirty="0" err="1"/>
              <a:t>shalt</a:t>
            </a:r>
            <a:r>
              <a:rPr lang="fi-FI" dirty="0"/>
              <a:t>  </a:t>
            </a:r>
            <a:r>
              <a:rPr lang="fi-FI" dirty="0" err="1"/>
              <a:t>break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(tenoriaaria)</a:t>
            </a:r>
          </a:p>
          <a:p>
            <a:pPr eaLnBrk="1" hangingPunct="1">
              <a:defRPr/>
            </a:pPr>
            <a:endParaRPr lang="fi-FI" dirty="0"/>
          </a:p>
          <a:p>
            <a:pPr eaLnBrk="1" hangingPunct="1">
              <a:defRPr/>
            </a:pPr>
            <a:endParaRPr lang="fi-FI" dirty="0"/>
          </a:p>
          <a:p>
            <a:pPr eaLnBrk="1" hangingPunct="1">
              <a:defRPr/>
            </a:pPr>
            <a:r>
              <a:rPr lang="fi-FI" dirty="0"/>
              <a:t>Halleluja-kuoro</a:t>
            </a:r>
          </a:p>
        </p:txBody>
      </p:sp>
      <p:sp>
        <p:nvSpPr>
          <p:cNvPr id="263171" name="AutoShape 4">
            <a:hlinkClick r:id="rId3" highlightClick="1"/>
            <a:extLst>
              <a:ext uri="{FF2B5EF4-FFF2-40B4-BE49-F238E27FC236}">
                <a16:creationId xmlns:a16="http://schemas.microsoft.com/office/drawing/2014/main" id="{CCE94CAA-5B3E-BD45-AD15-A82CFF0EA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028" y="4667493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63172" name="AutoShape 5">
            <a:hlinkClick r:id="rId4" highlightClick="1"/>
            <a:extLst>
              <a:ext uri="{FF2B5EF4-FFF2-40B4-BE49-F238E27FC236}">
                <a16:creationId xmlns:a16="http://schemas.microsoft.com/office/drawing/2014/main" id="{5EDA361D-BE31-594C-9196-B386E691A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600" y="19812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2" name="Toimintopainike: Filmi 1">
            <a:hlinkClick r:id="rId5" highlightClick="1"/>
            <a:extLst>
              <a:ext uri="{FF2B5EF4-FFF2-40B4-BE49-F238E27FC236}">
                <a16:creationId xmlns:a16="http://schemas.microsoft.com/office/drawing/2014/main" id="{7075DD4E-0872-E740-9A6D-DAC3206B2A1D}"/>
              </a:ext>
            </a:extLst>
          </p:cNvPr>
          <p:cNvSpPr/>
          <p:nvPr/>
        </p:nvSpPr>
        <p:spPr>
          <a:xfrm>
            <a:off x="8991600" y="3179763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7635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E59F81AC-7177-2344-8E0D-F736FE081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Wien: </a:t>
            </a:r>
            <a:r>
              <a:rPr lang="fi-FI" altLang="fi-FI" dirty="0" err="1"/>
              <a:t>Schönbrunn</a:t>
            </a:r>
            <a:r>
              <a:rPr lang="fi-FI" altLang="fi-FI" dirty="0"/>
              <a:t> – Itävallan hallitsijasuvun </a:t>
            </a:r>
            <a:r>
              <a:rPr lang="fi-FI" altLang="fi-FI" dirty="0" err="1"/>
              <a:t>Habsburgien</a:t>
            </a:r>
            <a:r>
              <a:rPr lang="fi-FI" altLang="fi-FI" dirty="0"/>
              <a:t> palatsi</a:t>
            </a:r>
          </a:p>
        </p:txBody>
      </p:sp>
      <p:pic>
        <p:nvPicPr>
          <p:cNvPr id="160770" name="Picture 3" descr="schoenbrunn">
            <a:extLst>
              <a:ext uri="{FF2B5EF4-FFF2-40B4-BE49-F238E27FC236}">
                <a16:creationId xmlns:a16="http://schemas.microsoft.com/office/drawing/2014/main" id="{433B0182-72FC-5E45-8EE2-D8937FACA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1"/>
            <a:ext cx="6477000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460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AE2C4154-553E-3843-B7C5-75AE438D4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Barokkimusiikin luonne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8E436A1A-E3FB-3245-BFC1-7567084CC8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Musiikki kuvasi yleisesti ihmisen erilaisia tunteita</a:t>
            </a:r>
          </a:p>
          <a:p>
            <a:pPr eaLnBrk="1" hangingPunct="1"/>
            <a:r>
              <a:rPr lang="fi-FI" altLang="fi-FI" dirty="0"/>
              <a:t>Tunnelma eli affekti säilyi sävellyksessä samana alusta loppuun</a:t>
            </a:r>
          </a:p>
          <a:p>
            <a:pPr eaLnBrk="1" hangingPunct="1"/>
            <a:r>
              <a:rPr lang="fi-FI" altLang="fi-FI" dirty="0"/>
              <a:t>Musiikki oli rytmikästä ja otti vaikutteita erilaisista tansseista</a:t>
            </a:r>
          </a:p>
          <a:p>
            <a:pPr eaLnBrk="1" hangingPunct="1"/>
            <a:r>
              <a:rPr lang="fi-FI" altLang="fi-FI" dirty="0"/>
              <a:t>Esittäjien tuli osata liittää melodioihin korukuvioita ja improvisointia</a:t>
            </a:r>
          </a:p>
        </p:txBody>
      </p:sp>
    </p:spTree>
    <p:extLst>
      <p:ext uri="{BB962C8B-B14F-4D97-AF65-F5344CB8AC3E}">
        <p14:creationId xmlns:p14="http://schemas.microsoft.com/office/powerpoint/2010/main" val="328367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4A3E4E02-446D-2844-AD50-B1066D955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Barokkimusiikki: 1600-1750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9E625F3E-5652-CB41-92E4-C87064009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ooppera syntyy: säestyksellinen soololaulu</a:t>
            </a:r>
          </a:p>
          <a:p>
            <a:pPr eaLnBrk="1" hangingPunct="1"/>
            <a:r>
              <a:rPr lang="fi-FI" altLang="fi-FI" dirty="0"/>
              <a:t>Solistinen melodia tuli kuoropolyfonian rinnalle</a:t>
            </a:r>
          </a:p>
          <a:p>
            <a:pPr eaLnBrk="1" hangingPunct="1"/>
            <a:r>
              <a:rPr lang="fi-FI" altLang="fi-FI" dirty="0"/>
              <a:t>basso </a:t>
            </a:r>
            <a:r>
              <a:rPr lang="fi-FI" altLang="fi-FI" dirty="0" err="1"/>
              <a:t>continuo</a:t>
            </a:r>
            <a:r>
              <a:rPr lang="fi-FI" altLang="fi-FI" dirty="0"/>
              <a:t> – basson ja cembalon rytmiryhmä rytmitti musiikkia</a:t>
            </a:r>
          </a:p>
          <a:p>
            <a:pPr eaLnBrk="1" hangingPunct="1"/>
            <a:r>
              <a:rPr lang="fi-FI" altLang="fi-FI" dirty="0"/>
              <a:t>Muusikot soittivat ja improvisoivat nuoteista ja sointumerkeistä (kenraalibasso)</a:t>
            </a:r>
          </a:p>
          <a:p>
            <a:pPr eaLnBrk="1" hangingPunct="1"/>
            <a:r>
              <a:rPr lang="fi-FI" altLang="fi-FI" dirty="0"/>
              <a:t>Orkesterimusiikki itsenäistyy </a:t>
            </a:r>
          </a:p>
          <a:p>
            <a:pPr eaLnBrk="1" hangingPunct="1"/>
            <a:r>
              <a:rPr lang="fi-FI" altLang="fi-FI" dirty="0"/>
              <a:t>tonaalisuus: duuri- ja mollisävellajit vakiintuvat</a:t>
            </a:r>
          </a:p>
          <a:p>
            <a:pPr eaLnBrk="1" hangingPunct="1"/>
            <a:r>
              <a:rPr lang="fi-FI" altLang="fi-FI" dirty="0"/>
              <a:t>Nykyinen tasavireinen viritysjärjestelmä syntyy</a:t>
            </a:r>
          </a:p>
        </p:txBody>
      </p:sp>
    </p:spTree>
    <p:extLst>
      <p:ext uri="{BB962C8B-B14F-4D97-AF65-F5344CB8AC3E}">
        <p14:creationId xmlns:p14="http://schemas.microsoft.com/office/powerpoint/2010/main" val="2043157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8E30BAAA-083C-324D-8282-A295045B35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Oopperan synty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0E5EE6BA-7741-B149-90CB-7A60B3828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 ooppera syntyi Italiassa 1590-luvulla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 Firenzen humanistiseura halusi elvyttää antiikin teatterin: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 </a:t>
            </a:r>
            <a:r>
              <a:rPr lang="fi-FI" altLang="fi-FI" dirty="0" err="1">
                <a:latin typeface="Times New Roman" panose="02020603050405020304" pitchFamily="18" charset="0"/>
              </a:rPr>
              <a:t>Jacopo</a:t>
            </a:r>
            <a:r>
              <a:rPr lang="fi-FI" altLang="fi-FI" dirty="0">
                <a:latin typeface="Times New Roman" panose="02020603050405020304" pitchFamily="18" charset="0"/>
              </a:rPr>
              <a:t> Perin </a:t>
            </a:r>
            <a:r>
              <a:rPr lang="fi-FI" altLang="fi-FI" dirty="0" err="1">
                <a:latin typeface="Times New Roman" panose="02020603050405020304" pitchFamily="18" charset="0"/>
              </a:rPr>
              <a:t>Dafne</a:t>
            </a:r>
            <a:r>
              <a:rPr lang="fi-FI" altLang="fi-FI" dirty="0">
                <a:latin typeface="Times New Roman" panose="02020603050405020304" pitchFamily="18" charset="0"/>
              </a:rPr>
              <a:t> v. 1597 ensimmäinen ooppera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-ensimmäiset oopperat olivat puhelaulunomaisia näytelmiä, joissa aiheet otettiin antiikin tarinoista</a:t>
            </a:r>
          </a:p>
        </p:txBody>
      </p:sp>
    </p:spTree>
    <p:extLst>
      <p:ext uri="{BB962C8B-B14F-4D97-AF65-F5344CB8AC3E}">
        <p14:creationId xmlns:p14="http://schemas.microsoft.com/office/powerpoint/2010/main" val="355687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70306CB7-DF97-AD4F-B40E-331A4367B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Oopperan alkuvaiheet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D028EA46-5189-A046-8324-9507459892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Claudio </a:t>
            </a:r>
            <a:r>
              <a:rPr lang="fi-FI" altLang="fi-FI" dirty="0" err="1">
                <a:latin typeface="Times New Roman" panose="02020603050405020304" pitchFamily="18" charset="0"/>
              </a:rPr>
              <a:t>Monteverdin</a:t>
            </a:r>
            <a:r>
              <a:rPr lang="fi-FI" altLang="fi-FI" dirty="0">
                <a:latin typeface="Times New Roman" panose="02020603050405020304" pitchFamily="18" charset="0"/>
              </a:rPr>
              <a:t> Orfeus (</a:t>
            </a:r>
            <a:r>
              <a:rPr lang="fi-FI" altLang="fi-FI" dirty="0" err="1">
                <a:latin typeface="Times New Roman" panose="02020603050405020304" pitchFamily="18" charset="0"/>
              </a:rPr>
              <a:t>L’Orfeo</a:t>
            </a:r>
            <a:r>
              <a:rPr lang="fi-FI" altLang="fi-FI" dirty="0">
                <a:latin typeface="Times New Roman" panose="02020603050405020304" pitchFamily="18" charset="0"/>
              </a:rPr>
              <a:t>) v. 1609 esitetään Mantovan hovissa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ensimmäinen onnistunut ooppera, jota edelleen esitetään</a:t>
            </a:r>
          </a:p>
          <a:p>
            <a:pPr eaLnBrk="1" hangingPunct="1"/>
            <a:r>
              <a:rPr lang="fi-FI" altLang="fi-FI" dirty="0">
                <a:latin typeface="Times New Roman" panose="02020603050405020304" pitchFamily="18" charset="0"/>
              </a:rPr>
              <a:t>Oopperan alkusoitto: Toccata</a:t>
            </a:r>
          </a:p>
          <a:p>
            <a:pPr eaLnBrk="1" hangingPunct="1"/>
            <a:r>
              <a:rPr lang="fi-FI" altLang="fi-FI" dirty="0"/>
              <a:t>Orfeuksen laulu (tenori/baritoni): Orfeus iloitsee hääpäivänään (paimenten tanssi)</a:t>
            </a:r>
          </a:p>
        </p:txBody>
      </p:sp>
      <p:sp>
        <p:nvSpPr>
          <p:cNvPr id="175107" name="AutoShape 4">
            <a:hlinkClick r:id="rId4" highlightClick="1">
              <a:snd r:embed="rId3" name="Clapping"/>
            </a:hlinkClick>
            <a:extLst>
              <a:ext uri="{FF2B5EF4-FFF2-40B4-BE49-F238E27FC236}">
                <a16:creationId xmlns:a16="http://schemas.microsoft.com/office/drawing/2014/main" id="{F30622DF-0EF6-354E-B4EA-8307EF223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0812" y="4191000"/>
            <a:ext cx="1042988" cy="1042988"/>
          </a:xfrm>
          <a:prstGeom prst="actionButtonSou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  <p:sp>
        <p:nvSpPr>
          <p:cNvPr id="175108" name="AutoShape 5">
            <a:hlinkClick r:id="rId5" highlightClick="1"/>
            <a:extLst>
              <a:ext uri="{FF2B5EF4-FFF2-40B4-BE49-F238E27FC236}">
                <a16:creationId xmlns:a16="http://schemas.microsoft.com/office/drawing/2014/main" id="{8228C50D-C48F-D142-A1E9-307BF4FCE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486400"/>
            <a:ext cx="1042988" cy="1042988"/>
          </a:xfrm>
          <a:prstGeom prst="actionButtonMovi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652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17769</TotalTime>
  <Words>1439</Words>
  <Application>Microsoft Macintosh PowerPoint</Application>
  <PresentationFormat>Laajakuva</PresentationFormat>
  <Paragraphs>275</Paragraphs>
  <Slides>41</Slides>
  <Notes>40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41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Office-teema</vt:lpstr>
      <vt:lpstr>Barokin aikakausi</vt:lpstr>
      <vt:lpstr>1600-luvun Eurooppa</vt:lpstr>
      <vt:lpstr>1600-luvun Eurooppa</vt:lpstr>
      <vt:lpstr>Versailles – Ranskan Aurinkokuninkaan palatsi</vt:lpstr>
      <vt:lpstr>Wien: Schönbrunn – Itävallan hallitsijasuvun Habsburgien palatsi</vt:lpstr>
      <vt:lpstr>Barokkimusiikin luonne</vt:lpstr>
      <vt:lpstr>Barokkimusiikki: 1600-1750</vt:lpstr>
      <vt:lpstr>Oopperan synty</vt:lpstr>
      <vt:lpstr>Oopperan alkuvaiheet</vt:lpstr>
      <vt:lpstr>Oopperan kehitys: Italia</vt:lpstr>
      <vt:lpstr>Oopperan kehitys: Ranska</vt:lpstr>
      <vt:lpstr>Oopperan kehitys: Ranska</vt:lpstr>
      <vt:lpstr>Barokkiorkesteri</vt:lpstr>
      <vt:lpstr>Barokin orkesterimusiikki</vt:lpstr>
      <vt:lpstr>Antonio Vivaldi: 1678-1741</vt:lpstr>
      <vt:lpstr>J.S. Bach ja G.Fr. Händel</vt:lpstr>
      <vt:lpstr>Johann Sebastian Bach</vt:lpstr>
      <vt:lpstr>Johann Sebastian Bachin vaiheita</vt:lpstr>
      <vt:lpstr>Bachin musiikki</vt:lpstr>
      <vt:lpstr>Bachin soitinmusiikki</vt:lpstr>
      <vt:lpstr>Bach: Brandenburgilaiset konsertto nr. 2 F-duuri</vt:lpstr>
      <vt:lpstr>Bach: Orkesterisarjat</vt:lpstr>
      <vt:lpstr>Bach:kosketinsoitinteoksia</vt:lpstr>
      <vt:lpstr>Bach: kuoromusiikkia</vt:lpstr>
      <vt:lpstr>Bach: kuoromusiikki</vt:lpstr>
      <vt:lpstr>Bach:kuoromusiikki</vt:lpstr>
      <vt:lpstr>Bach: Matteus-passio</vt:lpstr>
      <vt:lpstr>Bach: H-mollimessu</vt:lpstr>
      <vt:lpstr>Georg Friedrich Händel</vt:lpstr>
      <vt:lpstr>Georg Friedrich Händelin musiikki</vt:lpstr>
      <vt:lpstr>Händelin musiikki</vt:lpstr>
      <vt:lpstr>Händelin vaiheita</vt:lpstr>
      <vt:lpstr>Händelin vaiheita</vt:lpstr>
      <vt:lpstr>Händelin oopperat</vt:lpstr>
      <vt:lpstr>Händel: Rinaldo</vt:lpstr>
      <vt:lpstr>Händel: Rinaldo</vt:lpstr>
      <vt:lpstr>Händel: Julius Caesar (1724)</vt:lpstr>
      <vt:lpstr>Händelin orkesterimusiikkia</vt:lpstr>
      <vt:lpstr>Händelin oratoriot</vt:lpstr>
      <vt:lpstr>Händel: Messias (1741-2)</vt:lpstr>
      <vt:lpstr>Händel: Messias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Marjamäki Hannu</dc:creator>
  <cp:lastModifiedBy>Marjamäki Hannu</cp:lastModifiedBy>
  <cp:revision>47</cp:revision>
  <dcterms:created xsi:type="dcterms:W3CDTF">2019-01-13T19:00:55Z</dcterms:created>
  <dcterms:modified xsi:type="dcterms:W3CDTF">2019-01-30T11:54:13Z</dcterms:modified>
</cp:coreProperties>
</file>