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7" r:id="rId4"/>
    <p:sldId id="262" r:id="rId5"/>
    <p:sldId id="263" r:id="rId6"/>
    <p:sldId id="264" r:id="rId7"/>
    <p:sldId id="265" r:id="rId8"/>
    <p:sldId id="266" r:id="rId9"/>
    <p:sldId id="258" r:id="rId10"/>
    <p:sldId id="259" r:id="rId11"/>
    <p:sldId id="261" r:id="rId12"/>
    <p:sldId id="260" r:id="rId13"/>
    <p:sldId id="268" r:id="rId14"/>
    <p:sldId id="269" r:id="rId15"/>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90"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1122363"/>
            <a:ext cx="9144000" cy="2387600"/>
          </a:xfrm>
        </p:spPr>
        <p:txBody>
          <a:bodyPr anchor="b"/>
          <a:lstStyle>
            <a:lvl1pPr algn="ctr">
              <a:defRPr sz="6000"/>
            </a:lvl1pPr>
          </a:lstStyle>
          <a:p>
            <a:r>
              <a:rPr lang="fi-FI" smtClean="0"/>
              <a:t>Muokkaa perustyyl. napsautt.</a:t>
            </a:r>
            <a:endParaRPr lang="fi-FI"/>
          </a:p>
        </p:txBody>
      </p:sp>
      <p:sp>
        <p:nvSpPr>
          <p:cNvPr id="3" name="Alaotsikk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smtClean="0"/>
              <a:t>Muokkaa alaotsikon perustyyliä napsautt.</a:t>
            </a:r>
            <a:endParaRPr lang="fi-FI"/>
          </a:p>
        </p:txBody>
      </p:sp>
      <p:sp>
        <p:nvSpPr>
          <p:cNvPr id="4" name="Päivämäärän paikkamerkki 3"/>
          <p:cNvSpPr>
            <a:spLocks noGrp="1"/>
          </p:cNvSpPr>
          <p:nvPr>
            <p:ph type="dt" sz="half" idx="10"/>
          </p:nvPr>
        </p:nvSpPr>
        <p:spPr/>
        <p:txBody>
          <a:bodyPr/>
          <a:lstStyle/>
          <a:p>
            <a:fld id="{561E8A27-85AF-4C79-A8BA-68B7694D89C0}" type="datetimeFigureOut">
              <a:rPr lang="fi-FI" smtClean="0"/>
              <a:t>12.12.2016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1512CBC5-8C1F-4951-A9C7-DB46D587AB3C}" type="slidenum">
              <a:rPr lang="fi-FI" smtClean="0"/>
              <a:t>‹#›</a:t>
            </a:fld>
            <a:endParaRPr lang="fi-FI"/>
          </a:p>
        </p:txBody>
      </p:sp>
    </p:spTree>
    <p:extLst>
      <p:ext uri="{BB962C8B-B14F-4D97-AF65-F5344CB8AC3E}">
        <p14:creationId xmlns:p14="http://schemas.microsoft.com/office/powerpoint/2010/main" val="2171024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Pystysuoran tekstin paikkamerkki 2"/>
          <p:cNvSpPr>
            <a:spLocks noGrp="1"/>
          </p:cNvSpPr>
          <p:nvPr>
            <p:ph type="body" orient="vert" idx="1"/>
          </p:nvPr>
        </p:nvSpPr>
        <p:spPr/>
        <p:txBody>
          <a:bodyPr vert="eaVe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fld id="{561E8A27-85AF-4C79-A8BA-68B7694D89C0}" type="datetimeFigureOut">
              <a:rPr lang="fi-FI" smtClean="0"/>
              <a:t>12.12.2016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1512CBC5-8C1F-4951-A9C7-DB46D587AB3C}" type="slidenum">
              <a:rPr lang="fi-FI" smtClean="0"/>
              <a:t>‹#›</a:t>
            </a:fld>
            <a:endParaRPr lang="fi-FI"/>
          </a:p>
        </p:txBody>
      </p:sp>
    </p:spTree>
    <p:extLst>
      <p:ext uri="{BB962C8B-B14F-4D97-AF65-F5344CB8AC3E}">
        <p14:creationId xmlns:p14="http://schemas.microsoft.com/office/powerpoint/2010/main" val="506668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724900" y="365125"/>
            <a:ext cx="2628900" cy="5811838"/>
          </a:xfrm>
        </p:spPr>
        <p:txBody>
          <a:bodyPr vert="eaVert"/>
          <a:lstStyle/>
          <a:p>
            <a:r>
              <a:rPr lang="fi-FI" smtClean="0"/>
              <a:t>Muokkaa perustyyl. napsautt.</a:t>
            </a:r>
            <a:endParaRPr lang="fi-FI"/>
          </a:p>
        </p:txBody>
      </p:sp>
      <p:sp>
        <p:nvSpPr>
          <p:cNvPr id="3" name="Pystysuoran tekstin paikkamerkki 2"/>
          <p:cNvSpPr>
            <a:spLocks noGrp="1"/>
          </p:cNvSpPr>
          <p:nvPr>
            <p:ph type="body" orient="vert" idx="1"/>
          </p:nvPr>
        </p:nvSpPr>
        <p:spPr>
          <a:xfrm>
            <a:off x="838200" y="365125"/>
            <a:ext cx="7734300" cy="5811838"/>
          </a:xfrm>
        </p:spPr>
        <p:txBody>
          <a:bodyPr vert="eaVe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fld id="{561E8A27-85AF-4C79-A8BA-68B7694D89C0}" type="datetimeFigureOut">
              <a:rPr lang="fi-FI" smtClean="0"/>
              <a:t>12.12.2016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1512CBC5-8C1F-4951-A9C7-DB46D587AB3C}" type="slidenum">
              <a:rPr lang="fi-FI" smtClean="0"/>
              <a:t>‹#›</a:t>
            </a:fld>
            <a:endParaRPr lang="fi-FI"/>
          </a:p>
        </p:txBody>
      </p:sp>
    </p:spTree>
    <p:extLst>
      <p:ext uri="{BB962C8B-B14F-4D97-AF65-F5344CB8AC3E}">
        <p14:creationId xmlns:p14="http://schemas.microsoft.com/office/powerpoint/2010/main" val="2287273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idx="1"/>
          </p:nvPr>
        </p:nvSpPr>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fld id="{561E8A27-85AF-4C79-A8BA-68B7694D89C0}" type="datetimeFigureOut">
              <a:rPr lang="fi-FI" smtClean="0"/>
              <a:t>12.12.2016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1512CBC5-8C1F-4951-A9C7-DB46D587AB3C}" type="slidenum">
              <a:rPr lang="fi-FI" smtClean="0"/>
              <a:t>‹#›</a:t>
            </a:fld>
            <a:endParaRPr lang="fi-FI"/>
          </a:p>
        </p:txBody>
      </p:sp>
    </p:spTree>
    <p:extLst>
      <p:ext uri="{BB962C8B-B14F-4D97-AF65-F5344CB8AC3E}">
        <p14:creationId xmlns:p14="http://schemas.microsoft.com/office/powerpoint/2010/main" val="3763715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831850" y="1709738"/>
            <a:ext cx="10515600" cy="2852737"/>
          </a:xfrm>
        </p:spPr>
        <p:txBody>
          <a:bodyPr anchor="b"/>
          <a:lstStyle>
            <a:lvl1pPr>
              <a:defRPr sz="6000"/>
            </a:lvl1pPr>
          </a:lstStyle>
          <a:p>
            <a:r>
              <a:rPr lang="fi-FI" smtClean="0"/>
              <a:t>Muokkaa perustyyl. napsautt.</a:t>
            </a:r>
            <a:endParaRPr lang="fi-FI"/>
          </a:p>
        </p:txBody>
      </p:sp>
      <p:sp>
        <p:nvSpPr>
          <p:cNvPr id="3" name="Tekstin paikkamerkki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smtClean="0"/>
              <a:t>Muokkaa tekstin perustyylejä napsauttamalla</a:t>
            </a:r>
          </a:p>
        </p:txBody>
      </p:sp>
      <p:sp>
        <p:nvSpPr>
          <p:cNvPr id="4" name="Päivämäärän paikkamerkki 3"/>
          <p:cNvSpPr>
            <a:spLocks noGrp="1"/>
          </p:cNvSpPr>
          <p:nvPr>
            <p:ph type="dt" sz="half" idx="10"/>
          </p:nvPr>
        </p:nvSpPr>
        <p:spPr/>
        <p:txBody>
          <a:bodyPr/>
          <a:lstStyle/>
          <a:p>
            <a:fld id="{561E8A27-85AF-4C79-A8BA-68B7694D89C0}" type="datetimeFigureOut">
              <a:rPr lang="fi-FI" smtClean="0"/>
              <a:t>12.12.2016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1512CBC5-8C1F-4951-A9C7-DB46D587AB3C}" type="slidenum">
              <a:rPr lang="fi-FI" smtClean="0"/>
              <a:t>‹#›</a:t>
            </a:fld>
            <a:endParaRPr lang="fi-FI"/>
          </a:p>
        </p:txBody>
      </p:sp>
    </p:spTree>
    <p:extLst>
      <p:ext uri="{BB962C8B-B14F-4D97-AF65-F5344CB8AC3E}">
        <p14:creationId xmlns:p14="http://schemas.microsoft.com/office/powerpoint/2010/main" val="2751685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sz="half" idx="1"/>
          </p:nvPr>
        </p:nvSpPr>
        <p:spPr>
          <a:xfrm>
            <a:off x="838200" y="1825625"/>
            <a:ext cx="5181600" cy="4351338"/>
          </a:xfrm>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Sisällön paikkamerkki 3"/>
          <p:cNvSpPr>
            <a:spLocks noGrp="1"/>
          </p:cNvSpPr>
          <p:nvPr>
            <p:ph sz="half" idx="2"/>
          </p:nvPr>
        </p:nvSpPr>
        <p:spPr>
          <a:xfrm>
            <a:off x="6172200" y="1825625"/>
            <a:ext cx="5181600" cy="4351338"/>
          </a:xfrm>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Päivämäärän paikkamerkki 4"/>
          <p:cNvSpPr>
            <a:spLocks noGrp="1"/>
          </p:cNvSpPr>
          <p:nvPr>
            <p:ph type="dt" sz="half" idx="10"/>
          </p:nvPr>
        </p:nvSpPr>
        <p:spPr/>
        <p:txBody>
          <a:bodyPr/>
          <a:lstStyle/>
          <a:p>
            <a:fld id="{561E8A27-85AF-4C79-A8BA-68B7694D89C0}" type="datetimeFigureOut">
              <a:rPr lang="fi-FI" smtClean="0"/>
              <a:t>12.12.2016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1512CBC5-8C1F-4951-A9C7-DB46D587AB3C}" type="slidenum">
              <a:rPr lang="fi-FI" smtClean="0"/>
              <a:t>‹#›</a:t>
            </a:fld>
            <a:endParaRPr lang="fi-FI"/>
          </a:p>
        </p:txBody>
      </p:sp>
    </p:spTree>
    <p:extLst>
      <p:ext uri="{BB962C8B-B14F-4D97-AF65-F5344CB8AC3E}">
        <p14:creationId xmlns:p14="http://schemas.microsoft.com/office/powerpoint/2010/main" val="66225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839788" y="365125"/>
            <a:ext cx="10515600" cy="1325563"/>
          </a:xfrm>
        </p:spPr>
        <p:txBody>
          <a:bodyPr/>
          <a:lstStyle/>
          <a:p>
            <a:r>
              <a:rPr lang="fi-FI" smtClean="0"/>
              <a:t>Muokkaa perustyyl. napsautt.</a:t>
            </a:r>
            <a:endParaRPr lang="fi-FI"/>
          </a:p>
        </p:txBody>
      </p:sp>
      <p:sp>
        <p:nvSpPr>
          <p:cNvPr id="3" name="Tekstin paikkamerkki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4" name="Sisällön paikkamerkki 3"/>
          <p:cNvSpPr>
            <a:spLocks noGrp="1"/>
          </p:cNvSpPr>
          <p:nvPr>
            <p:ph sz="half" idx="2"/>
          </p:nvPr>
        </p:nvSpPr>
        <p:spPr>
          <a:xfrm>
            <a:off x="839788" y="2505075"/>
            <a:ext cx="5157787" cy="3684588"/>
          </a:xfrm>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Tekstin paikkamerkki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6" name="Sisällön paikkamerkki 5"/>
          <p:cNvSpPr>
            <a:spLocks noGrp="1"/>
          </p:cNvSpPr>
          <p:nvPr>
            <p:ph sz="quarter" idx="4"/>
          </p:nvPr>
        </p:nvSpPr>
        <p:spPr>
          <a:xfrm>
            <a:off x="6172200" y="2505075"/>
            <a:ext cx="5183188" cy="3684588"/>
          </a:xfrm>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7" name="Päivämäärän paikkamerkki 6"/>
          <p:cNvSpPr>
            <a:spLocks noGrp="1"/>
          </p:cNvSpPr>
          <p:nvPr>
            <p:ph type="dt" sz="half" idx="10"/>
          </p:nvPr>
        </p:nvSpPr>
        <p:spPr/>
        <p:txBody>
          <a:bodyPr/>
          <a:lstStyle/>
          <a:p>
            <a:fld id="{561E8A27-85AF-4C79-A8BA-68B7694D89C0}" type="datetimeFigureOut">
              <a:rPr lang="fi-FI" smtClean="0"/>
              <a:t>12.12.2016</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1512CBC5-8C1F-4951-A9C7-DB46D587AB3C}" type="slidenum">
              <a:rPr lang="fi-FI" smtClean="0"/>
              <a:t>‹#›</a:t>
            </a:fld>
            <a:endParaRPr lang="fi-FI"/>
          </a:p>
        </p:txBody>
      </p:sp>
    </p:spTree>
    <p:extLst>
      <p:ext uri="{BB962C8B-B14F-4D97-AF65-F5344CB8AC3E}">
        <p14:creationId xmlns:p14="http://schemas.microsoft.com/office/powerpoint/2010/main" val="3844715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Päivämäärän paikkamerkki 2"/>
          <p:cNvSpPr>
            <a:spLocks noGrp="1"/>
          </p:cNvSpPr>
          <p:nvPr>
            <p:ph type="dt" sz="half" idx="10"/>
          </p:nvPr>
        </p:nvSpPr>
        <p:spPr/>
        <p:txBody>
          <a:bodyPr/>
          <a:lstStyle/>
          <a:p>
            <a:fld id="{561E8A27-85AF-4C79-A8BA-68B7694D89C0}" type="datetimeFigureOut">
              <a:rPr lang="fi-FI" smtClean="0"/>
              <a:t>12.12.2016</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1512CBC5-8C1F-4951-A9C7-DB46D587AB3C}" type="slidenum">
              <a:rPr lang="fi-FI" smtClean="0"/>
              <a:t>‹#›</a:t>
            </a:fld>
            <a:endParaRPr lang="fi-FI"/>
          </a:p>
        </p:txBody>
      </p:sp>
    </p:spTree>
    <p:extLst>
      <p:ext uri="{BB962C8B-B14F-4D97-AF65-F5344CB8AC3E}">
        <p14:creationId xmlns:p14="http://schemas.microsoft.com/office/powerpoint/2010/main" val="3448076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561E8A27-85AF-4C79-A8BA-68B7694D89C0}" type="datetimeFigureOut">
              <a:rPr lang="fi-FI" smtClean="0"/>
              <a:t>12.12.2016</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1512CBC5-8C1F-4951-A9C7-DB46D587AB3C}" type="slidenum">
              <a:rPr lang="fi-FI" smtClean="0"/>
              <a:t>‹#›</a:t>
            </a:fld>
            <a:endParaRPr lang="fi-FI"/>
          </a:p>
        </p:txBody>
      </p:sp>
    </p:spTree>
    <p:extLst>
      <p:ext uri="{BB962C8B-B14F-4D97-AF65-F5344CB8AC3E}">
        <p14:creationId xmlns:p14="http://schemas.microsoft.com/office/powerpoint/2010/main" val="1038837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smtClean="0"/>
              <a:t>Muokkaa perustyyl. napsautt.</a:t>
            </a:r>
            <a:endParaRPr lang="fi-FI"/>
          </a:p>
        </p:txBody>
      </p:sp>
      <p:sp>
        <p:nvSpPr>
          <p:cNvPr id="3" name="Sisällön paikkamerkk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smtClean="0"/>
              <a:t>Muokkaa tekstin perustyylejä napsauttamalla</a:t>
            </a:r>
          </a:p>
        </p:txBody>
      </p:sp>
      <p:sp>
        <p:nvSpPr>
          <p:cNvPr id="5" name="Päivämäärän paikkamerkki 4"/>
          <p:cNvSpPr>
            <a:spLocks noGrp="1"/>
          </p:cNvSpPr>
          <p:nvPr>
            <p:ph type="dt" sz="half" idx="10"/>
          </p:nvPr>
        </p:nvSpPr>
        <p:spPr/>
        <p:txBody>
          <a:bodyPr/>
          <a:lstStyle/>
          <a:p>
            <a:fld id="{561E8A27-85AF-4C79-A8BA-68B7694D89C0}" type="datetimeFigureOut">
              <a:rPr lang="fi-FI" smtClean="0"/>
              <a:t>12.12.2016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1512CBC5-8C1F-4951-A9C7-DB46D587AB3C}" type="slidenum">
              <a:rPr lang="fi-FI" smtClean="0"/>
              <a:t>‹#›</a:t>
            </a:fld>
            <a:endParaRPr lang="fi-FI"/>
          </a:p>
        </p:txBody>
      </p:sp>
    </p:spTree>
    <p:extLst>
      <p:ext uri="{BB962C8B-B14F-4D97-AF65-F5344CB8AC3E}">
        <p14:creationId xmlns:p14="http://schemas.microsoft.com/office/powerpoint/2010/main" val="1636146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smtClean="0"/>
              <a:t>Muokkaa perustyyl. napsautt.</a:t>
            </a:r>
            <a:endParaRPr lang="fi-FI"/>
          </a:p>
        </p:txBody>
      </p:sp>
      <p:sp>
        <p:nvSpPr>
          <p:cNvPr id="3" name="Kuvan paikkamerkki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smtClean="0"/>
              <a:t>Muokkaa tekstin perustyylejä napsauttamalla</a:t>
            </a:r>
          </a:p>
        </p:txBody>
      </p:sp>
      <p:sp>
        <p:nvSpPr>
          <p:cNvPr id="5" name="Päivämäärän paikkamerkki 4"/>
          <p:cNvSpPr>
            <a:spLocks noGrp="1"/>
          </p:cNvSpPr>
          <p:nvPr>
            <p:ph type="dt" sz="half" idx="10"/>
          </p:nvPr>
        </p:nvSpPr>
        <p:spPr/>
        <p:txBody>
          <a:bodyPr/>
          <a:lstStyle/>
          <a:p>
            <a:fld id="{561E8A27-85AF-4C79-A8BA-68B7694D89C0}" type="datetimeFigureOut">
              <a:rPr lang="fi-FI" smtClean="0"/>
              <a:t>12.12.2016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1512CBC5-8C1F-4951-A9C7-DB46D587AB3C}" type="slidenum">
              <a:rPr lang="fi-FI" smtClean="0"/>
              <a:t>‹#›</a:t>
            </a:fld>
            <a:endParaRPr lang="fi-FI"/>
          </a:p>
        </p:txBody>
      </p:sp>
    </p:spTree>
    <p:extLst>
      <p:ext uri="{BB962C8B-B14F-4D97-AF65-F5344CB8AC3E}">
        <p14:creationId xmlns:p14="http://schemas.microsoft.com/office/powerpoint/2010/main" val="2874165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smtClean="0"/>
              <a:t>Muokkaa perustyyl. napsautt.</a:t>
            </a:r>
            <a:endParaRPr lang="fi-FI"/>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1E8A27-85AF-4C79-A8BA-68B7694D89C0}" type="datetimeFigureOut">
              <a:rPr lang="fi-FI" smtClean="0"/>
              <a:t>12.12.2016</a:t>
            </a:fld>
            <a:endParaRPr lang="fi-FI"/>
          </a:p>
        </p:txBody>
      </p:sp>
      <p:sp>
        <p:nvSpPr>
          <p:cNvPr id="5" name="Alatunnisteen paikkamerk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12CBC5-8C1F-4951-A9C7-DB46D587AB3C}" type="slidenum">
              <a:rPr lang="fi-FI" smtClean="0"/>
              <a:t>‹#›</a:t>
            </a:fld>
            <a:endParaRPr lang="fi-FI"/>
          </a:p>
        </p:txBody>
      </p:sp>
    </p:spTree>
    <p:extLst>
      <p:ext uri="{BB962C8B-B14F-4D97-AF65-F5344CB8AC3E}">
        <p14:creationId xmlns:p14="http://schemas.microsoft.com/office/powerpoint/2010/main" val="6142218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iltalehti.fi/uutiset/2015040319466064_uu.shtml" TargetMode="External"/><Relationship Id="rId2" Type="http://schemas.openxmlformats.org/officeDocument/2006/relationships/hyperlink" Target="http://yle.fi/uutiset/3-6346462" TargetMode="Externa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7032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180297" y="406400"/>
            <a:ext cx="8229600" cy="2743200"/>
          </a:xfrm>
        </p:spPr>
        <p:txBody>
          <a:bodyPr>
            <a:normAutofit lnSpcReduction="10000"/>
          </a:bodyPr>
          <a:lstStyle/>
          <a:p>
            <a:r>
              <a:rPr lang="fi-FI" altLang="fi-FI" b="1" u="sng" dirty="0" smtClean="0">
                <a:latin typeface="Times New Roman" panose="02020603050405020304" pitchFamily="18" charset="0"/>
                <a:cs typeface="Times New Roman" panose="02020603050405020304" pitchFamily="18" charset="0"/>
              </a:rPr>
              <a:t>positiivinen uskonnonvapaus </a:t>
            </a:r>
            <a:r>
              <a:rPr lang="fi-FI" altLang="fi-FI" b="1" dirty="0" smtClean="0">
                <a:latin typeface="Times New Roman" panose="02020603050405020304" pitchFamily="18" charset="0"/>
                <a:cs typeface="Times New Roman" panose="02020603050405020304" pitchFamily="18" charset="0"/>
              </a:rPr>
              <a:t>= jokaisella on oikeus tunnustaa ja harjoittaa uskontoaan sekä saada uskonnollista kasvatusta</a:t>
            </a:r>
            <a:br>
              <a:rPr lang="fi-FI" altLang="fi-FI" b="1" dirty="0" smtClean="0">
                <a:latin typeface="Times New Roman" panose="02020603050405020304" pitchFamily="18" charset="0"/>
                <a:cs typeface="Times New Roman" panose="02020603050405020304" pitchFamily="18" charset="0"/>
              </a:rPr>
            </a:br>
            <a:endParaRPr lang="fi-FI" altLang="fi-FI" b="1" dirty="0" smtClean="0">
              <a:latin typeface="Times New Roman" panose="02020603050405020304" pitchFamily="18" charset="0"/>
              <a:cs typeface="Times New Roman" panose="02020603050405020304" pitchFamily="18" charset="0"/>
            </a:endParaRPr>
          </a:p>
          <a:p>
            <a:r>
              <a:rPr lang="fi-FI" altLang="fi-FI" b="1" u="sng" dirty="0" smtClean="0">
                <a:latin typeface="Times New Roman" panose="02020603050405020304" pitchFamily="18" charset="0"/>
                <a:cs typeface="Times New Roman" panose="02020603050405020304" pitchFamily="18" charset="0"/>
              </a:rPr>
              <a:t>negatiivinen uskonnonvapaus </a:t>
            </a:r>
            <a:r>
              <a:rPr lang="fi-FI" altLang="fi-FI" b="1" dirty="0" smtClean="0">
                <a:latin typeface="Times New Roman" panose="02020603050405020304" pitchFamily="18" charset="0"/>
                <a:cs typeface="Times New Roman" panose="02020603050405020304" pitchFamily="18" charset="0"/>
              </a:rPr>
              <a:t>= jokaisella on halutessaan oikeus elää ilman uskontoa ja olla kuulumatta uskonnollisiin yhdyskuntiin</a:t>
            </a:r>
          </a:p>
          <a:p>
            <a:endParaRPr lang="fi-FI" altLang="fi-FI" dirty="0" smtClean="0">
              <a:latin typeface="Times New Roman" panose="02020603050405020304" pitchFamily="18" charset="0"/>
              <a:cs typeface="Times New Roman" panose="02020603050405020304" pitchFamily="18" charset="0"/>
            </a:endParaRPr>
          </a:p>
        </p:txBody>
      </p:sp>
      <p:pic>
        <p:nvPicPr>
          <p:cNvPr id="3074" name="Picture 2" descr="Kuvahaun tulos haulle USKONNONVAPA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33774"/>
            <a:ext cx="4381500" cy="332422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Kuvahaun tulos haulle freedom religi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53350" y="3529011"/>
            <a:ext cx="4438650" cy="332898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Kuvahaun tulos haulle freedom relig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1500" y="3486151"/>
            <a:ext cx="3371850" cy="3371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43351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93800" y="0"/>
            <a:ext cx="10782300" cy="1325563"/>
          </a:xfrm>
        </p:spPr>
        <p:txBody>
          <a:bodyPr>
            <a:normAutofit/>
          </a:bodyPr>
          <a:lstStyle/>
          <a:p>
            <a:r>
              <a:rPr lang="fi-FI" altLang="fi-FI" sz="3600" b="1" dirty="0">
                <a:latin typeface="Times New Roman" panose="02020603050405020304" pitchFamily="18" charset="0"/>
                <a:cs typeface="Times New Roman" panose="02020603050405020304" pitchFamily="18" charset="0"/>
              </a:rPr>
              <a:t>Toteutuuko uskonnonvapaus </a:t>
            </a:r>
            <a:r>
              <a:rPr lang="fi-FI" altLang="fi-FI" sz="3600" b="1" dirty="0" smtClean="0">
                <a:latin typeface="Times New Roman" panose="02020603050405020304" pitchFamily="18" charset="0"/>
                <a:cs typeface="Times New Roman" panose="02020603050405020304" pitchFamily="18" charset="0"/>
              </a:rPr>
              <a:t>Suomessa</a:t>
            </a:r>
            <a:r>
              <a:rPr lang="fi-FI" altLang="fi-FI" sz="3600" b="1" dirty="0">
                <a:latin typeface="Times New Roman" panose="02020603050405020304" pitchFamily="18" charset="0"/>
                <a:cs typeface="Times New Roman" panose="02020603050405020304" pitchFamily="18" charset="0"/>
              </a:rPr>
              <a:t>?</a:t>
            </a:r>
          </a:p>
        </p:txBody>
      </p:sp>
      <p:sp>
        <p:nvSpPr>
          <p:cNvPr id="6" name="Wave 5"/>
          <p:cNvSpPr>
            <a:spLocks noChangeArrowheads="1"/>
          </p:cNvSpPr>
          <p:nvPr/>
        </p:nvSpPr>
        <p:spPr bwMode="auto">
          <a:xfrm>
            <a:off x="139700" y="1484314"/>
            <a:ext cx="12052300" cy="5373687"/>
          </a:xfrm>
          <a:prstGeom prst="wave">
            <a:avLst>
              <a:gd name="adj1" fmla="val 12500"/>
              <a:gd name="adj2" fmla="val -204"/>
            </a:avLst>
          </a:prstGeom>
          <a:gradFill rotWithShape="1">
            <a:gsLst>
              <a:gs pos="0">
                <a:srgbClr val="CBFFFF"/>
              </a:gs>
              <a:gs pos="100000">
                <a:srgbClr val="B5E5E9"/>
              </a:gs>
            </a:gsLst>
            <a:lin ang="5400000"/>
          </a:gradFill>
          <a:ln w="9525">
            <a:solidFill>
              <a:srgbClr val="B6DCDF"/>
            </a:solidFill>
            <a:round/>
            <a:headEnd/>
            <a:tailEnd/>
          </a:ln>
          <a:effectLst>
            <a:outerShdw dist="23000" dir="5400000" rotWithShape="0">
              <a:srgbClr val="808080">
                <a:alpha val="34999"/>
              </a:srgbClr>
            </a:outerShdw>
          </a:effec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fi-FI" altLang="fi-FI" b="1" dirty="0">
              <a:solidFill>
                <a:srgbClr val="000000"/>
              </a:solidFill>
            </a:endParaRPr>
          </a:p>
          <a:p>
            <a:pPr algn="ctr" eaLnBrk="1" hangingPunct="1"/>
            <a:endParaRPr lang="fi-FI" altLang="fi-FI" b="1" dirty="0">
              <a:solidFill>
                <a:srgbClr val="000000"/>
              </a:solidFill>
            </a:endParaRPr>
          </a:p>
          <a:p>
            <a:pPr algn="ctr" eaLnBrk="1" hangingPunct="1"/>
            <a:endParaRPr lang="fi-FI" altLang="fi-FI" sz="2400" b="1" dirty="0">
              <a:solidFill>
                <a:srgbClr val="000000"/>
              </a:solidFill>
            </a:endParaRPr>
          </a:p>
          <a:p>
            <a:pPr algn="ctr" eaLnBrk="1" hangingPunct="1"/>
            <a:r>
              <a:rPr lang="fi-FI" altLang="fi-FI" sz="2400" b="1" dirty="0">
                <a:solidFill>
                  <a:srgbClr val="000000"/>
                </a:solidFill>
              </a:rPr>
              <a:t>Suomen perustuslaki</a:t>
            </a:r>
          </a:p>
          <a:p>
            <a:pPr algn="ctr" eaLnBrk="1" hangingPunct="1"/>
            <a:r>
              <a:rPr lang="fi-FI" altLang="fi-FI" sz="2400" b="1" dirty="0">
                <a:solidFill>
                  <a:srgbClr val="000000"/>
                </a:solidFill>
              </a:rPr>
              <a:t>11§ Uskonnon ja omantunnon vapaus</a:t>
            </a:r>
          </a:p>
          <a:p>
            <a:pPr algn="ctr" eaLnBrk="1" hangingPunct="1"/>
            <a:r>
              <a:rPr lang="fi-FI" altLang="fi-FI" sz="2400" dirty="0">
                <a:solidFill>
                  <a:srgbClr val="000000"/>
                </a:solidFill>
              </a:rPr>
              <a:t>Jokaisella on uskonnon ja omantunnon vapaus. Uskonnon ja omantunnon vapauteen sisältyy oikeus tunnustaa ja harjoittaa uskontoa, oikeus ilmaista vakaumus ja oikeus kuulua tai olla kuulumatta uskonnolliseen yhdyskuntaan. Kukaan ei ole velvollinen osallistumaan omantuntonsa vastaisesti uskonnon harjoittamiseen.</a:t>
            </a:r>
          </a:p>
          <a:p>
            <a:pPr algn="ctr" eaLnBrk="1" hangingPunct="1"/>
            <a:endParaRPr lang="fi-FI" altLang="fi-FI" sz="2400" dirty="0">
              <a:solidFill>
                <a:srgbClr val="000000"/>
              </a:solidFill>
            </a:endParaRPr>
          </a:p>
          <a:p>
            <a:pPr algn="ctr" eaLnBrk="1" hangingPunct="1"/>
            <a:r>
              <a:rPr lang="fi-FI" altLang="fi-FI" sz="2400" b="1" dirty="0">
                <a:solidFill>
                  <a:srgbClr val="000000"/>
                </a:solidFill>
              </a:rPr>
              <a:t>Lukiolaki</a:t>
            </a:r>
          </a:p>
          <a:p>
            <a:pPr algn="ctr" eaLnBrk="1" hangingPunct="1"/>
            <a:r>
              <a:rPr lang="fi-FI" altLang="fi-FI" sz="2400" b="1" dirty="0">
                <a:solidFill>
                  <a:srgbClr val="000000"/>
                </a:solidFill>
              </a:rPr>
              <a:t>9</a:t>
            </a:r>
            <a:r>
              <a:rPr lang="fi-FI" altLang="fi-FI" sz="2400" dirty="0">
                <a:solidFill>
                  <a:srgbClr val="000000"/>
                </a:solidFill>
              </a:rPr>
              <a:t>§ Muuhun kuin 2 momentissa mainittuihin uskonnollisiin yhdyskuntiin kuuluvalle vähintään kolmelle opiskelijalle, jotka eivät osallistu 1 momentissa tarkoitettuun uskonnonopetukseen, järjestetään heidän oman uskontonsa opetusta, jos opiskelijat sitä pyytävät.</a:t>
            </a:r>
            <a:r>
              <a:rPr lang="fi-FI" altLang="fi-FI" dirty="0">
                <a:solidFill>
                  <a:srgbClr val="000000"/>
                </a:solidFill>
              </a:rPr>
              <a:t/>
            </a:r>
            <a:br>
              <a:rPr lang="fi-FI" altLang="fi-FI" dirty="0">
                <a:solidFill>
                  <a:srgbClr val="000000"/>
                </a:solidFill>
              </a:rPr>
            </a:br>
            <a:endParaRPr lang="fi-FI" altLang="fi-FI" dirty="0">
              <a:solidFill>
                <a:srgbClr val="000000"/>
              </a:solidFill>
            </a:endParaRPr>
          </a:p>
          <a:p>
            <a:pPr algn="ctr" eaLnBrk="1" hangingPunct="1"/>
            <a:endParaRPr lang="fi-FI" altLang="fi-FI" dirty="0">
              <a:solidFill>
                <a:srgbClr val="000000"/>
              </a:solidFill>
            </a:endParaRPr>
          </a:p>
          <a:p>
            <a:pPr algn="ctr" eaLnBrk="1" hangingPunct="1"/>
            <a:r>
              <a:rPr lang="fi-FI" altLang="fi-FI" dirty="0">
                <a:solidFill>
                  <a:srgbClr val="000000"/>
                </a:solidFill>
              </a:rPr>
              <a:t/>
            </a:r>
            <a:br>
              <a:rPr lang="fi-FI" altLang="fi-FI" dirty="0">
                <a:solidFill>
                  <a:srgbClr val="000000"/>
                </a:solidFill>
              </a:rPr>
            </a:br>
            <a:endParaRPr lang="fi-FI" altLang="fi-FI" dirty="0">
              <a:solidFill>
                <a:srgbClr val="000000"/>
              </a:solidFill>
            </a:endParaRPr>
          </a:p>
        </p:txBody>
      </p:sp>
    </p:spTree>
    <p:extLst>
      <p:ext uri="{BB962C8B-B14F-4D97-AF65-F5344CB8AC3E}">
        <p14:creationId xmlns:p14="http://schemas.microsoft.com/office/powerpoint/2010/main" val="3902375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Otsikko 3"/>
          <p:cNvSpPr>
            <a:spLocks noGrp="1"/>
          </p:cNvSpPr>
          <p:nvPr>
            <p:ph type="title"/>
          </p:nvPr>
        </p:nvSpPr>
        <p:spPr>
          <a:xfrm>
            <a:off x="0" y="-225071"/>
            <a:ext cx="10515600" cy="1325563"/>
          </a:xfrm>
        </p:spPr>
        <p:txBody>
          <a:bodyPr>
            <a:normAutofit/>
          </a:bodyPr>
          <a:lstStyle/>
          <a:p>
            <a:pPr eaLnBrk="1" hangingPunct="1"/>
            <a:r>
              <a:rPr lang="fi-FI" sz="5400" b="1" dirty="0" smtClean="0">
                <a:cs typeface="Times New Roman" panose="02020603050405020304" pitchFamily="18" charset="0"/>
              </a:rPr>
              <a:t>Uskonnon asema </a:t>
            </a:r>
            <a:r>
              <a:rPr lang="fi-FI" sz="5400" b="1" dirty="0" err="1" smtClean="0">
                <a:cs typeface="Times New Roman" panose="02020603050405020304" pitchFamily="18" charset="0"/>
              </a:rPr>
              <a:t>nyky</a:t>
            </a:r>
            <a:r>
              <a:rPr lang="fi-FI" sz="5400" b="1" dirty="0" smtClean="0">
                <a:cs typeface="Times New Roman" panose="02020603050405020304" pitchFamily="18" charset="0"/>
              </a:rPr>
              <a:t>-Suomessa</a:t>
            </a:r>
          </a:p>
        </p:txBody>
      </p:sp>
      <p:sp>
        <p:nvSpPr>
          <p:cNvPr id="6147" name="Sisällön paikkamerkki 4"/>
          <p:cNvSpPr>
            <a:spLocks noGrp="1"/>
          </p:cNvSpPr>
          <p:nvPr>
            <p:ph idx="1"/>
          </p:nvPr>
        </p:nvSpPr>
        <p:spPr>
          <a:xfrm>
            <a:off x="3474720" y="850497"/>
            <a:ext cx="8609427" cy="4683125"/>
          </a:xfrm>
        </p:spPr>
        <p:txBody>
          <a:bodyPr>
            <a:noAutofit/>
          </a:bodyPr>
          <a:lstStyle/>
          <a:p>
            <a:pPr eaLnBrk="1" hangingPunct="1"/>
            <a:r>
              <a:rPr lang="fi-FI" b="1" dirty="0" smtClean="0">
                <a:cs typeface="Times New Roman" panose="02020603050405020304" pitchFamily="18" charset="0"/>
              </a:rPr>
              <a:t>Monenlaisia uskonnollisia virtauksia on saapunut Suomeen.</a:t>
            </a:r>
          </a:p>
          <a:p>
            <a:pPr eaLnBrk="1" hangingPunct="1"/>
            <a:r>
              <a:rPr lang="fi-FI" b="1" dirty="0" smtClean="0">
                <a:cs typeface="Times New Roman" panose="02020603050405020304" pitchFamily="18" charset="0"/>
              </a:rPr>
              <a:t>Yhteiskunta on moniarvoistunut.</a:t>
            </a:r>
          </a:p>
          <a:p>
            <a:pPr eaLnBrk="1" hangingPunct="1"/>
            <a:r>
              <a:rPr lang="fi-FI" b="1" dirty="0" smtClean="0">
                <a:cs typeface="Times New Roman" panose="02020603050405020304" pitchFamily="18" charset="0"/>
              </a:rPr>
              <a:t>Omakohtainen uskonnollisuus kiinnostaa</a:t>
            </a:r>
            <a:r>
              <a:rPr lang="fi-FI" b="1" dirty="0" smtClean="0">
                <a:cs typeface="Times New Roman" panose="02020603050405020304" pitchFamily="18" charset="0"/>
              </a:rPr>
              <a:t>. (</a:t>
            </a:r>
            <a:r>
              <a:rPr lang="fi-FI" b="1" dirty="0" err="1" smtClean="0">
                <a:cs typeface="Times New Roman" panose="02020603050405020304" pitchFamily="18" charset="0"/>
              </a:rPr>
              <a:t>synkretisaatio</a:t>
            </a:r>
            <a:r>
              <a:rPr lang="fi-FI" b="1" dirty="0" smtClean="0">
                <a:cs typeface="Times New Roman" panose="02020603050405020304" pitchFamily="18" charset="0"/>
              </a:rPr>
              <a:t>, henkisyys)</a:t>
            </a:r>
            <a:endParaRPr lang="fi-FI" b="1" dirty="0" smtClean="0">
              <a:cs typeface="Times New Roman" panose="02020603050405020304" pitchFamily="18" charset="0"/>
            </a:endParaRPr>
          </a:p>
          <a:p>
            <a:pPr eaLnBrk="1" hangingPunct="1"/>
            <a:r>
              <a:rPr lang="fi-FI" b="1" dirty="0" smtClean="0">
                <a:cs typeface="Times New Roman" panose="02020603050405020304" pitchFamily="18" charset="0"/>
              </a:rPr>
              <a:t>Kirkko edustaa suomalaisille myös kulttuurisia ja kansallisia arvoja.</a:t>
            </a:r>
          </a:p>
          <a:p>
            <a:pPr eaLnBrk="1" hangingPunct="1"/>
            <a:r>
              <a:rPr lang="fi-FI" b="1" dirty="0" smtClean="0">
                <a:cs typeface="Times New Roman" panose="02020603050405020304" pitchFamily="18" charset="0"/>
              </a:rPr>
              <a:t>Uskonnonvapaus on toteutunut itsenäistymisen jälkeen.</a:t>
            </a:r>
          </a:p>
          <a:p>
            <a:pPr eaLnBrk="1" hangingPunct="1"/>
            <a:r>
              <a:rPr lang="fi-FI" b="1" dirty="0" smtClean="0">
                <a:cs typeface="Times New Roman" panose="02020603050405020304" pitchFamily="18" charset="0"/>
              </a:rPr>
              <a:t>Valtiolla ja kirkolla on läheiset suhteet.</a:t>
            </a:r>
          </a:p>
          <a:p>
            <a:pPr eaLnBrk="1" hangingPunct="1"/>
            <a:r>
              <a:rPr lang="fi-FI" b="1" dirty="0" smtClean="0">
                <a:cs typeface="Times New Roman" panose="02020603050405020304" pitchFamily="18" charset="0"/>
                <a:sym typeface="Wingdings" panose="05000000000000000000" pitchFamily="2" charset="2"/>
              </a:rPr>
              <a:t>Suomessa ei ole valtionkirkkoa vaan kansankirkot: luterilainen ja ortodoksinen kirkko</a:t>
            </a:r>
            <a:r>
              <a:rPr lang="fi-FI" b="1" dirty="0" smtClean="0">
                <a:cs typeface="Times New Roman" panose="02020603050405020304" pitchFamily="18" charset="0"/>
                <a:sym typeface="Wingdings" panose="05000000000000000000" pitchFamily="2" charset="2"/>
              </a:rPr>
              <a:t>.</a:t>
            </a:r>
          </a:p>
          <a:p>
            <a:pPr eaLnBrk="1" hangingPunct="1"/>
            <a:r>
              <a:rPr lang="fi-FI" b="1" dirty="0" smtClean="0">
                <a:cs typeface="Times New Roman" panose="02020603050405020304" pitchFamily="18" charset="0"/>
                <a:sym typeface="Wingdings" panose="05000000000000000000" pitchFamily="2" charset="2"/>
              </a:rPr>
              <a:t>Maallistuminen = sekularisaatio</a:t>
            </a:r>
            <a:endParaRPr lang="fi-FI" b="1" dirty="0" smtClean="0">
              <a:cs typeface="Times New Roman" panose="02020603050405020304" pitchFamily="18" charset="0"/>
              <a:sym typeface="Wingdings" panose="05000000000000000000" pitchFamily="2" charset="2"/>
            </a:endParaRPr>
          </a:p>
        </p:txBody>
      </p:sp>
      <p:pic>
        <p:nvPicPr>
          <p:cNvPr id="6" name="Kuva 5" descr="rukoileva_poik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8883" y="1228700"/>
            <a:ext cx="3185160" cy="4777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53078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147">
                                            <p:txEl>
                                              <p:pRg st="1" end="1"/>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147">
                                            <p:txEl>
                                              <p:pRg st="4" end="4"/>
                                            </p:txEl>
                                          </p:spTgt>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6147">
                                            <p:txEl>
                                              <p:pRg st="5" end="5"/>
                                            </p:txEl>
                                          </p:spTgt>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6147">
                                            <p:txEl>
                                              <p:pRg st="6" end="6"/>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614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Otsikko 5"/>
          <p:cNvSpPr>
            <a:spLocks noGrp="1"/>
          </p:cNvSpPr>
          <p:nvPr>
            <p:ph type="title"/>
          </p:nvPr>
        </p:nvSpPr>
        <p:spPr>
          <a:xfrm>
            <a:off x="838200" y="288925"/>
            <a:ext cx="10515600" cy="1325563"/>
          </a:xfrm>
        </p:spPr>
        <p:txBody>
          <a:bodyPr>
            <a:noAutofit/>
          </a:bodyPr>
          <a:lstStyle/>
          <a:p>
            <a:pPr algn="ctr" eaLnBrk="1" hangingPunct="1"/>
            <a:r>
              <a:rPr lang="fi-FI" sz="6000" b="1" dirty="0" smtClean="0">
                <a:cs typeface="Times New Roman" panose="02020603050405020304" pitchFamily="18" charset="0"/>
              </a:rPr>
              <a:t>Uskonnollisten liikkeiden saapuminen Suomeen</a:t>
            </a:r>
          </a:p>
        </p:txBody>
      </p:sp>
      <p:sp>
        <p:nvSpPr>
          <p:cNvPr id="5123" name="Sisällön paikkamerkki 6"/>
          <p:cNvSpPr>
            <a:spLocks noGrp="1"/>
          </p:cNvSpPr>
          <p:nvPr>
            <p:ph idx="1"/>
          </p:nvPr>
        </p:nvSpPr>
        <p:spPr>
          <a:xfrm>
            <a:off x="5317587" y="1885779"/>
            <a:ext cx="6666939" cy="4322762"/>
          </a:xfrm>
        </p:spPr>
        <p:txBody>
          <a:bodyPr>
            <a:noAutofit/>
          </a:bodyPr>
          <a:lstStyle/>
          <a:p>
            <a:pPr eaLnBrk="1" hangingPunct="1">
              <a:buFontTx/>
              <a:buNone/>
            </a:pPr>
            <a:r>
              <a:rPr lang="fi-FI" b="1" dirty="0" smtClean="0">
                <a:solidFill>
                  <a:schemeClr val="accent1"/>
                </a:solidFill>
                <a:cs typeface="Times New Roman" panose="02020603050405020304" pitchFamily="18" charset="0"/>
                <a:sym typeface="Symbol" panose="05050102010706020507" pitchFamily="18" charset="2"/>
              </a:rPr>
              <a:t></a:t>
            </a:r>
            <a:r>
              <a:rPr lang="fi-FI" b="1" dirty="0" smtClean="0">
                <a:solidFill>
                  <a:schemeClr val="accent1"/>
                </a:solidFill>
                <a:cs typeface="Times New Roman" panose="02020603050405020304" pitchFamily="18" charset="0"/>
              </a:rPr>
              <a:t>1000 jKr. </a:t>
            </a:r>
            <a:r>
              <a:rPr lang="fi-FI" b="1" dirty="0" smtClean="0">
                <a:cs typeface="Times New Roman" panose="02020603050405020304" pitchFamily="18" charset="0"/>
              </a:rPr>
              <a:t>muinaisusko</a:t>
            </a:r>
          </a:p>
          <a:p>
            <a:pPr eaLnBrk="1" hangingPunct="1">
              <a:buFontTx/>
              <a:buNone/>
            </a:pPr>
            <a:r>
              <a:rPr lang="fi-FI" b="1" dirty="0" smtClean="0">
                <a:solidFill>
                  <a:schemeClr val="accent1"/>
                </a:solidFill>
                <a:cs typeface="Times New Roman" panose="02020603050405020304" pitchFamily="18" charset="0"/>
              </a:rPr>
              <a:t>700</a:t>
            </a:r>
            <a:r>
              <a:rPr lang="fi-FI" b="1" dirty="0" smtClean="0">
                <a:solidFill>
                  <a:schemeClr val="accent1"/>
                </a:solidFill>
                <a:cs typeface="Times New Roman" panose="02020603050405020304" pitchFamily="18" charset="0"/>
                <a:sym typeface="Symbol" panose="05050102010706020507" pitchFamily="18" charset="2"/>
              </a:rPr>
              <a:t></a:t>
            </a:r>
            <a:r>
              <a:rPr lang="fi-FI" b="1" dirty="0" smtClean="0">
                <a:solidFill>
                  <a:schemeClr val="accent1"/>
                </a:solidFill>
                <a:cs typeface="Times New Roman" panose="02020603050405020304" pitchFamily="18" charset="0"/>
              </a:rPr>
              <a:t>1100 jKr. </a:t>
            </a:r>
            <a:r>
              <a:rPr lang="fi-FI" b="1" dirty="0" smtClean="0">
                <a:cs typeface="Times New Roman" panose="02020603050405020304" pitchFamily="18" charset="0"/>
              </a:rPr>
              <a:t>kristinuskon saapuminen</a:t>
            </a:r>
          </a:p>
          <a:p>
            <a:pPr lvl="1" eaLnBrk="1" hangingPunct="1">
              <a:buFont typeface="Calibri" panose="020F0502020204030204" pitchFamily="34" charset="0"/>
              <a:buChar char="→"/>
            </a:pPr>
            <a:r>
              <a:rPr lang="fi-FI" sz="2800" b="1" dirty="0" smtClean="0">
                <a:cs typeface="Times New Roman" panose="02020603050405020304" pitchFamily="18" charset="0"/>
                <a:sym typeface="Wingdings" panose="05000000000000000000" pitchFamily="2" charset="2"/>
              </a:rPr>
              <a:t>katolinen ja ortodoksinen kirkko</a:t>
            </a:r>
          </a:p>
          <a:p>
            <a:pPr eaLnBrk="1" hangingPunct="1">
              <a:buFontTx/>
              <a:buNone/>
            </a:pPr>
            <a:r>
              <a:rPr lang="fi-FI" b="1" dirty="0" smtClean="0">
                <a:solidFill>
                  <a:schemeClr val="accent1"/>
                </a:solidFill>
                <a:cs typeface="Times New Roman" panose="02020603050405020304" pitchFamily="18" charset="0"/>
                <a:sym typeface="Wingdings" panose="05000000000000000000" pitchFamily="2" charset="2"/>
              </a:rPr>
              <a:t>1500-luku</a:t>
            </a:r>
            <a:r>
              <a:rPr lang="fi-FI" b="1" dirty="0" smtClean="0">
                <a:cs typeface="Times New Roman" panose="02020603050405020304" pitchFamily="18" charset="0"/>
                <a:sym typeface="Wingdings" panose="05000000000000000000" pitchFamily="2" charset="2"/>
              </a:rPr>
              <a:t> reformaatio</a:t>
            </a:r>
          </a:p>
          <a:p>
            <a:pPr lvl="1" eaLnBrk="1" hangingPunct="1">
              <a:buFont typeface="Calibri" panose="020F0502020204030204" pitchFamily="34" charset="0"/>
              <a:buChar char="→"/>
            </a:pPr>
            <a:r>
              <a:rPr lang="fi-FI" sz="2800" b="1" dirty="0" smtClean="0">
                <a:cs typeface="Times New Roman" panose="02020603050405020304" pitchFamily="18" charset="0"/>
                <a:sym typeface="Wingdings" panose="05000000000000000000" pitchFamily="2" charset="2"/>
              </a:rPr>
              <a:t>luterilainen kirkko</a:t>
            </a:r>
          </a:p>
          <a:p>
            <a:pPr eaLnBrk="1" hangingPunct="1">
              <a:buFontTx/>
              <a:buNone/>
            </a:pPr>
            <a:r>
              <a:rPr lang="fi-FI" b="1" dirty="0" smtClean="0">
                <a:solidFill>
                  <a:schemeClr val="accent1"/>
                </a:solidFill>
                <a:cs typeface="Times New Roman" panose="02020603050405020304" pitchFamily="18" charset="0"/>
                <a:sym typeface="Wingdings" panose="05000000000000000000" pitchFamily="2" charset="2"/>
              </a:rPr>
              <a:t>1800-luku</a:t>
            </a:r>
          </a:p>
          <a:p>
            <a:pPr eaLnBrk="1" hangingPunct="1"/>
            <a:r>
              <a:rPr lang="fi-FI" b="1" dirty="0" smtClean="0">
                <a:cs typeface="Times New Roman" panose="02020603050405020304" pitchFamily="18" charset="0"/>
                <a:sym typeface="Wingdings" panose="05000000000000000000" pitchFamily="2" charset="2"/>
              </a:rPr>
              <a:t>herätyskristillisiä liikkeitä</a:t>
            </a:r>
          </a:p>
          <a:p>
            <a:pPr lvl="1" eaLnBrk="1" hangingPunct="1"/>
            <a:r>
              <a:rPr lang="fi-FI" sz="2800" b="1" dirty="0" smtClean="0">
                <a:cs typeface="Times New Roman" panose="02020603050405020304" pitchFamily="18" charset="0"/>
                <a:sym typeface="Wingdings" panose="05000000000000000000" pitchFamily="2" charset="2"/>
              </a:rPr>
              <a:t>baptismi, metodismi, Pelastusarmeija</a:t>
            </a:r>
          </a:p>
          <a:p>
            <a:pPr eaLnBrk="1" hangingPunct="1"/>
            <a:r>
              <a:rPr lang="fi-FI" b="1" dirty="0" smtClean="0">
                <a:cs typeface="Times New Roman" panose="02020603050405020304" pitchFamily="18" charset="0"/>
                <a:sym typeface="Wingdings" panose="05000000000000000000" pitchFamily="2" charset="2"/>
              </a:rPr>
              <a:t>muita maailmanuskontoja</a:t>
            </a:r>
          </a:p>
          <a:p>
            <a:pPr lvl="1" eaLnBrk="1" hangingPunct="1"/>
            <a:r>
              <a:rPr lang="fi-FI" sz="2800" b="1" dirty="0" smtClean="0">
                <a:cs typeface="Times New Roman" panose="02020603050405020304" pitchFamily="18" charset="0"/>
                <a:sym typeface="Wingdings" panose="05000000000000000000" pitchFamily="2" charset="2"/>
              </a:rPr>
              <a:t>juutalaisuus, islam</a:t>
            </a:r>
          </a:p>
        </p:txBody>
      </p:sp>
      <p:pic>
        <p:nvPicPr>
          <p:cNvPr id="1026" name="Picture 2" descr="\\fs2\homedirs\kvo\UA5 kuvat\Aloitusaukeama\taajamamerkki_uskonnot_jarkk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996" y="2524502"/>
            <a:ext cx="4836485" cy="2722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39916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123">
                                            <p:txEl>
                                              <p:pRg st="0" end="0"/>
                                            </p:txEl>
                                          </p:spTgt>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123">
                                            <p:txEl>
                                              <p:pRg st="1" end="1"/>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123">
                                            <p:txEl>
                                              <p:pRg st="2" end="2"/>
                                            </p:txEl>
                                          </p:spTgt>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5123">
                                            <p:txEl>
                                              <p:pRg st="3" end="3"/>
                                            </p:txEl>
                                          </p:spTgt>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5123">
                                            <p:txEl>
                                              <p:pRg st="4" end="4"/>
                                            </p:txEl>
                                          </p:spTgt>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5123">
                                            <p:txEl>
                                              <p:pRg st="5" end="5"/>
                                            </p:txEl>
                                          </p:spTgt>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5123">
                                            <p:txEl>
                                              <p:pRg st="6" end="6"/>
                                            </p:txEl>
                                          </p:spTgt>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5123">
                                            <p:txEl>
                                              <p:pRg st="7" end="7"/>
                                            </p:txEl>
                                          </p:spTgt>
                                        </p:tgtEl>
                                        <p:attrNameLst>
                                          <p:attrName>style.visibility</p:attrName>
                                        </p:attrNameLst>
                                      </p:cBhvr>
                                      <p:to>
                                        <p:strVal val="visible"/>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5123">
                                            <p:txEl>
                                              <p:pRg st="8" end="8"/>
                                            </p:txEl>
                                          </p:spTgt>
                                        </p:tgtEl>
                                        <p:attrNameLst>
                                          <p:attrName>style.visibility</p:attrName>
                                        </p:attrNameLst>
                                      </p:cBhvr>
                                      <p:to>
                                        <p:strVal val="visible"/>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512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Otsikko 5"/>
          <p:cNvSpPr>
            <a:spLocks noGrp="1"/>
          </p:cNvSpPr>
          <p:nvPr>
            <p:ph type="title"/>
          </p:nvPr>
        </p:nvSpPr>
        <p:spPr>
          <a:xfrm>
            <a:off x="824132" y="324644"/>
            <a:ext cx="11077135" cy="1325563"/>
          </a:xfrm>
        </p:spPr>
        <p:txBody>
          <a:bodyPr>
            <a:noAutofit/>
          </a:bodyPr>
          <a:lstStyle/>
          <a:p>
            <a:pPr algn="ctr" eaLnBrk="1" hangingPunct="1"/>
            <a:r>
              <a:rPr lang="fi-FI" sz="6000" b="1" dirty="0" smtClean="0">
                <a:cs typeface="Times New Roman" panose="02020603050405020304" pitchFamily="18" charset="0"/>
              </a:rPr>
              <a:t>Uskonnollisten liikkeiden saapuminen Suomeen</a:t>
            </a:r>
          </a:p>
        </p:txBody>
      </p:sp>
      <p:sp>
        <p:nvSpPr>
          <p:cNvPr id="5" name="Sisällön paikkamerkki 4"/>
          <p:cNvSpPr>
            <a:spLocks noGrp="1"/>
          </p:cNvSpPr>
          <p:nvPr>
            <p:ph idx="1"/>
          </p:nvPr>
        </p:nvSpPr>
        <p:spPr>
          <a:xfrm>
            <a:off x="940192" y="1844676"/>
            <a:ext cx="5122863" cy="4251325"/>
          </a:xfrm>
        </p:spPr>
        <p:txBody>
          <a:bodyPr>
            <a:normAutofit/>
          </a:bodyPr>
          <a:lstStyle/>
          <a:p>
            <a:pPr eaLnBrk="1" hangingPunct="1">
              <a:buFontTx/>
              <a:buNone/>
            </a:pPr>
            <a:r>
              <a:rPr lang="fi-FI" b="1" dirty="0" smtClean="0">
                <a:solidFill>
                  <a:schemeClr val="accent1"/>
                </a:solidFill>
                <a:cs typeface="Times New Roman" panose="02020603050405020304" pitchFamily="18" charset="0"/>
                <a:sym typeface="Wingdings" panose="05000000000000000000" pitchFamily="2" charset="2"/>
              </a:rPr>
              <a:t>1900-luku</a:t>
            </a:r>
          </a:p>
          <a:p>
            <a:pPr eaLnBrk="1" hangingPunct="1"/>
            <a:r>
              <a:rPr lang="fi-FI" b="1" dirty="0" smtClean="0">
                <a:cs typeface="Times New Roman" panose="02020603050405020304" pitchFamily="18" charset="0"/>
                <a:sym typeface="Wingdings" panose="05000000000000000000" pitchFamily="2" charset="2"/>
              </a:rPr>
              <a:t>lisää herätyskristillisiä liikkeitä</a:t>
            </a:r>
          </a:p>
          <a:p>
            <a:pPr lvl="1" eaLnBrk="1" hangingPunct="1"/>
            <a:r>
              <a:rPr lang="fi-FI" sz="2800" b="1" dirty="0" smtClean="0">
                <a:cs typeface="Times New Roman" panose="02020603050405020304" pitchFamily="18" charset="0"/>
                <a:sym typeface="Wingdings" panose="05000000000000000000" pitchFamily="2" charset="2"/>
              </a:rPr>
              <a:t>mm. helluntaiherätys</a:t>
            </a:r>
          </a:p>
          <a:p>
            <a:pPr eaLnBrk="1" hangingPunct="1"/>
            <a:r>
              <a:rPr lang="fi-FI" b="1" dirty="0" smtClean="0">
                <a:cs typeface="Times New Roman" panose="02020603050405020304" pitchFamily="18" charset="0"/>
                <a:sym typeface="Wingdings" panose="05000000000000000000" pitchFamily="2" charset="2"/>
              </a:rPr>
              <a:t>vaihtoehtoisia uskonnollisia liikkeitä</a:t>
            </a:r>
          </a:p>
          <a:p>
            <a:pPr lvl="1" eaLnBrk="1" hangingPunct="1"/>
            <a:r>
              <a:rPr lang="fi-FI" sz="2800" b="1" dirty="0" smtClean="0">
                <a:cs typeface="Times New Roman" panose="02020603050405020304" pitchFamily="18" charset="0"/>
                <a:sym typeface="Wingdings" panose="05000000000000000000" pitchFamily="2" charset="2"/>
              </a:rPr>
              <a:t>teosofia, spiritualismi</a:t>
            </a:r>
          </a:p>
          <a:p>
            <a:pPr eaLnBrk="1" hangingPunct="1"/>
            <a:r>
              <a:rPr lang="fi-FI" b="1" dirty="0" smtClean="0">
                <a:cs typeface="Times New Roman" panose="02020603050405020304" pitchFamily="18" charset="0"/>
                <a:sym typeface="Wingdings" panose="05000000000000000000" pitchFamily="2" charset="2"/>
              </a:rPr>
              <a:t>itämaisia uskontoja</a:t>
            </a:r>
          </a:p>
          <a:p>
            <a:pPr lvl="1" eaLnBrk="1" hangingPunct="1"/>
            <a:r>
              <a:rPr lang="fi-FI" sz="2800" b="1" dirty="0" smtClean="0">
                <a:cs typeface="Times New Roman" panose="02020603050405020304" pitchFamily="18" charset="0"/>
                <a:sym typeface="Wingdings" panose="05000000000000000000" pitchFamily="2" charset="2"/>
              </a:rPr>
              <a:t>Krišna-liike, buddhalaisuus, intialaisia joogaliikkeitä</a:t>
            </a:r>
          </a:p>
        </p:txBody>
      </p:sp>
      <p:pic>
        <p:nvPicPr>
          <p:cNvPr id="6" name="Picture 2" descr="\\fs2\homedirs\kvo\UA5 kuvat\Aloitusaukeama\taajamamerkki_uskonnot_jarkk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1908" y="2632466"/>
            <a:ext cx="5419359" cy="3050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96187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Otsikko 3"/>
          <p:cNvSpPr>
            <a:spLocks noGrp="1"/>
          </p:cNvSpPr>
          <p:nvPr>
            <p:ph type="title"/>
          </p:nvPr>
        </p:nvSpPr>
        <p:spPr>
          <a:xfrm>
            <a:off x="1589649" y="1994095"/>
            <a:ext cx="8806375" cy="2873325"/>
          </a:xfrm>
        </p:spPr>
        <p:txBody>
          <a:bodyPr>
            <a:noAutofit/>
          </a:bodyPr>
          <a:lstStyle/>
          <a:p>
            <a:pPr algn="ctr" eaLnBrk="1" hangingPunct="1">
              <a:defRPr/>
            </a:pPr>
            <a:r>
              <a:rPr lang="fi-FI" sz="7200" b="1" dirty="0" smtClean="0"/>
              <a:t>SUOMALAISTEN USKONNOLLISUUS NYKYÄÄN</a:t>
            </a:r>
            <a:endParaRPr lang="fi-FI" sz="7200" b="1" dirty="0" smtClean="0"/>
          </a:p>
        </p:txBody>
      </p:sp>
    </p:spTree>
    <p:extLst>
      <p:ext uri="{BB962C8B-B14F-4D97-AF65-F5344CB8AC3E}">
        <p14:creationId xmlns:p14="http://schemas.microsoft.com/office/powerpoint/2010/main" val="736789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71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Image result for SUOMI uskonn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1834" y="7157"/>
            <a:ext cx="8369446" cy="6850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5501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Otsikko 8"/>
          <p:cNvSpPr>
            <a:spLocks noGrp="1"/>
          </p:cNvSpPr>
          <p:nvPr>
            <p:ph type="title"/>
          </p:nvPr>
        </p:nvSpPr>
        <p:spPr>
          <a:xfrm>
            <a:off x="1326612" y="-140677"/>
            <a:ext cx="10515600" cy="1325563"/>
          </a:xfrm>
        </p:spPr>
        <p:txBody>
          <a:bodyPr/>
          <a:lstStyle/>
          <a:p>
            <a:pPr eaLnBrk="1" hangingPunct="1"/>
            <a:r>
              <a:rPr lang="fi-FI" sz="2800" b="1" dirty="0">
                <a:latin typeface="Times New Roman" panose="02020603050405020304" pitchFamily="18" charset="0"/>
                <a:cs typeface="Times New Roman" panose="02020603050405020304" pitchFamily="18" charset="0"/>
              </a:rPr>
              <a:t>Mitä kaavio kertoo suomalaisten jumalauskosta?</a:t>
            </a:r>
          </a:p>
        </p:txBody>
      </p:sp>
      <p:pic>
        <p:nvPicPr>
          <p:cNvPr id="11267" name="Picture 2"/>
          <p:cNvPicPr>
            <a:picLocks noGrp="1" noChangeAspect="1" noChangeArrowheads="1"/>
          </p:cNvPicPr>
          <p:nvPr>
            <p:ph idx="1"/>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875934" y="669420"/>
            <a:ext cx="9829580" cy="6188580"/>
          </a:xfrm>
        </p:spPr>
      </p:pic>
    </p:spTree>
    <p:extLst>
      <p:ext uri="{BB962C8B-B14F-4D97-AF65-F5344CB8AC3E}">
        <p14:creationId xmlns:p14="http://schemas.microsoft.com/office/powerpoint/2010/main" val="41663787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orakulmio 8"/>
          <p:cNvSpPr/>
          <p:nvPr/>
        </p:nvSpPr>
        <p:spPr>
          <a:xfrm>
            <a:off x="2424113" y="1412875"/>
            <a:ext cx="6551612" cy="4679950"/>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fi-FI"/>
          </a:p>
        </p:txBody>
      </p:sp>
      <p:pic>
        <p:nvPicPr>
          <p:cNvPr id="12292"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14476" y="158616"/>
            <a:ext cx="9015412" cy="6764438"/>
          </a:xfrm>
          <a:noFill/>
        </p:spPr>
      </p:pic>
    </p:spTree>
    <p:extLst>
      <p:ext uri="{BB962C8B-B14F-4D97-AF65-F5344CB8AC3E}">
        <p14:creationId xmlns:p14="http://schemas.microsoft.com/office/powerpoint/2010/main" val="33782185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orakulmio 2"/>
          <p:cNvSpPr/>
          <p:nvPr/>
        </p:nvSpPr>
        <p:spPr>
          <a:xfrm>
            <a:off x="598314" y="6173272"/>
            <a:ext cx="3108672" cy="369332"/>
          </a:xfrm>
          <a:prstGeom prst="rect">
            <a:avLst/>
          </a:prstGeom>
        </p:spPr>
        <p:txBody>
          <a:bodyPr wrap="none">
            <a:spAutoFit/>
          </a:bodyPr>
          <a:lstStyle/>
          <a:p>
            <a:r>
              <a:rPr lang="fi-FI" dirty="0" smtClean="0">
                <a:hlinkClick r:id="rId2"/>
              </a:rPr>
              <a:t>http://yle.fi/uutiset/3-6346462</a:t>
            </a:r>
            <a:endParaRPr lang="fi-FI" dirty="0"/>
          </a:p>
        </p:txBody>
      </p:sp>
      <p:sp>
        <p:nvSpPr>
          <p:cNvPr id="4" name="Suorakulmio 3"/>
          <p:cNvSpPr/>
          <p:nvPr/>
        </p:nvSpPr>
        <p:spPr>
          <a:xfrm>
            <a:off x="5036592" y="6173272"/>
            <a:ext cx="5890715" cy="369332"/>
          </a:xfrm>
          <a:prstGeom prst="rect">
            <a:avLst/>
          </a:prstGeom>
        </p:spPr>
        <p:txBody>
          <a:bodyPr wrap="none">
            <a:spAutoFit/>
          </a:bodyPr>
          <a:lstStyle/>
          <a:p>
            <a:r>
              <a:rPr lang="fi-FI" dirty="0" smtClean="0">
                <a:hlinkClick r:id="rId3"/>
              </a:rPr>
              <a:t>http://www.iltalehti.fi/uutiset/2015040319466064_uu.shtml</a:t>
            </a:r>
            <a:endParaRPr lang="fi-FI" dirty="0"/>
          </a:p>
        </p:txBody>
      </p:sp>
      <p:sp>
        <p:nvSpPr>
          <p:cNvPr id="5" name="Tekstiruutu 4"/>
          <p:cNvSpPr txBox="1"/>
          <p:nvPr/>
        </p:nvSpPr>
        <p:spPr>
          <a:xfrm>
            <a:off x="334853" y="565098"/>
            <a:ext cx="11474624" cy="584775"/>
          </a:xfrm>
          <a:prstGeom prst="rect">
            <a:avLst/>
          </a:prstGeom>
          <a:noFill/>
        </p:spPr>
        <p:txBody>
          <a:bodyPr wrap="square" rtlCol="0">
            <a:spAutoFit/>
          </a:bodyPr>
          <a:lstStyle/>
          <a:p>
            <a:r>
              <a:rPr lang="fi-FI" sz="3200" b="1" dirty="0" smtClean="0"/>
              <a:t>Mitkä tekijät selittävä muutosta suomalaisten uskonnollisuudessa?</a:t>
            </a:r>
            <a:endParaRPr lang="fi-FI" sz="3200" b="1" dirty="0"/>
          </a:p>
        </p:txBody>
      </p:sp>
      <p:pic>
        <p:nvPicPr>
          <p:cNvPr id="2050" name="Picture 2" descr="Kuvahaun tulos haulle suomalaisten uskonnollisuu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3225" y="1482411"/>
            <a:ext cx="7746692" cy="43583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3184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Kuva 11" descr="konfirmaati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67326" y="3259138"/>
            <a:ext cx="5400675" cy="359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Otsikko 5"/>
          <p:cNvSpPr>
            <a:spLocks noGrp="1"/>
          </p:cNvSpPr>
          <p:nvPr>
            <p:ph type="title"/>
          </p:nvPr>
        </p:nvSpPr>
        <p:spPr/>
        <p:txBody>
          <a:bodyPr/>
          <a:lstStyle/>
          <a:p>
            <a:pPr eaLnBrk="1" hangingPunct="1"/>
            <a:r>
              <a:rPr lang="fi-FI" smtClean="0">
                <a:cs typeface="Times New Roman" panose="02020603050405020304" pitchFamily="18" charset="0"/>
              </a:rPr>
              <a:t>Uskonnollisuuden mittareita</a:t>
            </a:r>
            <a:endParaRPr lang="en-US" smtClean="0">
              <a:cs typeface="Times New Roman" panose="02020603050405020304" pitchFamily="18" charset="0"/>
            </a:endParaRPr>
          </a:p>
        </p:txBody>
      </p:sp>
      <p:sp>
        <p:nvSpPr>
          <p:cNvPr id="9" name="Ellipsi 8"/>
          <p:cNvSpPr/>
          <p:nvPr/>
        </p:nvSpPr>
        <p:spPr>
          <a:xfrm>
            <a:off x="1847851" y="3500438"/>
            <a:ext cx="2879725" cy="1657350"/>
          </a:xfrm>
          <a:prstGeom prst="ellipse">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fi-FI" b="1" dirty="0">
                <a:solidFill>
                  <a:schemeClr val="tx1"/>
                </a:solidFill>
              </a:rPr>
              <a:t>Jäsenyys uskonnollisissa yhteisöissä</a:t>
            </a:r>
          </a:p>
        </p:txBody>
      </p:sp>
      <p:sp>
        <p:nvSpPr>
          <p:cNvPr id="11" name="Ellipsi 10"/>
          <p:cNvSpPr/>
          <p:nvPr/>
        </p:nvSpPr>
        <p:spPr>
          <a:xfrm>
            <a:off x="2351088" y="2060576"/>
            <a:ext cx="2881312" cy="1655763"/>
          </a:xfrm>
          <a:prstGeom prst="ellipse">
            <a:avLst/>
          </a:prstGeom>
          <a:solidFill>
            <a:schemeClr val="accent6">
              <a:lumMod val="60000"/>
              <a:lumOff val="4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fi-FI" b="1" dirty="0">
                <a:solidFill>
                  <a:schemeClr val="tx1"/>
                </a:solidFill>
              </a:rPr>
              <a:t>Uskonnollisiin toimituksiin osallistuminen</a:t>
            </a:r>
          </a:p>
        </p:txBody>
      </p:sp>
      <p:sp>
        <p:nvSpPr>
          <p:cNvPr id="8" name="Ellipsi 7"/>
          <p:cNvSpPr/>
          <p:nvPr/>
        </p:nvSpPr>
        <p:spPr>
          <a:xfrm>
            <a:off x="4872039" y="1484313"/>
            <a:ext cx="2879725" cy="1657350"/>
          </a:xfrm>
          <a:prstGeom prst="ellipse">
            <a:avLst/>
          </a:prstGeom>
          <a:solidFill>
            <a:schemeClr val="accent2"/>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fi-FI" b="1" dirty="0">
                <a:solidFill>
                  <a:schemeClr val="tx1"/>
                </a:solidFill>
              </a:rPr>
              <a:t>Suhtautuminen uskonnollisiin oppeihin</a:t>
            </a:r>
          </a:p>
        </p:txBody>
      </p:sp>
      <p:sp>
        <p:nvSpPr>
          <p:cNvPr id="10" name="Ellipsi 9"/>
          <p:cNvSpPr/>
          <p:nvPr/>
        </p:nvSpPr>
        <p:spPr>
          <a:xfrm>
            <a:off x="7464426" y="1268413"/>
            <a:ext cx="2879725" cy="1655762"/>
          </a:xfrm>
          <a:prstGeom prst="ellipse">
            <a:avLst/>
          </a:prstGeom>
          <a:solidFill>
            <a:schemeClr val="accent4"/>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r>
              <a:rPr lang="fi-FI" b="1" dirty="0">
                <a:solidFill>
                  <a:schemeClr val="tx1"/>
                </a:solidFill>
              </a:rPr>
              <a:t>Jumalakuva</a:t>
            </a:r>
          </a:p>
        </p:txBody>
      </p:sp>
    </p:spTree>
    <p:extLst>
      <p:ext uri="{BB962C8B-B14F-4D97-AF65-F5344CB8AC3E}">
        <p14:creationId xmlns:p14="http://schemas.microsoft.com/office/powerpoint/2010/main" val="38153183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8"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 name="Kuva 5" descr="hääyö_pyhän_laurin_kirkko.jpg"/>
          <p:cNvPicPr>
            <a:picLocks noChangeAspect="1"/>
          </p:cNvPicPr>
          <p:nvPr/>
        </p:nvPicPr>
        <p:blipFill>
          <a:blip r:embed="rId2" cstate="print">
            <a:lum bright="30000"/>
            <a:extLst>
              <a:ext uri="{28A0092B-C50C-407E-A947-70E740481C1C}">
                <a14:useLocalDpi xmlns:a14="http://schemas.microsoft.com/office/drawing/2010/main" val="0"/>
              </a:ext>
            </a:extLst>
          </a:blip>
          <a:srcRect/>
          <a:stretch>
            <a:fillRect/>
          </a:stretch>
        </p:blipFill>
        <p:spPr bwMode="auto">
          <a:xfrm>
            <a:off x="8431558" y="4275786"/>
            <a:ext cx="3760441" cy="2582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2"/>
          <p:cNvSpPr>
            <a:spLocks noGrp="1" noChangeArrowheads="1"/>
          </p:cNvSpPr>
          <p:nvPr>
            <p:ph type="title"/>
          </p:nvPr>
        </p:nvSpPr>
        <p:spPr>
          <a:xfrm>
            <a:off x="348803" y="50007"/>
            <a:ext cx="10515600" cy="1325563"/>
          </a:xfrm>
        </p:spPr>
        <p:txBody>
          <a:bodyPr/>
          <a:lstStyle/>
          <a:p>
            <a:pPr eaLnBrk="1" hangingPunct="1"/>
            <a:r>
              <a:rPr lang="fi-FI" b="1" dirty="0" smtClean="0">
                <a:cs typeface="Times New Roman" panose="02020603050405020304" pitchFamily="18" charset="0"/>
              </a:rPr>
              <a:t>Suomalaisten uskonnollisuus</a:t>
            </a:r>
            <a:endParaRPr lang="en-US" b="1" dirty="0" smtClean="0">
              <a:cs typeface="Times New Roman" panose="02020603050405020304" pitchFamily="18" charset="0"/>
            </a:endParaRPr>
          </a:p>
        </p:txBody>
      </p:sp>
      <p:sp>
        <p:nvSpPr>
          <p:cNvPr id="22531" name="Rectangle 3"/>
          <p:cNvSpPr>
            <a:spLocks noGrp="1" noChangeArrowheads="1"/>
          </p:cNvSpPr>
          <p:nvPr>
            <p:ph idx="1"/>
          </p:nvPr>
        </p:nvSpPr>
        <p:spPr>
          <a:xfrm>
            <a:off x="485486" y="1375570"/>
            <a:ext cx="8207375" cy="4827587"/>
          </a:xfrm>
        </p:spPr>
        <p:txBody>
          <a:bodyPr>
            <a:noAutofit/>
          </a:bodyPr>
          <a:lstStyle/>
          <a:p>
            <a:pPr eaLnBrk="1" hangingPunct="1"/>
            <a:r>
              <a:rPr lang="fi-FI" sz="2400" b="1" dirty="0">
                <a:cs typeface="Times New Roman" panose="02020603050405020304" pitchFamily="18" charset="0"/>
              </a:rPr>
              <a:t>Jumalanpalveluksiin ja uskonnollisiin tilaisuuksiin osallistutaan harvoin.</a:t>
            </a:r>
          </a:p>
          <a:p>
            <a:pPr eaLnBrk="1" hangingPunct="1"/>
            <a:r>
              <a:rPr lang="fi-FI" sz="2400" b="1" dirty="0">
                <a:cs typeface="Times New Roman" panose="02020603050405020304" pitchFamily="18" charset="0"/>
              </a:rPr>
              <a:t>Enemmistö käy kirkossa juhlapyhinä.</a:t>
            </a:r>
          </a:p>
          <a:p>
            <a:pPr eaLnBrk="1" hangingPunct="1"/>
            <a:r>
              <a:rPr lang="fi-FI" sz="2400" b="1" dirty="0">
                <a:cs typeface="Times New Roman" panose="02020603050405020304" pitchFamily="18" charset="0"/>
              </a:rPr>
              <a:t>Yksityinen uskonnonharjoitus on yleisempää (esim. rukoilu tai uskonnollisten ohjelmien seuraaminen mediassa).</a:t>
            </a:r>
          </a:p>
          <a:p>
            <a:pPr eaLnBrk="1" hangingPunct="1"/>
            <a:r>
              <a:rPr lang="fi-FI" sz="2400" b="1" dirty="0">
                <a:cs typeface="Times New Roman" panose="02020603050405020304" pitchFamily="18" charset="0"/>
              </a:rPr>
              <a:t>Moni ilmoittaa uskovansa Jumalaan eri tavoin kuin kirkko opettaa.</a:t>
            </a:r>
          </a:p>
          <a:p>
            <a:pPr eaLnBrk="1" hangingPunct="1"/>
            <a:r>
              <a:rPr lang="fi-FI" sz="2400" b="1" dirty="0">
                <a:cs typeface="Times New Roman" panose="02020603050405020304" pitchFamily="18" charset="0"/>
              </a:rPr>
              <a:t>Ihmiset eivät välttämättä usko kristinuskon oppeihin (esim. helvetti) vaan ovat omaksuneet muiden uskontojen oppeja (esim. jälleensyntyminen).</a:t>
            </a:r>
          </a:p>
          <a:p>
            <a:pPr eaLnBrk="1" hangingPunct="1"/>
            <a:r>
              <a:rPr lang="fi-FI" sz="2400" b="1" dirty="0">
                <a:cs typeface="Times New Roman" panose="02020603050405020304" pitchFamily="18" charset="0"/>
              </a:rPr>
              <a:t>Kirkkoon kuulutaan erityisesti kirkollisten toimitusten takia.</a:t>
            </a:r>
          </a:p>
          <a:p>
            <a:pPr eaLnBrk="1" hangingPunct="1"/>
            <a:r>
              <a:rPr lang="fi-FI" sz="2400" b="1" dirty="0">
                <a:cs typeface="Times New Roman" panose="02020603050405020304" pitchFamily="18" charset="0"/>
              </a:rPr>
              <a:t>Kirkon työtä (esim. diakoniaa) ja kulttuurista merkitystä arvostetaan.</a:t>
            </a:r>
            <a:endParaRPr lang="en-US" sz="2400" b="1" dirty="0">
              <a:cs typeface="Times New Roman" panose="02020603050405020304" pitchFamily="18" charset="0"/>
            </a:endParaRPr>
          </a:p>
        </p:txBody>
      </p:sp>
      <p:pic>
        <p:nvPicPr>
          <p:cNvPr id="1026" name="Picture 2" descr="Image result for kauneimmat joululaulu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8821" y="0"/>
            <a:ext cx="3833180" cy="3825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011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253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253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253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2531">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2531">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22531">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2253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Otsikko 3"/>
          <p:cNvSpPr>
            <a:spLocks noGrp="1"/>
          </p:cNvSpPr>
          <p:nvPr>
            <p:ph type="title"/>
          </p:nvPr>
        </p:nvSpPr>
        <p:spPr>
          <a:xfrm>
            <a:off x="514643" y="196313"/>
            <a:ext cx="10515600" cy="1325563"/>
          </a:xfrm>
        </p:spPr>
        <p:txBody>
          <a:bodyPr>
            <a:normAutofit/>
          </a:bodyPr>
          <a:lstStyle/>
          <a:p>
            <a:pPr eaLnBrk="1" hangingPunct="1"/>
            <a:r>
              <a:rPr lang="fi-FI" sz="5400" b="1" dirty="0" smtClean="0">
                <a:cs typeface="Times New Roman" panose="02020603050405020304" pitchFamily="18" charset="0"/>
              </a:rPr>
              <a:t>Uskonto perusoikeutena</a:t>
            </a:r>
          </a:p>
        </p:txBody>
      </p:sp>
      <p:sp>
        <p:nvSpPr>
          <p:cNvPr id="5" name="Sisällön paikkamerkki 4"/>
          <p:cNvSpPr>
            <a:spLocks noGrp="1"/>
          </p:cNvSpPr>
          <p:nvPr>
            <p:ph idx="1"/>
          </p:nvPr>
        </p:nvSpPr>
        <p:spPr>
          <a:xfrm>
            <a:off x="225084" y="1690688"/>
            <a:ext cx="7784784" cy="4754562"/>
          </a:xfrm>
        </p:spPr>
        <p:txBody>
          <a:bodyPr>
            <a:noAutofit/>
          </a:bodyPr>
          <a:lstStyle/>
          <a:p>
            <a:pPr eaLnBrk="1" hangingPunct="1"/>
            <a:r>
              <a:rPr lang="fi-FI" dirty="0" smtClean="0">
                <a:cs typeface="Times New Roman" panose="02020603050405020304" pitchFamily="18" charset="0"/>
              </a:rPr>
              <a:t>Uskonnonvapaus on kansainvälisesti vanhin </a:t>
            </a:r>
            <a:r>
              <a:rPr lang="fi-FI" b="1" dirty="0" smtClean="0">
                <a:cs typeface="Times New Roman" panose="02020603050405020304" pitchFamily="18" charset="0"/>
              </a:rPr>
              <a:t>perusoikeus </a:t>
            </a:r>
            <a:br>
              <a:rPr lang="fi-FI" b="1" dirty="0" smtClean="0">
                <a:cs typeface="Times New Roman" panose="02020603050405020304" pitchFamily="18" charset="0"/>
              </a:rPr>
            </a:br>
            <a:r>
              <a:rPr lang="fi-FI" dirty="0" smtClean="0">
                <a:cs typeface="Times New Roman" panose="02020603050405020304" pitchFamily="18" charset="0"/>
              </a:rPr>
              <a:t>(= perustuslaissa taattu oikeus).</a:t>
            </a:r>
          </a:p>
          <a:p>
            <a:pPr eaLnBrk="1" hangingPunct="1"/>
            <a:r>
              <a:rPr lang="fi-FI" dirty="0" smtClean="0">
                <a:cs typeface="Times New Roman" panose="02020603050405020304" pitchFamily="18" charset="0"/>
              </a:rPr>
              <a:t>Kansainvälisissä </a:t>
            </a:r>
            <a:r>
              <a:rPr lang="fi-FI" b="1" dirty="0" smtClean="0">
                <a:cs typeface="Times New Roman" panose="02020603050405020304" pitchFamily="18" charset="0"/>
              </a:rPr>
              <a:t>ihmisoikeussopimuksissa</a:t>
            </a:r>
            <a:r>
              <a:rPr lang="fi-FI" dirty="0" smtClean="0">
                <a:cs typeface="Times New Roman" panose="02020603050405020304" pitchFamily="18" charset="0"/>
              </a:rPr>
              <a:t> turvataan myös uskonnonvapaus (esim. YK:n ihmisoikeuksien yleismaailmallisessa julistuksessa).</a:t>
            </a:r>
          </a:p>
          <a:p>
            <a:pPr eaLnBrk="1" hangingPunct="1"/>
            <a:r>
              <a:rPr lang="fi-FI" dirty="0" smtClean="0">
                <a:cs typeface="Times New Roman" panose="02020603050405020304" pitchFamily="18" charset="0"/>
              </a:rPr>
              <a:t>Suomen nykyinen </a:t>
            </a:r>
            <a:r>
              <a:rPr lang="fi-FI" b="1" dirty="0" smtClean="0">
                <a:cs typeface="Times New Roman" panose="02020603050405020304" pitchFamily="18" charset="0"/>
              </a:rPr>
              <a:t>uskonnonvapauslaki</a:t>
            </a:r>
            <a:r>
              <a:rPr lang="fi-FI" dirty="0" smtClean="0">
                <a:cs typeface="Times New Roman" panose="02020603050405020304" pitchFamily="18" charset="0"/>
              </a:rPr>
              <a:t> (2003) perustuu </a:t>
            </a:r>
            <a:r>
              <a:rPr lang="fi-FI" b="1" dirty="0" smtClean="0">
                <a:cs typeface="Times New Roman" panose="02020603050405020304" pitchFamily="18" charset="0"/>
              </a:rPr>
              <a:t>positiivisen uskonnonvapauden </a:t>
            </a:r>
            <a:r>
              <a:rPr lang="fi-FI" dirty="0" smtClean="0">
                <a:cs typeface="Times New Roman" panose="02020603050405020304" pitchFamily="18" charset="0"/>
              </a:rPr>
              <a:t>ajatukseen.</a:t>
            </a:r>
          </a:p>
          <a:p>
            <a:pPr lvl="1" eaLnBrk="1" hangingPunct="1"/>
            <a:r>
              <a:rPr lang="fi-FI" sz="2800" dirty="0">
                <a:cs typeface="Times New Roman" panose="02020603050405020304" pitchFamily="18" charset="0"/>
              </a:rPr>
              <a:t>Yksilöllä on oikeus tunnustaa ja harjoittaa uskontoa, ilmaista vakaumus, kuulua tai olla kuulumatta uskonnolliseen yhdyskuntaan.</a:t>
            </a:r>
          </a:p>
        </p:txBody>
      </p:sp>
      <p:pic>
        <p:nvPicPr>
          <p:cNvPr id="7" name="Picture 4" descr="Kuvahaun tulos haulle USKONNONVAPA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1934" y="0"/>
            <a:ext cx="4200066" cy="35028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20567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TotalTime>
  <Words>342</Words>
  <Application>Microsoft Office PowerPoint</Application>
  <PresentationFormat>Laajakuva</PresentationFormat>
  <Paragraphs>65</Paragraphs>
  <Slides>14</Slides>
  <Notes>0</Notes>
  <HiddenSlides>0</HiddenSlides>
  <MMClips>0</MMClips>
  <ScaleCrop>false</ScaleCrop>
  <HeadingPairs>
    <vt:vector size="6" baseType="variant">
      <vt:variant>
        <vt:lpstr>Käytetyt fontit</vt:lpstr>
      </vt:variant>
      <vt:variant>
        <vt:i4>6</vt:i4>
      </vt:variant>
      <vt:variant>
        <vt:lpstr>Teema</vt:lpstr>
      </vt:variant>
      <vt:variant>
        <vt:i4>1</vt:i4>
      </vt:variant>
      <vt:variant>
        <vt:lpstr>Dian otsikot</vt:lpstr>
      </vt:variant>
      <vt:variant>
        <vt:i4>14</vt:i4>
      </vt:variant>
    </vt:vector>
  </HeadingPairs>
  <TitlesOfParts>
    <vt:vector size="21" baseType="lpstr">
      <vt:lpstr>Arial</vt:lpstr>
      <vt:lpstr>Calibri</vt:lpstr>
      <vt:lpstr>Calibri Light</vt:lpstr>
      <vt:lpstr>Symbol</vt:lpstr>
      <vt:lpstr>Times New Roman</vt:lpstr>
      <vt:lpstr>Wingdings</vt:lpstr>
      <vt:lpstr>Office-teema</vt:lpstr>
      <vt:lpstr>PowerPoint-esitys</vt:lpstr>
      <vt:lpstr>SUOMALAISTEN USKONNOLLISUUS NYKYÄÄN</vt:lpstr>
      <vt:lpstr>PowerPoint-esitys</vt:lpstr>
      <vt:lpstr>Mitä kaavio kertoo suomalaisten jumalauskosta?</vt:lpstr>
      <vt:lpstr>PowerPoint-esitys</vt:lpstr>
      <vt:lpstr>PowerPoint-esitys</vt:lpstr>
      <vt:lpstr>Uskonnollisuuden mittareita</vt:lpstr>
      <vt:lpstr>Suomalaisten uskonnollisuus</vt:lpstr>
      <vt:lpstr>Uskonto perusoikeutena</vt:lpstr>
      <vt:lpstr>PowerPoint-esitys</vt:lpstr>
      <vt:lpstr>Toteutuuko uskonnonvapaus Suomessa?</vt:lpstr>
      <vt:lpstr>Uskonnon asema nyky-Suomessa</vt:lpstr>
      <vt:lpstr>Uskonnollisten liikkeiden saapuminen Suomeen</vt:lpstr>
      <vt:lpstr>Uskonnollisten liikkeiden saapuminen Suomeen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Oppilas</dc:creator>
  <cp:lastModifiedBy>Oppilas</cp:lastModifiedBy>
  <cp:revision>5</cp:revision>
  <dcterms:created xsi:type="dcterms:W3CDTF">2016-12-12T18:13:02Z</dcterms:created>
  <dcterms:modified xsi:type="dcterms:W3CDTF">2016-12-12T19:18:52Z</dcterms:modified>
</cp:coreProperties>
</file>