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0270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109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052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3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318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735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684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536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1099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1879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042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6936-3A04-43CC-BC32-B0E855B28AF9}" type="datetimeFigureOut">
              <a:rPr lang="fi-FI" smtClean="0"/>
              <a:pPr/>
              <a:t>16.9.2017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FD90-8B26-44E0-957A-74E8CC6C6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752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3. Hermoston rakenne ja toiminta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s. 32-37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0626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Hermosto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elimistön </a:t>
            </a:r>
            <a:r>
              <a:rPr lang="fi-FI" dirty="0"/>
              <a:t>sähkökemiallinen tiedonvälitys- ja säätelyjärjestelmä, joka mahdollistaa </a:t>
            </a:r>
            <a:r>
              <a:rPr lang="fi-FI" dirty="0" smtClean="0"/>
              <a:t>toimintamme</a:t>
            </a:r>
          </a:p>
          <a:p>
            <a:pPr lvl="1"/>
            <a:r>
              <a:rPr lang="fi-FI" dirty="0" smtClean="0"/>
              <a:t>tietoa </a:t>
            </a:r>
            <a:r>
              <a:rPr lang="fi-FI" dirty="0"/>
              <a:t>ulkoisesta maailmasta </a:t>
            </a:r>
            <a:endParaRPr lang="fi-FI" dirty="0" smtClean="0"/>
          </a:p>
          <a:p>
            <a:pPr lvl="1"/>
            <a:r>
              <a:rPr lang="fi-FI" dirty="0" smtClean="0"/>
              <a:t>tietoa </a:t>
            </a:r>
            <a:r>
              <a:rPr lang="fi-FI" dirty="0"/>
              <a:t>omista sisäisistä </a:t>
            </a:r>
            <a:r>
              <a:rPr lang="fi-FI" dirty="0" smtClean="0"/>
              <a:t>tapahtumista</a:t>
            </a:r>
          </a:p>
          <a:p>
            <a:pPr lvl="1"/>
            <a:r>
              <a:rPr lang="fi-FI" dirty="0" smtClean="0"/>
              <a:t>vaikuttaminen ympäristöön</a:t>
            </a:r>
          </a:p>
          <a:p>
            <a:r>
              <a:rPr lang="fi-FI" dirty="0" smtClean="0"/>
              <a:t>koostuu </a:t>
            </a:r>
            <a:r>
              <a:rPr lang="fi-FI" dirty="0"/>
              <a:t>muodoltaan, rakenteeltaan ja toiminnaltaan vaihtelevista soluista</a:t>
            </a:r>
          </a:p>
        </p:txBody>
      </p:sp>
    </p:spTree>
    <p:extLst>
      <p:ext uri="{BB962C8B-B14F-4D97-AF65-F5344CB8AC3E}">
        <p14:creationId xmlns:p14="http://schemas.microsoft.com/office/powerpoint/2010/main" xmlns="" val="1247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67" y="617051"/>
            <a:ext cx="4610878" cy="1325563"/>
          </a:xfrm>
        </p:spPr>
        <p:txBody>
          <a:bodyPr/>
          <a:lstStyle/>
          <a:p>
            <a:r>
              <a:rPr lang="fi-FI" b="1" dirty="0" smtClean="0"/>
              <a:t>Keskushermosto ja </a:t>
            </a:r>
            <a:br>
              <a:rPr lang="fi-FI" b="1" dirty="0" smtClean="0"/>
            </a:br>
            <a:r>
              <a:rPr lang="fi-FI" b="1" dirty="0" smtClean="0"/>
              <a:t>ääreishermosto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3510" t="8007" r="7976" b="42031"/>
          <a:stretch/>
        </p:blipFill>
        <p:spPr>
          <a:xfrm>
            <a:off x="5449078" y="85207"/>
            <a:ext cx="3912637" cy="65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7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Keskus- ja ääreishermosto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 sz="2200" b="1" dirty="0"/>
              <a:t>k</a:t>
            </a:r>
            <a:r>
              <a:rPr lang="fi-FI" sz="2200" b="1" dirty="0" smtClean="0"/>
              <a:t>eskushermosto</a:t>
            </a:r>
            <a:r>
              <a:rPr lang="fi-FI" sz="2200" dirty="0" smtClean="0"/>
              <a:t> </a:t>
            </a:r>
            <a:r>
              <a:rPr lang="fi-FI" sz="2200" dirty="0"/>
              <a:t>= hermoston säätelykeskus, joka ohjaa kaikkea kehon </a:t>
            </a:r>
            <a:r>
              <a:rPr lang="fi-FI" sz="2200" dirty="0" smtClean="0"/>
              <a:t>toimintaa</a:t>
            </a:r>
          </a:p>
          <a:p>
            <a:r>
              <a:rPr lang="fi-FI" sz="2200" dirty="0" smtClean="0"/>
              <a:t>säätelee </a:t>
            </a:r>
            <a:r>
              <a:rPr lang="fi-FI" sz="2200" dirty="0"/>
              <a:t>vireystilaa, unirytmiä, motorisia toimintoja ja kognitiivista </a:t>
            </a:r>
            <a:r>
              <a:rPr lang="fi-FI" sz="2200" dirty="0" smtClean="0"/>
              <a:t>toimintaa</a:t>
            </a:r>
          </a:p>
          <a:p>
            <a:r>
              <a:rPr lang="fi-FI" sz="2200" dirty="0" smtClean="0"/>
              <a:t>aivot ja selkäydin (yhdistää </a:t>
            </a:r>
            <a:r>
              <a:rPr lang="fi-FI" sz="2200" dirty="0"/>
              <a:t>aivot ja ääreishermot </a:t>
            </a:r>
            <a:r>
              <a:rPr lang="fi-FI" sz="2200" dirty="0" smtClean="0"/>
              <a:t>toisiinsa)</a:t>
            </a:r>
          </a:p>
          <a:p>
            <a:pPr marL="0" indent="0">
              <a:buNone/>
            </a:pPr>
            <a:endParaRPr lang="fi-FI" sz="2200" dirty="0" smtClean="0"/>
          </a:p>
          <a:p>
            <a:r>
              <a:rPr lang="fi-FI" sz="2200" b="1" dirty="0"/>
              <a:t>ä</a:t>
            </a:r>
            <a:r>
              <a:rPr lang="fi-FI" sz="2200" b="1" dirty="0" smtClean="0"/>
              <a:t>äreishermosto</a:t>
            </a:r>
            <a:r>
              <a:rPr lang="fi-FI" sz="2200" dirty="0" smtClean="0"/>
              <a:t> </a:t>
            </a:r>
            <a:r>
              <a:rPr lang="fi-FI" sz="2200" dirty="0"/>
              <a:t>= hermoston osa, joka koostuu aivojen ja selkäytimen ulkopuolella olevista hermoista </a:t>
            </a:r>
            <a:endParaRPr lang="fi-FI" sz="2200" dirty="0" smtClean="0"/>
          </a:p>
          <a:p>
            <a:r>
              <a:rPr lang="fi-FI" sz="2200" dirty="0" smtClean="0"/>
              <a:t>aistitiedon välittyminen keskushermostoon, liikekäskyjen välittyminen keskushermostosta lihaksiin</a:t>
            </a:r>
          </a:p>
          <a:p>
            <a:pPr lvl="1"/>
            <a:r>
              <a:rPr lang="fi-FI" sz="2200" dirty="0"/>
              <a:t>s</a:t>
            </a:r>
            <a:r>
              <a:rPr lang="fi-FI" sz="2200" dirty="0" smtClean="0"/>
              <a:t>ensorinen </a:t>
            </a:r>
            <a:r>
              <a:rPr lang="fi-FI" sz="2200" dirty="0"/>
              <a:t>tieto = </a:t>
            </a:r>
            <a:r>
              <a:rPr lang="fi-FI" sz="2200" dirty="0" smtClean="0"/>
              <a:t>aistitietoa ympäristöstä </a:t>
            </a:r>
            <a:r>
              <a:rPr lang="fi-FI" sz="2200" dirty="0"/>
              <a:t>ja </a:t>
            </a:r>
            <a:r>
              <a:rPr lang="fi-FI" sz="2200" dirty="0" smtClean="0"/>
              <a:t>omasta kehosta, esim. </a:t>
            </a:r>
            <a:r>
              <a:rPr lang="fi-FI" sz="2200" dirty="0"/>
              <a:t>näkö- tai tuntotieto </a:t>
            </a:r>
            <a:endParaRPr lang="fi-FI" sz="2200" dirty="0" smtClean="0"/>
          </a:p>
          <a:p>
            <a:pPr lvl="1"/>
            <a:r>
              <a:rPr lang="fi-FI" sz="2200" dirty="0" smtClean="0"/>
              <a:t>motorinen </a:t>
            </a:r>
            <a:r>
              <a:rPr lang="fi-FI" sz="2200" dirty="0"/>
              <a:t>tieto = liiketoimintoihin liittyvä tieto, </a:t>
            </a:r>
            <a:r>
              <a:rPr lang="fi-FI" sz="2200" dirty="0" smtClean="0"/>
              <a:t>esim. </a:t>
            </a:r>
            <a:r>
              <a:rPr lang="fi-FI" sz="2200" dirty="0"/>
              <a:t>liikekäskyt lihaksiin</a:t>
            </a:r>
          </a:p>
        </p:txBody>
      </p:sp>
    </p:spTree>
    <p:extLst>
      <p:ext uri="{BB962C8B-B14F-4D97-AF65-F5344CB8AC3E}">
        <p14:creationId xmlns:p14="http://schemas.microsoft.com/office/powerpoint/2010/main" xmlns="" val="9292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0150" b="49537"/>
          <a:stretch/>
        </p:blipFill>
        <p:spPr>
          <a:xfrm>
            <a:off x="373225" y="0"/>
            <a:ext cx="11073882" cy="57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9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Ääreishermosto: </a:t>
            </a:r>
            <a:br>
              <a:rPr lang="fi-FI" sz="4000" b="1" dirty="0" smtClean="0"/>
            </a:br>
            <a:r>
              <a:rPr lang="fi-FI" sz="4000" b="1" dirty="0" smtClean="0"/>
              <a:t>Somaattinen </a:t>
            </a:r>
            <a:r>
              <a:rPr lang="fi-FI" sz="4000" b="1" dirty="0"/>
              <a:t>ja autonominen hermosto 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s</a:t>
            </a:r>
            <a:r>
              <a:rPr lang="fi-FI" b="1" dirty="0" smtClean="0"/>
              <a:t>omaattinen </a:t>
            </a:r>
            <a:r>
              <a:rPr lang="fi-FI" b="1" dirty="0"/>
              <a:t>hermosto </a:t>
            </a:r>
            <a:r>
              <a:rPr lang="fi-FI" dirty="0"/>
              <a:t>= ne hermot, jotka hoitavat </a:t>
            </a:r>
            <a:r>
              <a:rPr lang="fi-FI" dirty="0" smtClean="0"/>
              <a:t>aistielinten </a:t>
            </a:r>
            <a:r>
              <a:rPr lang="fi-FI" dirty="0"/>
              <a:t>ja lihasten yhteydenpitoa </a:t>
            </a:r>
            <a:r>
              <a:rPr lang="fi-FI" dirty="0" smtClean="0"/>
              <a:t>keskushermostoon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uo </a:t>
            </a:r>
            <a:r>
              <a:rPr lang="fi-FI" dirty="0"/>
              <a:t>keskushermostoon aistitietoa sensorisia hermoja (</a:t>
            </a:r>
            <a:r>
              <a:rPr lang="fi-FI" dirty="0" smtClean="0"/>
              <a:t>tuntohermoja) pitkin</a:t>
            </a:r>
          </a:p>
          <a:p>
            <a:pPr lvl="1"/>
            <a:r>
              <a:rPr lang="fi-FI" dirty="0"/>
              <a:t>v</a:t>
            </a:r>
            <a:r>
              <a:rPr lang="fi-FI" dirty="0" smtClean="0"/>
              <a:t>ie </a:t>
            </a:r>
            <a:r>
              <a:rPr lang="fi-FI" dirty="0"/>
              <a:t>toimintakäskyjä eri puolille kehoa motoristen hermojen (</a:t>
            </a:r>
            <a:r>
              <a:rPr lang="fi-FI" dirty="0" smtClean="0"/>
              <a:t>liikehermojen) kautta</a:t>
            </a:r>
          </a:p>
          <a:p>
            <a:pPr lvl="1"/>
            <a:endParaRPr lang="fi-FI" dirty="0" smtClean="0"/>
          </a:p>
          <a:p>
            <a:r>
              <a:rPr lang="fi-FI" b="1" dirty="0"/>
              <a:t>a</a:t>
            </a:r>
            <a:r>
              <a:rPr lang="fi-FI" b="1" dirty="0" smtClean="0"/>
              <a:t>utonominen </a:t>
            </a:r>
            <a:r>
              <a:rPr lang="fi-FI" b="1" dirty="0"/>
              <a:t>hermosto </a:t>
            </a:r>
            <a:r>
              <a:rPr lang="fi-FI" dirty="0"/>
              <a:t>= hermoston osa, joka säätelee </a:t>
            </a:r>
            <a:r>
              <a:rPr lang="fi-FI" dirty="0" smtClean="0"/>
              <a:t>ja ohjaa </a:t>
            </a:r>
            <a:r>
              <a:rPr lang="fi-FI" dirty="0"/>
              <a:t>keskeisiä </a:t>
            </a:r>
            <a:r>
              <a:rPr lang="fi-FI" dirty="0" smtClean="0"/>
              <a:t>elintoimintoja</a:t>
            </a:r>
          </a:p>
          <a:p>
            <a:pPr lvl="1"/>
            <a:r>
              <a:rPr lang="fi-FI" dirty="0" smtClean="0"/>
              <a:t>esim. hengitys, sydämen toiminta, verenkierto ja ruoansulatus</a:t>
            </a:r>
          </a:p>
          <a:p>
            <a:pPr lvl="1"/>
            <a:r>
              <a:rPr lang="fi-FI" dirty="0" smtClean="0"/>
              <a:t>itsenäisesti toimiva järjestelmä</a:t>
            </a:r>
          </a:p>
          <a:p>
            <a:pPr lvl="1"/>
            <a:r>
              <a:rPr lang="fi-FI" dirty="0" smtClean="0"/>
              <a:t>elimistön </a:t>
            </a:r>
            <a:r>
              <a:rPr lang="fi-FI" dirty="0" smtClean="0"/>
              <a:t>voimavarojen tehokas käyttöönotto vaara- </a:t>
            </a:r>
            <a:r>
              <a:rPr lang="fi-FI" dirty="0"/>
              <a:t>ja stressitilanteissa 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ärkeä homeostaasin (= elimistön </a:t>
            </a:r>
            <a:r>
              <a:rPr lang="fi-FI" dirty="0"/>
              <a:t>sisäisen </a:t>
            </a:r>
            <a:r>
              <a:rPr lang="fi-FI" dirty="0" smtClean="0"/>
              <a:t>tasapainon) </a:t>
            </a:r>
            <a:r>
              <a:rPr lang="fi-FI" dirty="0"/>
              <a:t>säätelyssä</a:t>
            </a:r>
            <a:br>
              <a:rPr lang="fi-FI" dirty="0"/>
            </a:br>
            <a:r>
              <a:rPr lang="fi-FI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xmlns="" val="9373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169182"/>
            <a:ext cx="10515600" cy="1325563"/>
          </a:xfrm>
        </p:spPr>
        <p:txBody>
          <a:bodyPr/>
          <a:lstStyle/>
          <a:p>
            <a:r>
              <a:rPr lang="fi-FI" b="1" dirty="0"/>
              <a:t>Sympaattinen ja parasympaattinen hermosto 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3603" b="7293"/>
          <a:stretch/>
        </p:blipFill>
        <p:spPr>
          <a:xfrm>
            <a:off x="1408923" y="1156996"/>
            <a:ext cx="8650294" cy="54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6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Autonominen hermosto: sympaattinen ja parasympaattinen hermosto</a:t>
            </a:r>
            <a:endParaRPr lang="fi-FI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 smtClean="0"/>
              <a:t>sympaattinen </a:t>
            </a:r>
            <a:r>
              <a:rPr lang="fi-FI" b="1" dirty="0"/>
              <a:t>hermosto </a:t>
            </a:r>
            <a:r>
              <a:rPr lang="fi-FI" dirty="0"/>
              <a:t>= autonomisen hermoston osa, </a:t>
            </a:r>
            <a:r>
              <a:rPr lang="fi-FI" dirty="0" smtClean="0"/>
              <a:t>joka aktivoituu </a:t>
            </a:r>
            <a:r>
              <a:rPr lang="fi-FI" dirty="0"/>
              <a:t>erityisesti </a:t>
            </a:r>
            <a:r>
              <a:rPr lang="fi-FI" dirty="0" smtClean="0"/>
              <a:t>ns</a:t>
            </a:r>
            <a:r>
              <a:rPr lang="fi-FI" dirty="0"/>
              <a:t>. pelko-, puolustus- tai pakoreaktion </a:t>
            </a:r>
            <a:r>
              <a:rPr lang="fi-FI" dirty="0" smtClean="0"/>
              <a:t>käynnistyessä</a:t>
            </a:r>
          </a:p>
          <a:p>
            <a:pPr lvl="1"/>
            <a:r>
              <a:rPr lang="fi-FI" dirty="0" smtClean="0"/>
              <a:t>elintärkeä </a:t>
            </a:r>
            <a:r>
              <a:rPr lang="fi-FI" dirty="0"/>
              <a:t>ja luonnollinen </a:t>
            </a:r>
            <a:r>
              <a:rPr lang="fi-FI" dirty="0" smtClean="0"/>
              <a:t>selviytymisreaktio</a:t>
            </a:r>
          </a:p>
          <a:p>
            <a:r>
              <a:rPr lang="fi-FI" dirty="0"/>
              <a:t>s</a:t>
            </a:r>
            <a:r>
              <a:rPr lang="fi-FI" dirty="0" smtClean="0"/>
              <a:t>ympaattisen </a:t>
            </a:r>
            <a:r>
              <a:rPr lang="fi-FI" dirty="0"/>
              <a:t>hermoston toiminnan tehostuminen </a:t>
            </a:r>
            <a:r>
              <a:rPr lang="fi-FI" dirty="0" smtClean="0"/>
              <a:t>esim.</a:t>
            </a:r>
          </a:p>
          <a:p>
            <a:pPr lvl="1"/>
            <a:r>
              <a:rPr lang="fi-FI" dirty="0" smtClean="0"/>
              <a:t>lisää </a:t>
            </a:r>
            <a:r>
              <a:rPr lang="fi-FI" dirty="0"/>
              <a:t>sydämen pumppauskykyä – tehostaa </a:t>
            </a:r>
            <a:r>
              <a:rPr lang="fi-FI" dirty="0" smtClean="0"/>
              <a:t>verenkiertoa</a:t>
            </a:r>
          </a:p>
          <a:p>
            <a:pPr lvl="1"/>
            <a:r>
              <a:rPr lang="fi-FI" dirty="0" smtClean="0"/>
              <a:t>laajentaa </a:t>
            </a:r>
            <a:r>
              <a:rPr lang="fi-FI" dirty="0"/>
              <a:t>lihaksiin kulkevia verisuonia – lisää hapen ja energian pääsyä </a:t>
            </a:r>
            <a:r>
              <a:rPr lang="fi-FI" dirty="0" smtClean="0"/>
              <a:t>lihaksiin</a:t>
            </a:r>
          </a:p>
          <a:p>
            <a:pPr lvl="1"/>
            <a:r>
              <a:rPr lang="fi-FI" dirty="0" smtClean="0"/>
              <a:t>laajentaa </a:t>
            </a:r>
            <a:r>
              <a:rPr lang="fi-FI" dirty="0"/>
              <a:t>keuhkoputkia – helpottaa hengittämistä </a:t>
            </a:r>
            <a:endParaRPr lang="fi-FI" dirty="0" smtClean="0"/>
          </a:p>
          <a:p>
            <a:pPr lvl="1"/>
            <a:r>
              <a:rPr lang="fi-FI" dirty="0" smtClean="0"/>
              <a:t>hidastaa </a:t>
            </a:r>
            <a:r>
              <a:rPr lang="fi-FI" dirty="0"/>
              <a:t>ruuansulatusta </a:t>
            </a:r>
            <a:endParaRPr lang="fi-FI" dirty="0" smtClean="0"/>
          </a:p>
          <a:p>
            <a:pPr lvl="1"/>
            <a:r>
              <a:rPr lang="fi-FI" dirty="0" smtClean="0"/>
              <a:t>suuntaa </a:t>
            </a:r>
            <a:r>
              <a:rPr lang="fi-FI" dirty="0"/>
              <a:t>tarkkaavaisuutta olennaiseen eli selviytymiseen </a:t>
            </a:r>
            <a:endParaRPr lang="fi-FI" dirty="0" smtClean="0"/>
          </a:p>
          <a:p>
            <a:r>
              <a:rPr lang="fi-FI" b="1" dirty="0" smtClean="0"/>
              <a:t>parasympaattinen </a:t>
            </a:r>
            <a:r>
              <a:rPr lang="fi-FI" b="1" dirty="0"/>
              <a:t>hermosto </a:t>
            </a:r>
            <a:r>
              <a:rPr lang="fi-FI" dirty="0"/>
              <a:t>= autonomisen hermoston osa, jonka toiminta edistää elimistön voimavarojen palautumista </a:t>
            </a:r>
            <a:r>
              <a:rPr lang="fi-FI" dirty="0" smtClean="0"/>
              <a:t>levossa</a:t>
            </a:r>
          </a:p>
          <a:p>
            <a:pPr lvl="1"/>
            <a:r>
              <a:rPr lang="fi-FI" dirty="0" smtClean="0"/>
              <a:t>toiminta </a:t>
            </a:r>
            <a:r>
              <a:rPr lang="fi-FI" dirty="0"/>
              <a:t>korostuu levätessä ja rentoutuessa sekä syömisen jälkeen </a:t>
            </a:r>
            <a:endParaRPr lang="fi-FI" dirty="0" smtClean="0"/>
          </a:p>
          <a:p>
            <a:pPr lvl="1"/>
            <a:r>
              <a:rPr lang="fi-FI" dirty="0" smtClean="0"/>
              <a:t>monelta </a:t>
            </a:r>
            <a:r>
              <a:rPr lang="fi-FI" dirty="0"/>
              <a:t>osin vastakohta sympaattisen hermoston toiminnalle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099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288</Words>
  <Application>Microsoft Office PowerPoint</Application>
  <PresentationFormat>Mukautettu</PresentationFormat>
  <Paragraphs>41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 Theme</vt:lpstr>
      <vt:lpstr>3. Hermoston rakenne ja toiminta</vt:lpstr>
      <vt:lpstr>Hermosto</vt:lpstr>
      <vt:lpstr>Keskushermosto ja  ääreishermosto</vt:lpstr>
      <vt:lpstr>Keskus- ja ääreishermosto</vt:lpstr>
      <vt:lpstr>Dia 5</vt:lpstr>
      <vt:lpstr>Ääreishermosto:  Somaattinen ja autonominen hermosto </vt:lpstr>
      <vt:lpstr>Sympaattinen ja parasympaattinen hermosto </vt:lpstr>
      <vt:lpstr>Autonominen hermosto: sympaattinen ja parasympaattinen hermosto</vt:lpstr>
    </vt:vector>
  </TitlesOfParts>
  <Company>University of Helsinki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Hermoston rakenne ja toiminta</dc:title>
  <dc:creator>Holm, Kristiina M</dc:creator>
  <cp:lastModifiedBy>Kotikone</cp:lastModifiedBy>
  <cp:revision>5</cp:revision>
  <dcterms:created xsi:type="dcterms:W3CDTF">2017-08-30T15:38:14Z</dcterms:created>
  <dcterms:modified xsi:type="dcterms:W3CDTF">2017-09-16T15:09:12Z</dcterms:modified>
</cp:coreProperties>
</file>