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6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Normaali tyyli 2 - Korostu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6" d="100"/>
          <a:sy n="86" d="100"/>
        </p:scale>
        <p:origin x="562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78DD129-A8C2-419E-B641-6CC90F50732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62000" y="1524000"/>
            <a:ext cx="10668000" cy="22860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1B33C04-8A23-4499-A6EF-1D190F0FB38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62000" y="4571999"/>
            <a:ext cx="10668000" cy="1524000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FA99FB-5674-4BC5-949F-8D45EC16751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63CF93-DD67-4FE2-8083-864693FE8E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F05E934-32B6-44B1-9622-67F30BDA3F3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78996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BA5B09-FC60-445F-8A12-79869BEC60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A219F7-87F2-409F-BB0B-8FE9270C98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CAC2BB8-59E0-4EB2-B3BE-59D8641EE13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56984E-C0DE-461B-8011-8FC31B0EE9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FE7C03-68D3-445E-A5A2-8A935CFC97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64226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21F0D7-112D-48B1-B32B-170B1AA2B51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143998" y="761999"/>
            <a:ext cx="2286000" cy="5334001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4B27A7C1-8E5B-41DA-9802-F242D382B66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762001" y="761999"/>
            <a:ext cx="7619999" cy="5334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A961CC7-F5B1-464A-8127-60645FB210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94302-B381-4F37-A9FF-5CC5519175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E707151-541F-4104-B989-83A9DCA6E6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24273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6AF011-A499-4054-89BF-A4800A68F60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6FB6E8-D956-45B5-9B4A-9D31DF466B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DB9DB-9E62-4292-915C-1DD4134740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D462F1-BC30-4172-8353-363123A1D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EE8A-96DF-4D7D-B434-778324756D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6558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28453A-F2B4-4EDB-B8FA-150267BC1A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1524000"/>
            <a:ext cx="10668000" cy="3038475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C46C51-ADF1-48FC-A4D9-38C369E7830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4589463"/>
            <a:ext cx="10668000" cy="150653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EC43B56-4DC7-490B-AEFD-55ED1ECFF8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54738F8-C4B2-41D8-B627-A6DDB24B2D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4F43D49-23F8-4C4B-9C30-EDC030EE6F7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385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E5556D-6916-42E6-8820-8A0D328A50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62747A5-C962-477F-89AA-A32385D5799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762000" y="2285999"/>
            <a:ext cx="5151119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CD08312-30FC-44D8-B2A9-B5CAAD9F066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78879" y="2285999"/>
            <a:ext cx="5151121" cy="3810001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BED84EB-AF90-4F19-A376-0FE5E50F9E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B838ED0-2789-41E4-A36E-83F92CA2E84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7221A83-6D60-45F0-9173-5F6D2438BC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4827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A4FFAE2-03F4-4A94-86C4-9305B237CA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5BAC5A5-E184-46B6-8AB5-C8E132D3624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5999"/>
            <a:ext cx="5151119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FDCFE87-5D80-45CB-9D13-DFC9AFCEC7F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762000" y="3048000"/>
            <a:ext cx="5151119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AAC1E5A-8423-4749-8EDA-E13425F6965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278878" y="2286000"/>
            <a:ext cx="5151122" cy="761999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DA832AAA-4BB8-4A3D-9C79-516F82F8001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278878" y="3048000"/>
            <a:ext cx="5151122" cy="3048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80BEC63-51D3-4C70-B804-BE9EF765AD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35CA295-8563-402F-92C3-1F20C977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EFA5918-109D-4342-84C0-9774A52C9E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36923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EF2662-CBD1-4498-9B6E-2961F5EF1B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9FF739AE-8101-4C18-8CF3-911BDF3978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6EB1C88-D181-449C-9BE1-E85068C188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B38A2C9-E93B-4F0A-A021-9E3AEBC3FA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09454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00AE8D9-9B42-438E-ADA6-CCFE457884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4F792B9-A8AF-4E13-8A25-741E89691E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33A2CF6-DBC5-4491-B213-B3CD09D3130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072228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727076-58C8-494C-B6B1-DC86F62DDC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1998"/>
            <a:ext cx="3810000" cy="1524002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9F29E36-0340-452F-8D0A-1BC3F3A388C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334000" y="762001"/>
            <a:ext cx="6096000" cy="5334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051C2E-E587-45E8-BDB1-DFF2F2791B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0" y="2286000"/>
            <a:ext cx="3810000" cy="3810001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821D993-DEDD-470E-B48B-CB053A55A11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26C64-7401-4CA4-859F-74472AF869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0108F41-F1F6-431C-9B45-8A447F188C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815340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E104FB-422C-4023-9381-EB12F1582D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1" y="762000"/>
            <a:ext cx="3809999" cy="1524000"/>
          </a:xfrm>
        </p:spPr>
        <p:txBody>
          <a:bodyPr anchor="t" anchorCtr="0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14DBA3AA-DE44-4B1F-91D1-09F67B89B94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334000" y="762001"/>
            <a:ext cx="6021388" cy="53340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A27B131-5117-4106-80DB-2AB208C4C9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762001" y="2286000"/>
            <a:ext cx="3809999" cy="381000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13918A-7F23-4C72-8E80-591324A3046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969C88-B244-455D-A017-012B25B1ACDD}" type="datetimeFigureOut">
              <a:rPr lang="en-US" smtClean="0"/>
              <a:t>8/27/2021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1071C8-76FE-4B83-8317-BD53C7C84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623681A-6F29-48FC-9409-319ED3E966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7CE569E-9B7C-4CB9-AB80-C0841F922CF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149822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Freeform: Shape 7">
            <a:extLst>
              <a:ext uri="{FF2B5EF4-FFF2-40B4-BE49-F238E27FC236}">
                <a16:creationId xmlns:a16="http://schemas.microsoft.com/office/drawing/2014/main" id="{A6EF5A53-0A64-4CA5-B9C7-1CB97CB5CF1C}"/>
              </a:ext>
            </a:extLst>
          </p:cNvPr>
          <p:cNvSpPr/>
          <p:nvPr/>
        </p:nvSpPr>
        <p:spPr>
          <a:xfrm>
            <a:off x="8157843" y="6244836"/>
            <a:ext cx="4034156" cy="613164"/>
          </a:xfrm>
          <a:custGeom>
            <a:avLst/>
            <a:gdLst>
              <a:gd name="connsiteX0" fmla="*/ 1479137 w 4034156"/>
              <a:gd name="connsiteY0" fmla="*/ 230 h 613164"/>
              <a:gd name="connsiteX1" fmla="*/ 3482844 w 4034156"/>
              <a:gd name="connsiteY1" fmla="*/ 298555 h 613164"/>
              <a:gd name="connsiteX2" fmla="*/ 3831590 w 4034156"/>
              <a:gd name="connsiteY2" fmla="*/ 425010 h 613164"/>
              <a:gd name="connsiteX3" fmla="*/ 4034156 w 4034156"/>
              <a:gd name="connsiteY3" fmla="*/ 494088 h 613164"/>
              <a:gd name="connsiteX4" fmla="*/ 4034156 w 4034156"/>
              <a:gd name="connsiteY4" fmla="*/ 613164 h 613164"/>
              <a:gd name="connsiteX5" fmla="*/ 0 w 4034156"/>
              <a:gd name="connsiteY5" fmla="*/ 613164 h 613164"/>
              <a:gd name="connsiteX6" fmla="*/ 54792 w 4034156"/>
              <a:gd name="connsiteY6" fmla="*/ 512415 h 613164"/>
              <a:gd name="connsiteX7" fmla="*/ 168327 w 4034156"/>
              <a:gd name="connsiteY7" fmla="*/ 366637 h 613164"/>
              <a:gd name="connsiteX8" fmla="*/ 1192562 w 4034156"/>
              <a:gd name="connsiteY8" fmla="*/ 1522 h 613164"/>
              <a:gd name="connsiteX9" fmla="*/ 1479137 w 4034156"/>
              <a:gd name="connsiteY9" fmla="*/ 230 h 6131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4034156" h="613164">
                <a:moveTo>
                  <a:pt x="1479137" y="230"/>
                </a:moveTo>
                <a:cubicBezTo>
                  <a:pt x="2152575" y="4287"/>
                  <a:pt x="2854487" y="63583"/>
                  <a:pt x="3482844" y="298555"/>
                </a:cubicBezTo>
                <a:cubicBezTo>
                  <a:pt x="3599338" y="342114"/>
                  <a:pt x="3715540" y="384216"/>
                  <a:pt x="3831590" y="425010"/>
                </a:cubicBezTo>
                <a:lnTo>
                  <a:pt x="4034156" y="494088"/>
                </a:lnTo>
                <a:lnTo>
                  <a:pt x="4034156" y="613164"/>
                </a:lnTo>
                <a:lnTo>
                  <a:pt x="0" y="613164"/>
                </a:lnTo>
                <a:lnTo>
                  <a:pt x="54792" y="512415"/>
                </a:lnTo>
                <a:cubicBezTo>
                  <a:pt x="88888" y="459433"/>
                  <a:pt x="126502" y="410480"/>
                  <a:pt x="168327" y="366637"/>
                </a:cubicBezTo>
                <a:cubicBezTo>
                  <a:pt x="428292" y="94062"/>
                  <a:pt x="821899" y="6565"/>
                  <a:pt x="1192562" y="1522"/>
                </a:cubicBezTo>
                <a:cubicBezTo>
                  <a:pt x="1287308" y="198"/>
                  <a:pt x="1382932" y="-349"/>
                  <a:pt x="1479137" y="230"/>
                </a:cubicBez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5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" panose="020B0504020202020204" pitchFamily="34" charset="0"/>
              <a:ea typeface="+mn-ea"/>
              <a:cs typeface="+mn-cs"/>
            </a:endParaRPr>
          </a:p>
        </p:txBody>
      </p:sp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34ABFBEA-4EB0-4D02-A2C0-1733CD3D6F12}"/>
              </a:ext>
            </a:extLst>
          </p:cNvPr>
          <p:cNvSpPr/>
          <p:nvPr/>
        </p:nvSpPr>
        <p:spPr>
          <a:xfrm>
            <a:off x="1" y="688126"/>
            <a:ext cx="448491" cy="1634252"/>
          </a:xfrm>
          <a:custGeom>
            <a:avLst/>
            <a:gdLst>
              <a:gd name="connsiteX0" fmla="*/ 0 w 448491"/>
              <a:gd name="connsiteY0" fmla="*/ 0 h 1634252"/>
              <a:gd name="connsiteX1" fmla="*/ 12983 w 448491"/>
              <a:gd name="connsiteY1" fmla="*/ 10508 h 1634252"/>
              <a:gd name="connsiteX2" fmla="*/ 441611 w 448491"/>
              <a:gd name="connsiteY2" fmla="*/ 863751 h 1634252"/>
              <a:gd name="connsiteX3" fmla="*/ 251011 w 448491"/>
              <a:gd name="connsiteY3" fmla="*/ 1302895 h 1634252"/>
              <a:gd name="connsiteX4" fmla="*/ 74605 w 448491"/>
              <a:gd name="connsiteY4" fmla="*/ 1543249 h 1634252"/>
              <a:gd name="connsiteX5" fmla="*/ 0 w 448491"/>
              <a:gd name="connsiteY5" fmla="*/ 1634252 h 16342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48491" h="1634252">
                <a:moveTo>
                  <a:pt x="0" y="0"/>
                </a:moveTo>
                <a:lnTo>
                  <a:pt x="12983" y="10508"/>
                </a:lnTo>
                <a:cubicBezTo>
                  <a:pt x="278410" y="241022"/>
                  <a:pt x="489787" y="530267"/>
                  <a:pt x="441611" y="863751"/>
                </a:cubicBezTo>
                <a:cubicBezTo>
                  <a:pt x="418542" y="1022632"/>
                  <a:pt x="337007" y="1166302"/>
                  <a:pt x="251011" y="1302895"/>
                </a:cubicBezTo>
                <a:cubicBezTo>
                  <a:pt x="215138" y="1359902"/>
                  <a:pt x="154723" y="1442480"/>
                  <a:pt x="74605" y="1543249"/>
                </a:cubicBezTo>
                <a:lnTo>
                  <a:pt x="0" y="1634252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sz="900">
              <a:solidFill>
                <a:prstClr val="white"/>
              </a:solidFill>
              <a:latin typeface="Avenir Next LT Pro" panose="020B0504020202020204" pitchFamily="34" charset="0"/>
            </a:endParaRPr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19E083F6-57F4-487B-A766-EA0462B1EED8}"/>
              </a:ext>
            </a:extLst>
          </p:cNvPr>
          <p:cNvSpPr/>
          <p:nvPr/>
        </p:nvSpPr>
        <p:spPr>
          <a:xfrm>
            <a:off x="7309459" y="6144069"/>
            <a:ext cx="4418271" cy="718159"/>
          </a:xfrm>
          <a:custGeom>
            <a:avLst/>
            <a:gdLst>
              <a:gd name="connsiteX0" fmla="*/ 1421452 w 4590626"/>
              <a:gd name="connsiteY0" fmla="*/ 0 h 713930"/>
              <a:gd name="connsiteX1" fmla="*/ 3247781 w 4590626"/>
              <a:gd name="connsiteY1" fmla="*/ 271915 h 713930"/>
              <a:gd name="connsiteX2" fmla="*/ 4517331 w 4590626"/>
              <a:gd name="connsiteY2" fmla="*/ 693394 h 713930"/>
              <a:gd name="connsiteX3" fmla="*/ 4590626 w 4590626"/>
              <a:gd name="connsiteY3" fmla="*/ 713930 h 713930"/>
              <a:gd name="connsiteX4" fmla="*/ 0 w 4590626"/>
              <a:gd name="connsiteY4" fmla="*/ 713930 h 713930"/>
              <a:gd name="connsiteX5" fmla="*/ 2854 w 4590626"/>
              <a:gd name="connsiteY5" fmla="*/ 705624 h 713930"/>
              <a:gd name="connsiteX6" fmla="*/ 226680 w 4590626"/>
              <a:gd name="connsiteY6" fmla="*/ 333970 h 713930"/>
              <a:gd name="connsiteX7" fmla="*/ 1160245 w 4590626"/>
              <a:gd name="connsiteY7" fmla="*/ 1178 h 713930"/>
              <a:gd name="connsiteX8" fmla="*/ 1421452 w 4590626"/>
              <a:gd name="connsiteY8" fmla="*/ 0 h 713930"/>
              <a:gd name="connsiteX0" fmla="*/ 1421452 w 4517331"/>
              <a:gd name="connsiteY0" fmla="*/ 0 h 713930"/>
              <a:gd name="connsiteX1" fmla="*/ 3247781 w 4517331"/>
              <a:gd name="connsiteY1" fmla="*/ 271915 h 713930"/>
              <a:gd name="connsiteX2" fmla="*/ 4517331 w 4517331"/>
              <a:gd name="connsiteY2" fmla="*/ 693394 h 713930"/>
              <a:gd name="connsiteX3" fmla="*/ 0 w 4517331"/>
              <a:gd name="connsiteY3" fmla="*/ 713930 h 713930"/>
              <a:gd name="connsiteX4" fmla="*/ 2854 w 4517331"/>
              <a:gd name="connsiteY4" fmla="*/ 705624 h 713930"/>
              <a:gd name="connsiteX5" fmla="*/ 226680 w 4517331"/>
              <a:gd name="connsiteY5" fmla="*/ 333970 h 713930"/>
              <a:gd name="connsiteX6" fmla="*/ 1160245 w 4517331"/>
              <a:gd name="connsiteY6" fmla="*/ 1178 h 713930"/>
              <a:gd name="connsiteX7" fmla="*/ 1421452 w 4517331"/>
              <a:gd name="connsiteY7" fmla="*/ 0 h 713930"/>
              <a:gd name="connsiteX0" fmla="*/ 0 w 4608771"/>
              <a:gd name="connsiteY0" fmla="*/ 713930 h 784834"/>
              <a:gd name="connsiteX1" fmla="*/ 2854 w 4608771"/>
              <a:gd name="connsiteY1" fmla="*/ 705624 h 784834"/>
              <a:gd name="connsiteX2" fmla="*/ 226680 w 4608771"/>
              <a:gd name="connsiteY2" fmla="*/ 333970 h 784834"/>
              <a:gd name="connsiteX3" fmla="*/ 1160245 w 4608771"/>
              <a:gd name="connsiteY3" fmla="*/ 1178 h 784834"/>
              <a:gd name="connsiteX4" fmla="*/ 1421452 w 4608771"/>
              <a:gd name="connsiteY4" fmla="*/ 0 h 784834"/>
              <a:gd name="connsiteX5" fmla="*/ 3247781 w 4608771"/>
              <a:gd name="connsiteY5" fmla="*/ 271915 h 784834"/>
              <a:gd name="connsiteX6" fmla="*/ 4608771 w 4608771"/>
              <a:gd name="connsiteY6" fmla="*/ 784834 h 784834"/>
              <a:gd name="connsiteX0" fmla="*/ 0 w 4418271"/>
              <a:gd name="connsiteY0" fmla="*/ 713930 h 718159"/>
              <a:gd name="connsiteX1" fmla="*/ 2854 w 4418271"/>
              <a:gd name="connsiteY1" fmla="*/ 705624 h 718159"/>
              <a:gd name="connsiteX2" fmla="*/ 226680 w 4418271"/>
              <a:gd name="connsiteY2" fmla="*/ 333970 h 718159"/>
              <a:gd name="connsiteX3" fmla="*/ 1160245 w 4418271"/>
              <a:gd name="connsiteY3" fmla="*/ 1178 h 718159"/>
              <a:gd name="connsiteX4" fmla="*/ 1421452 w 4418271"/>
              <a:gd name="connsiteY4" fmla="*/ 0 h 718159"/>
              <a:gd name="connsiteX5" fmla="*/ 3247781 w 4418271"/>
              <a:gd name="connsiteY5" fmla="*/ 271915 h 718159"/>
              <a:gd name="connsiteX6" fmla="*/ 4418271 w 4418271"/>
              <a:gd name="connsiteY6" fmla="*/ 718159 h 71815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418271" h="718159">
                <a:moveTo>
                  <a:pt x="0" y="713930"/>
                </a:moveTo>
                <a:lnTo>
                  <a:pt x="2854" y="705624"/>
                </a:lnTo>
                <a:cubicBezTo>
                  <a:pt x="60059" y="562888"/>
                  <a:pt x="131373" y="433874"/>
                  <a:pt x="226680" y="333970"/>
                </a:cubicBezTo>
                <a:cubicBezTo>
                  <a:pt x="463632" y="85526"/>
                  <a:pt x="822395" y="5774"/>
                  <a:pt x="1160245" y="1178"/>
                </a:cubicBezTo>
                <a:lnTo>
                  <a:pt x="1421452" y="0"/>
                </a:lnTo>
                <a:cubicBezTo>
                  <a:pt x="2035274" y="3698"/>
                  <a:pt x="2748311" y="152222"/>
                  <a:pt x="3247781" y="271915"/>
                </a:cubicBezTo>
                <a:cubicBezTo>
                  <a:pt x="3747251" y="391608"/>
                  <a:pt x="3902480" y="501606"/>
                  <a:pt x="4418271" y="718159"/>
                </a:cubicBezTo>
              </a:path>
            </a:pathLst>
          </a:cu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venir Next LT Pro Light"/>
              <a:ea typeface="+mn-ea"/>
              <a:cs typeface="+mn-cs"/>
            </a:endParaRPr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3A2F988-7148-4375-83D8-12EE5EBC7B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62000" y="762000"/>
            <a:ext cx="106680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6896238-C5B3-4F3C-97FA-890E1A51A2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762000" y="2286000"/>
            <a:ext cx="10668000" cy="381808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D6E4474-0442-4E4B-9E5B-CA7B3951C1D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9389165" y="194320"/>
            <a:ext cx="2040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76969C88-B244-455D-A017-012B25B1ACDD}" type="datetimeFigureOut">
              <a:rPr lang="en-US" smtClean="0"/>
              <a:pPr/>
              <a:t>8/27/2021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626A98-F887-40E1-B9BA-9D93DE90E02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761999" y="6356350"/>
            <a:ext cx="661283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82C8119-73F6-4713-9AD3-3628DCDFB8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9906000" y="6356350"/>
            <a:ext cx="15240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  <a:alpha val="70000"/>
                  </a:schemeClr>
                </a:solidFill>
              </a:defRPr>
            </a:lvl1pPr>
          </a:lstStyle>
          <a:p>
            <a:fld id="{07CE569E-9B7C-4CB9-AB80-C0841F922CF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735156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19" r:id="rId6"/>
    <p:sldLayoutId id="2147483715" r:id="rId7"/>
    <p:sldLayoutId id="2147483716" r:id="rId8"/>
    <p:sldLayoutId id="2147483717" r:id="rId9"/>
    <p:sldLayoutId id="2147483718" r:id="rId10"/>
    <p:sldLayoutId id="21474837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5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5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>
              <a:alpha val="70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www.youtube.com/watch?v=-kBEchxhKqI&amp;list=PLTVt3y-LKnpZ3N7z3DKA06FqPFeKIBP7u&amp;index=18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wordwall.net/play/12706/133/714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ordwall.net/play/718/509/522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7A18C9FB-EC4C-4DAE-8F7D-C6E5AF60795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dirty="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90F228C3-5D28-4488-BA04-A13183A36E1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858000" y="753765"/>
            <a:ext cx="4572000" cy="3056235"/>
          </a:xfrm>
        </p:spPr>
        <p:txBody>
          <a:bodyPr>
            <a:normAutofit/>
          </a:bodyPr>
          <a:lstStyle/>
          <a:p>
            <a:pPr algn="l"/>
            <a:r>
              <a:rPr lang="fi-FI" sz="4400" dirty="0"/>
              <a:t>Ruotsin perusrakenteiden </a:t>
            </a:r>
            <a:r>
              <a:rPr lang="fi-FI" sz="4400"/>
              <a:t>kertausta Substantiivit</a:t>
            </a:r>
            <a:endParaRPr lang="fi-FI" sz="4400" dirty="0"/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A21FEA9F-76E8-413F-91EB-5D2A51883A0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857999" y="4571999"/>
            <a:ext cx="4571999" cy="1524000"/>
          </a:xfrm>
        </p:spPr>
        <p:txBody>
          <a:bodyPr>
            <a:normAutofit/>
          </a:bodyPr>
          <a:lstStyle/>
          <a:p>
            <a:pPr algn="l"/>
            <a:r>
              <a:rPr lang="fi-FI" dirty="0"/>
              <a:t>RUB9ABC</a:t>
            </a:r>
          </a:p>
          <a:p>
            <a:pPr algn="l"/>
            <a:r>
              <a:rPr lang="fi-FI" dirty="0"/>
              <a:t>RUA9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9A7D868-B7F0-409E-82B4-08A3FAE212EC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85" r="5773" b="3"/>
          <a:stretch/>
        </p:blipFill>
        <p:spPr>
          <a:xfrm>
            <a:off x="2" y="10"/>
            <a:ext cx="5578823" cy="6028246"/>
          </a:xfrm>
          <a:custGeom>
            <a:avLst/>
            <a:gdLst/>
            <a:ahLst/>
            <a:cxnLst/>
            <a:rect l="l" t="t" r="r" b="b"/>
            <a:pathLst>
              <a:path w="5578823" h="6028256">
                <a:moveTo>
                  <a:pt x="0" y="0"/>
                </a:moveTo>
                <a:lnTo>
                  <a:pt x="3897606" y="0"/>
                </a:lnTo>
                <a:lnTo>
                  <a:pt x="4274232" y="360545"/>
                </a:lnTo>
                <a:cubicBezTo>
                  <a:pt x="4408856" y="488910"/>
                  <a:pt x="4542134" y="615181"/>
                  <a:pt x="4673934" y="738354"/>
                </a:cubicBezTo>
                <a:cubicBezTo>
                  <a:pt x="5042663" y="1082881"/>
                  <a:pt x="5282330" y="1428108"/>
                  <a:pt x="5421862" y="1773839"/>
                </a:cubicBezTo>
                <a:cubicBezTo>
                  <a:pt x="5631101" y="2292214"/>
                  <a:pt x="5614731" y="2811325"/>
                  <a:pt x="5469198" y="3329255"/>
                </a:cubicBezTo>
                <a:cubicBezTo>
                  <a:pt x="5323662" y="3847185"/>
                  <a:pt x="5048962" y="4363935"/>
                  <a:pt x="4741546" y="4877588"/>
                </a:cubicBezTo>
                <a:cubicBezTo>
                  <a:pt x="4027238" y="6071494"/>
                  <a:pt x="2764972" y="6102970"/>
                  <a:pt x="1325600" y="5980388"/>
                </a:cubicBezTo>
                <a:cubicBezTo>
                  <a:pt x="903947" y="5944442"/>
                  <a:pt x="499735" y="5907589"/>
                  <a:pt x="137593" y="5804042"/>
                </a:cubicBezTo>
                <a:lnTo>
                  <a:pt x="0" y="5760161"/>
                </a:lnTo>
                <a:close/>
              </a:path>
            </a:pathLst>
          </a:custGeom>
        </p:spPr>
      </p:pic>
      <p:sp>
        <p:nvSpPr>
          <p:cNvPr id="11" name="Freeform: Shape 10">
            <a:extLst>
              <a:ext uri="{FF2B5EF4-FFF2-40B4-BE49-F238E27FC236}">
                <a16:creationId xmlns:a16="http://schemas.microsoft.com/office/drawing/2014/main" id="{B47A9921-6509-49C2-BEBF-924F2806609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704117" cy="6096000"/>
          </a:xfrm>
          <a:custGeom>
            <a:avLst/>
            <a:gdLst>
              <a:gd name="connsiteX0" fmla="*/ 0 w 5704117"/>
              <a:gd name="connsiteY0" fmla="*/ 0 h 6096000"/>
              <a:gd name="connsiteX1" fmla="*/ 4562795 w 5704117"/>
              <a:gd name="connsiteY1" fmla="*/ 0 h 6096000"/>
              <a:gd name="connsiteX2" fmla="*/ 4721192 w 5704117"/>
              <a:gd name="connsiteY2" fmla="*/ 133595 h 6096000"/>
              <a:gd name="connsiteX3" fmla="*/ 5467522 w 5704117"/>
              <a:gd name="connsiteY3" fmla="*/ 1054328 h 6096000"/>
              <a:gd name="connsiteX4" fmla="*/ 5538873 w 5704117"/>
              <a:gd name="connsiteY4" fmla="*/ 2897564 h 6096000"/>
              <a:gd name="connsiteX5" fmla="*/ 4442050 w 5704117"/>
              <a:gd name="connsiteY5" fmla="*/ 4732407 h 6096000"/>
              <a:gd name="connsiteX6" fmla="*/ 93046 w 5704117"/>
              <a:gd name="connsiteY6" fmla="*/ 6082857 h 6096000"/>
              <a:gd name="connsiteX7" fmla="*/ 0 w 5704117"/>
              <a:gd name="connsiteY7" fmla="*/ 6078450 h 6096000"/>
              <a:gd name="connsiteX0" fmla="*/ 4562795 w 5704117"/>
              <a:gd name="connsiteY0" fmla="*/ 0 h 6096000"/>
              <a:gd name="connsiteX1" fmla="*/ 4721192 w 5704117"/>
              <a:gd name="connsiteY1" fmla="*/ 133595 h 6096000"/>
              <a:gd name="connsiteX2" fmla="*/ 5467522 w 5704117"/>
              <a:gd name="connsiteY2" fmla="*/ 1054328 h 6096000"/>
              <a:gd name="connsiteX3" fmla="*/ 5538873 w 5704117"/>
              <a:gd name="connsiteY3" fmla="*/ 2897564 h 6096000"/>
              <a:gd name="connsiteX4" fmla="*/ 4442050 w 5704117"/>
              <a:gd name="connsiteY4" fmla="*/ 4732407 h 6096000"/>
              <a:gd name="connsiteX5" fmla="*/ 93046 w 5704117"/>
              <a:gd name="connsiteY5" fmla="*/ 6082857 h 6096000"/>
              <a:gd name="connsiteX6" fmla="*/ 0 w 5704117"/>
              <a:gd name="connsiteY6" fmla="*/ 6078450 h 6096000"/>
              <a:gd name="connsiteX7" fmla="*/ 91440 w 5704117"/>
              <a:gd name="connsiteY7" fmla="*/ 91440 h 6096000"/>
              <a:gd name="connsiteX0" fmla="*/ 4562795 w 5704117"/>
              <a:gd name="connsiteY0" fmla="*/ 0 h 6096000"/>
              <a:gd name="connsiteX1" fmla="*/ 4721192 w 5704117"/>
              <a:gd name="connsiteY1" fmla="*/ 133595 h 6096000"/>
              <a:gd name="connsiteX2" fmla="*/ 5467522 w 5704117"/>
              <a:gd name="connsiteY2" fmla="*/ 1054328 h 6096000"/>
              <a:gd name="connsiteX3" fmla="*/ 5538873 w 5704117"/>
              <a:gd name="connsiteY3" fmla="*/ 2897564 h 6096000"/>
              <a:gd name="connsiteX4" fmla="*/ 4442050 w 5704117"/>
              <a:gd name="connsiteY4" fmla="*/ 4732407 h 6096000"/>
              <a:gd name="connsiteX5" fmla="*/ 93046 w 5704117"/>
              <a:gd name="connsiteY5" fmla="*/ 6082857 h 6096000"/>
              <a:gd name="connsiteX6" fmla="*/ 0 w 5704117"/>
              <a:gd name="connsiteY6" fmla="*/ 6078450 h 60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04117" h="6096000">
                <a:moveTo>
                  <a:pt x="4562795" y="0"/>
                </a:moveTo>
                <a:lnTo>
                  <a:pt x="4721192" y="133595"/>
                </a:lnTo>
                <a:cubicBezTo>
                  <a:pt x="5067135" y="440105"/>
                  <a:pt x="5309779" y="747048"/>
                  <a:pt x="5467522" y="1054328"/>
                </a:cubicBezTo>
                <a:cubicBezTo>
                  <a:pt x="5782917" y="1668625"/>
                  <a:pt x="5758242" y="2283795"/>
                  <a:pt x="5538873" y="2897564"/>
                </a:cubicBezTo>
                <a:cubicBezTo>
                  <a:pt x="5319500" y="3511334"/>
                  <a:pt x="4905433" y="4123706"/>
                  <a:pt x="4442050" y="4732407"/>
                </a:cubicBezTo>
                <a:cubicBezTo>
                  <a:pt x="3499930" y="5970384"/>
                  <a:pt x="1925433" y="6153690"/>
                  <a:pt x="93046" y="6082857"/>
                </a:cubicBezTo>
                <a:lnTo>
                  <a:pt x="0" y="607845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</p:spTree>
    <p:extLst>
      <p:ext uri="{BB962C8B-B14F-4D97-AF65-F5344CB8AC3E}">
        <p14:creationId xmlns:p14="http://schemas.microsoft.com/office/powerpoint/2010/main" val="57938146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3FEA4874-DAE0-4CF7-B725-6DC0D15D980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Epämääräistä muotoa ilman artikkelia käytetään, kun: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1734C85-622A-4980-8C4D-7A2A915CEFB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fi-FI" b="1" dirty="0"/>
              <a:t>4. kyseessä on verbi + substantiivi-sanonta:</a:t>
            </a:r>
            <a:endParaRPr lang="fi-FI" dirty="0"/>
          </a:p>
          <a:p>
            <a:r>
              <a:rPr lang="fi-FI" b="1" dirty="0"/>
              <a:t>ha </a:t>
            </a:r>
            <a:r>
              <a:rPr lang="fi-FI" b="1" dirty="0" err="1"/>
              <a:t>hosta</a:t>
            </a:r>
            <a:r>
              <a:rPr lang="fi-FI" b="1" dirty="0"/>
              <a:t>/</a:t>
            </a:r>
            <a:r>
              <a:rPr lang="fi-FI" b="1" dirty="0" err="1"/>
              <a:t>snuva</a:t>
            </a:r>
            <a:r>
              <a:rPr lang="fi-FI" dirty="0"/>
              <a:t> </a:t>
            </a:r>
            <a:r>
              <a:rPr lang="fi-FI" i="1" dirty="0"/>
              <a:t>olla yskää/nuhaa</a:t>
            </a:r>
            <a:endParaRPr lang="fi-FI" dirty="0"/>
          </a:p>
          <a:p>
            <a:r>
              <a:rPr lang="fi-FI" b="1" dirty="0" err="1"/>
              <a:t>spela</a:t>
            </a:r>
            <a:r>
              <a:rPr lang="fi-FI" dirty="0"/>
              <a:t> </a:t>
            </a:r>
            <a:r>
              <a:rPr lang="fi-FI" b="1" dirty="0" err="1"/>
              <a:t>fotboll</a:t>
            </a:r>
            <a:r>
              <a:rPr lang="fi-FI" b="1" dirty="0"/>
              <a:t>/</a:t>
            </a:r>
            <a:r>
              <a:rPr lang="fi-FI" b="1" dirty="0" err="1"/>
              <a:t>ishockey</a:t>
            </a:r>
            <a:r>
              <a:rPr lang="fi-FI" b="1" dirty="0"/>
              <a:t> </a:t>
            </a:r>
            <a:r>
              <a:rPr lang="fi-FI" i="1" dirty="0"/>
              <a:t>pelata jalkapalloa/jääkiekkoa</a:t>
            </a:r>
            <a:endParaRPr lang="fi-FI" dirty="0"/>
          </a:p>
          <a:p>
            <a:r>
              <a:rPr lang="fi-FI" b="1" dirty="0" err="1"/>
              <a:t>spela</a:t>
            </a:r>
            <a:r>
              <a:rPr lang="fi-FI" dirty="0"/>
              <a:t> </a:t>
            </a:r>
            <a:r>
              <a:rPr lang="fi-FI" b="1" dirty="0" err="1"/>
              <a:t>gitarr</a:t>
            </a:r>
            <a:r>
              <a:rPr lang="fi-FI" b="1" dirty="0"/>
              <a:t>/piano</a:t>
            </a:r>
            <a:r>
              <a:rPr lang="fi-FI" dirty="0"/>
              <a:t> </a:t>
            </a:r>
            <a:r>
              <a:rPr lang="fi-FI" i="1" dirty="0"/>
              <a:t>soittaa kitaraa/pianoa</a:t>
            </a:r>
            <a:endParaRPr lang="fi-FI" dirty="0"/>
          </a:p>
          <a:p>
            <a:r>
              <a:rPr lang="fi-FI" b="1" dirty="0" err="1"/>
              <a:t>åka</a:t>
            </a:r>
            <a:r>
              <a:rPr lang="fi-FI" dirty="0"/>
              <a:t> </a:t>
            </a:r>
            <a:r>
              <a:rPr lang="fi-FI" b="1" dirty="0" err="1"/>
              <a:t>buss</a:t>
            </a:r>
            <a:r>
              <a:rPr lang="fi-FI" b="1" dirty="0"/>
              <a:t>/</a:t>
            </a:r>
            <a:r>
              <a:rPr lang="fi-FI" b="1" dirty="0" err="1"/>
              <a:t>tåg</a:t>
            </a:r>
            <a:r>
              <a:rPr lang="fi-FI" b="1" dirty="0"/>
              <a:t> </a:t>
            </a:r>
            <a:r>
              <a:rPr lang="fi-FI" i="1" dirty="0"/>
              <a:t>mennä bussilla/junalla</a:t>
            </a:r>
            <a:endParaRPr lang="fi-FI" dirty="0"/>
          </a:p>
          <a:p>
            <a:r>
              <a:rPr lang="fi-FI" b="1" dirty="0" err="1"/>
              <a:t>äta</a:t>
            </a:r>
            <a:r>
              <a:rPr lang="fi-FI" dirty="0"/>
              <a:t> </a:t>
            </a:r>
            <a:r>
              <a:rPr lang="fi-FI" b="1" dirty="0" err="1"/>
              <a:t>frukost</a:t>
            </a:r>
            <a:r>
              <a:rPr lang="fi-FI" b="1" dirty="0"/>
              <a:t>/</a:t>
            </a:r>
            <a:r>
              <a:rPr lang="fi-FI" b="1" dirty="0" err="1"/>
              <a:t>lunch</a:t>
            </a:r>
            <a:r>
              <a:rPr lang="fi-FI" dirty="0"/>
              <a:t> </a:t>
            </a:r>
            <a:r>
              <a:rPr lang="fi-FI" i="1" dirty="0"/>
              <a:t>syödä aamupalaa/lounasta</a:t>
            </a:r>
            <a:endParaRPr lang="fi-FI" dirty="0"/>
          </a:p>
          <a:p>
            <a:r>
              <a:rPr lang="fi-FI" b="1" dirty="0" err="1"/>
              <a:t>bli</a:t>
            </a:r>
            <a:r>
              <a:rPr lang="fi-FI" dirty="0"/>
              <a:t> </a:t>
            </a:r>
            <a:r>
              <a:rPr lang="fi-FI" b="1" dirty="0" err="1"/>
              <a:t>regn</a:t>
            </a:r>
            <a:r>
              <a:rPr lang="fi-FI" b="1" dirty="0"/>
              <a:t>/</a:t>
            </a:r>
            <a:r>
              <a:rPr lang="fi-FI" b="1" dirty="0" err="1"/>
              <a:t>storm</a:t>
            </a:r>
            <a:r>
              <a:rPr lang="fi-FI" b="1" dirty="0"/>
              <a:t> </a:t>
            </a:r>
            <a:r>
              <a:rPr lang="fi-FI" i="1" dirty="0"/>
              <a:t>tulla sade/myrsky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2072422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CA7C47A-ED96-4CF4-A88C-912690008A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Substantiivin </a:t>
            </a:r>
            <a:r>
              <a:rPr lang="fi-FI" dirty="0" err="1"/>
              <a:t>käyttä</a:t>
            </a:r>
            <a:r>
              <a:rPr lang="fi-FI" dirty="0"/>
              <a:t> määräinen/pitkä/+ muoto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31A961AF-3F13-42A0-81ED-1DDB41E842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fi-FI" b="1" dirty="0"/>
              <a:t>Määräistä muotoa käytetään, kun:</a:t>
            </a:r>
            <a:endParaRPr lang="fi-FI" dirty="0"/>
          </a:p>
          <a:p>
            <a:r>
              <a:rPr lang="fi-FI" b="1" dirty="0"/>
              <a:t>1. Substantiivi tilanteesta tuttu tai yleisesti tunnettu.</a:t>
            </a:r>
            <a:endParaRPr lang="fi-FI" dirty="0"/>
          </a:p>
          <a:p>
            <a:r>
              <a:rPr lang="fi-FI" dirty="0" err="1"/>
              <a:t>Jag</a:t>
            </a:r>
            <a:r>
              <a:rPr lang="fi-FI" dirty="0"/>
              <a:t> </a:t>
            </a:r>
            <a:r>
              <a:rPr lang="fi-FI" dirty="0" err="1"/>
              <a:t>var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bio</a:t>
            </a:r>
            <a:r>
              <a:rPr lang="fi-FI" dirty="0"/>
              <a:t> i </a:t>
            </a:r>
            <a:r>
              <a:rPr lang="fi-FI" dirty="0" err="1"/>
              <a:t>går</a:t>
            </a:r>
            <a:r>
              <a:rPr lang="fi-FI" dirty="0"/>
              <a:t>. </a:t>
            </a:r>
            <a:r>
              <a:rPr lang="fi-FI" i="1" dirty="0"/>
              <a:t>Olin elokuvissa eilen.</a:t>
            </a:r>
            <a:endParaRPr lang="fi-FI" dirty="0"/>
          </a:p>
          <a:p>
            <a:r>
              <a:rPr lang="fi-FI" b="1" dirty="0" err="1"/>
              <a:t>Filmen</a:t>
            </a:r>
            <a:r>
              <a:rPr lang="fi-FI" dirty="0"/>
              <a:t> 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jag</a:t>
            </a:r>
            <a:r>
              <a:rPr lang="fi-FI" dirty="0"/>
              <a:t> </a:t>
            </a:r>
            <a:r>
              <a:rPr lang="fi-FI" dirty="0" err="1"/>
              <a:t>såg</a:t>
            </a:r>
            <a:r>
              <a:rPr lang="fi-FI" dirty="0"/>
              <a:t> </a:t>
            </a:r>
            <a:r>
              <a:rPr lang="fi-FI" dirty="0" err="1"/>
              <a:t>var</a:t>
            </a:r>
            <a:r>
              <a:rPr lang="fi-FI" dirty="0"/>
              <a:t> </a:t>
            </a:r>
            <a:r>
              <a:rPr lang="fi-FI" dirty="0" err="1"/>
              <a:t>jättebra</a:t>
            </a:r>
            <a:r>
              <a:rPr lang="fi-FI" dirty="0"/>
              <a:t>. </a:t>
            </a:r>
            <a:r>
              <a:rPr lang="fi-FI" i="1" dirty="0"/>
              <a:t>Elokuva, jonka näin oli tosi hyv</a:t>
            </a:r>
            <a:r>
              <a:rPr lang="fi-FI" dirty="0"/>
              <a:t>ä.</a:t>
            </a:r>
          </a:p>
          <a:p>
            <a:r>
              <a:rPr lang="fi-FI" dirty="0" err="1"/>
              <a:t>Kan</a:t>
            </a:r>
            <a:r>
              <a:rPr lang="fi-FI" dirty="0"/>
              <a:t> du </a:t>
            </a:r>
            <a:r>
              <a:rPr lang="fi-FI" dirty="0" err="1"/>
              <a:t>stänga</a:t>
            </a:r>
            <a:r>
              <a:rPr lang="fi-FI" dirty="0"/>
              <a:t> </a:t>
            </a:r>
            <a:r>
              <a:rPr lang="fi-FI" b="1" dirty="0" err="1"/>
              <a:t>dörren</a:t>
            </a:r>
            <a:r>
              <a:rPr lang="fi-FI" dirty="0"/>
              <a:t>? </a:t>
            </a:r>
            <a:r>
              <a:rPr lang="fi-FI" i="1" dirty="0"/>
              <a:t>Voitko sulkea oven?</a:t>
            </a:r>
            <a:endParaRPr lang="fi-FI" dirty="0"/>
          </a:p>
          <a:p>
            <a:r>
              <a:rPr lang="fi-FI" b="1" dirty="0"/>
              <a:t>Solen</a:t>
            </a:r>
            <a:r>
              <a:rPr lang="fi-FI" dirty="0"/>
              <a:t> </a:t>
            </a:r>
            <a:r>
              <a:rPr lang="fi-FI" dirty="0" err="1"/>
              <a:t>skiner</a:t>
            </a:r>
            <a:r>
              <a:rPr lang="fi-FI" dirty="0"/>
              <a:t>. </a:t>
            </a:r>
            <a:r>
              <a:rPr lang="fi-FI" i="1" dirty="0"/>
              <a:t>Aurinko paistaa.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2551606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7F2DBA4D-4252-454B-8B77-7A7AE1F001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Määräistä muotoa käytetään, kun: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A679A6D-4911-4E3F-AE2C-93E3AD31369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b="1" dirty="0"/>
              <a:t>2. Suomessa eteen voidaan lisätä sanan tämä, nämä, tuo tai se.</a:t>
            </a:r>
            <a:endParaRPr lang="fi-FI" dirty="0"/>
          </a:p>
          <a:p>
            <a:r>
              <a:rPr lang="fi-FI" dirty="0" err="1"/>
              <a:t>Är</a:t>
            </a:r>
            <a:r>
              <a:rPr lang="fi-FI" dirty="0"/>
              <a:t> </a:t>
            </a:r>
            <a:r>
              <a:rPr lang="fi-FI" b="1" dirty="0" err="1"/>
              <a:t>platsen</a:t>
            </a:r>
            <a:r>
              <a:rPr lang="fi-FI" dirty="0"/>
              <a:t> </a:t>
            </a:r>
            <a:r>
              <a:rPr lang="fi-FI" dirty="0" err="1"/>
              <a:t>ledig</a:t>
            </a:r>
            <a:r>
              <a:rPr lang="fi-FI" dirty="0"/>
              <a:t>? </a:t>
            </a:r>
            <a:r>
              <a:rPr lang="fi-FI" i="1" dirty="0"/>
              <a:t>Onko (tämä) paikka vapaa?</a:t>
            </a:r>
            <a:endParaRPr lang="fi-FI" dirty="0"/>
          </a:p>
          <a:p>
            <a:r>
              <a:rPr lang="fi-FI" dirty="0" err="1"/>
              <a:t>Är</a:t>
            </a:r>
            <a:r>
              <a:rPr lang="fi-FI" dirty="0"/>
              <a:t> </a:t>
            </a:r>
            <a:r>
              <a:rPr lang="fi-FI" b="1" dirty="0" err="1"/>
              <a:t>platserna</a:t>
            </a:r>
            <a:r>
              <a:rPr lang="fi-FI" dirty="0"/>
              <a:t> </a:t>
            </a:r>
            <a:r>
              <a:rPr lang="fi-FI" dirty="0" err="1"/>
              <a:t>lediga</a:t>
            </a:r>
            <a:r>
              <a:rPr lang="fi-FI" dirty="0"/>
              <a:t>? </a:t>
            </a:r>
            <a:r>
              <a:rPr lang="fi-FI" i="1" dirty="0"/>
              <a:t>Ovatko (nämä) paikat vapaita?</a:t>
            </a:r>
            <a:endParaRPr lang="fi-FI" dirty="0"/>
          </a:p>
          <a:p>
            <a:r>
              <a:rPr lang="fi-FI" dirty="0" err="1"/>
              <a:t>Är</a:t>
            </a:r>
            <a:r>
              <a:rPr lang="fi-FI" dirty="0"/>
              <a:t> </a:t>
            </a:r>
            <a:r>
              <a:rPr lang="fi-FI" b="1" dirty="0" err="1"/>
              <a:t>väskan</a:t>
            </a:r>
            <a:r>
              <a:rPr lang="fi-FI" dirty="0"/>
              <a:t> </a:t>
            </a:r>
            <a:r>
              <a:rPr lang="fi-FI" dirty="0" err="1"/>
              <a:t>din</a:t>
            </a:r>
            <a:r>
              <a:rPr lang="fi-FI" dirty="0"/>
              <a:t>? </a:t>
            </a:r>
            <a:r>
              <a:rPr lang="fi-FI" i="1" dirty="0"/>
              <a:t>Onko (tuo) laukku sinun?</a:t>
            </a:r>
            <a:br>
              <a:rPr lang="fi-FI" i="1" dirty="0"/>
            </a:br>
            <a:br>
              <a:rPr lang="fi-FI" i="1" dirty="0"/>
            </a:br>
            <a:r>
              <a:rPr lang="fi-FI" dirty="0" err="1"/>
              <a:t>Har</a:t>
            </a:r>
            <a:r>
              <a:rPr lang="fi-FI" dirty="0"/>
              <a:t> du </a:t>
            </a:r>
            <a:r>
              <a:rPr lang="fi-FI" dirty="0" err="1"/>
              <a:t>läst</a:t>
            </a:r>
            <a:r>
              <a:rPr lang="fi-FI" dirty="0"/>
              <a:t> </a:t>
            </a:r>
            <a:r>
              <a:rPr lang="fi-FI" b="1" dirty="0" err="1"/>
              <a:t>boken</a:t>
            </a:r>
            <a:r>
              <a:rPr lang="fi-FI" dirty="0"/>
              <a:t> </a:t>
            </a:r>
            <a:r>
              <a:rPr lang="fi-FI" dirty="0" err="1"/>
              <a:t>som</a:t>
            </a:r>
            <a:r>
              <a:rPr lang="fi-FI" dirty="0"/>
              <a:t> </a:t>
            </a:r>
            <a:r>
              <a:rPr lang="fi-FI" dirty="0" err="1"/>
              <a:t>jag</a:t>
            </a:r>
            <a:r>
              <a:rPr lang="fi-FI" dirty="0"/>
              <a:t> </a:t>
            </a:r>
            <a:r>
              <a:rPr lang="fi-FI" dirty="0" err="1"/>
              <a:t>gav</a:t>
            </a:r>
            <a:r>
              <a:rPr lang="fi-FI" dirty="0"/>
              <a:t> </a:t>
            </a:r>
            <a:r>
              <a:rPr lang="fi-FI" dirty="0" err="1"/>
              <a:t>dig</a:t>
            </a:r>
            <a:r>
              <a:rPr lang="fi-FI" dirty="0"/>
              <a:t>? </a:t>
            </a:r>
            <a:r>
              <a:rPr lang="fi-FI" i="1" dirty="0"/>
              <a:t>Oletko lukenut (sen) kirjan, jonka annoin sinulle?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88795532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483064-B4FB-41DB-BE52-58C269AF75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Määräistä muotoa käytetään, kun: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0FAF376-615A-4D39-9284-DDC67E3158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3. Muoto voidaan suomentaa monikossa elokuvat, kirjat, tytöt jne.</a:t>
            </a:r>
            <a:endParaRPr lang="fi-FI" dirty="0"/>
          </a:p>
          <a:p>
            <a:r>
              <a:rPr lang="fi-FI" b="1" dirty="0" err="1"/>
              <a:t>Flickorna</a:t>
            </a:r>
            <a:r>
              <a:rPr lang="fi-FI" dirty="0"/>
              <a:t> </a:t>
            </a:r>
            <a:r>
              <a:rPr lang="fi-FI" dirty="0" err="1"/>
              <a:t>väntar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 </a:t>
            </a:r>
            <a:r>
              <a:rPr lang="fi-FI" dirty="0" err="1"/>
              <a:t>dig</a:t>
            </a:r>
            <a:r>
              <a:rPr lang="fi-FI" dirty="0"/>
              <a:t>. </a:t>
            </a:r>
            <a:r>
              <a:rPr lang="fi-FI" i="1" dirty="0"/>
              <a:t>Tytöt odottavat sinua.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840986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69E249A-1171-41A3-B800-0CA172BAB3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Määräistä muotoa käytetään, kun: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C996630-4C06-4AA9-B099-C0B06183382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sv-SE" b="1" dirty="0"/>
              <a:t>4. </a:t>
            </a:r>
            <a:r>
              <a:rPr lang="sv-SE" b="1" dirty="0" err="1"/>
              <a:t>Edessä</a:t>
            </a:r>
            <a:r>
              <a:rPr lang="sv-SE" b="1" dirty="0"/>
              <a:t> on </a:t>
            </a:r>
            <a:r>
              <a:rPr lang="sv-SE" b="1" dirty="0" err="1"/>
              <a:t>sana</a:t>
            </a:r>
            <a:r>
              <a:rPr lang="sv-SE" b="1" dirty="0"/>
              <a:t> förra, hela, den</a:t>
            </a:r>
            <a:r>
              <a:rPr lang="sv-SE" dirty="0"/>
              <a:t> </a:t>
            </a:r>
            <a:r>
              <a:rPr lang="sv-SE" b="1" dirty="0"/>
              <a:t>här, det här, de här, den</a:t>
            </a:r>
            <a:r>
              <a:rPr lang="sv-SE" dirty="0"/>
              <a:t> </a:t>
            </a:r>
            <a:r>
              <a:rPr lang="sv-SE" b="1" dirty="0"/>
              <a:t>där, det där, de där tai båda.</a:t>
            </a:r>
            <a:endParaRPr lang="sv-SE" dirty="0"/>
          </a:p>
          <a:p>
            <a:r>
              <a:rPr lang="sv-SE" dirty="0"/>
              <a:t>förra </a:t>
            </a:r>
            <a:r>
              <a:rPr lang="sv-SE" b="1" dirty="0"/>
              <a:t>året</a:t>
            </a:r>
            <a:r>
              <a:rPr lang="sv-SE" dirty="0"/>
              <a:t> </a:t>
            </a:r>
            <a:r>
              <a:rPr lang="sv-SE" i="1" dirty="0" err="1"/>
              <a:t>viime</a:t>
            </a:r>
            <a:r>
              <a:rPr lang="sv-SE" i="1" dirty="0"/>
              <a:t> </a:t>
            </a:r>
            <a:r>
              <a:rPr lang="sv-SE" i="1" dirty="0" err="1"/>
              <a:t>vuonna</a:t>
            </a:r>
            <a:endParaRPr lang="sv-SE" dirty="0"/>
          </a:p>
          <a:p>
            <a:r>
              <a:rPr lang="sv-SE" dirty="0"/>
              <a:t>hela </a:t>
            </a:r>
            <a:r>
              <a:rPr lang="sv-SE" b="1" dirty="0"/>
              <a:t>dagen</a:t>
            </a:r>
            <a:r>
              <a:rPr lang="sv-SE" dirty="0"/>
              <a:t> </a:t>
            </a:r>
            <a:r>
              <a:rPr lang="sv-SE" i="1" dirty="0" err="1"/>
              <a:t>koko</a:t>
            </a:r>
            <a:r>
              <a:rPr lang="sv-SE" i="1" dirty="0"/>
              <a:t> </a:t>
            </a:r>
            <a:r>
              <a:rPr lang="sv-SE" i="1" dirty="0" err="1"/>
              <a:t>päivä</a:t>
            </a:r>
            <a:endParaRPr lang="sv-SE" dirty="0"/>
          </a:p>
          <a:p>
            <a:r>
              <a:rPr lang="sv-SE" dirty="0"/>
              <a:t>den här </a:t>
            </a:r>
            <a:r>
              <a:rPr lang="sv-SE" b="1" dirty="0"/>
              <a:t>skolan</a:t>
            </a:r>
            <a:r>
              <a:rPr lang="sv-SE" dirty="0"/>
              <a:t> </a:t>
            </a:r>
            <a:r>
              <a:rPr lang="sv-SE" i="1" dirty="0" err="1"/>
              <a:t>tämä</a:t>
            </a:r>
            <a:r>
              <a:rPr lang="sv-SE" i="1" dirty="0"/>
              <a:t> </a:t>
            </a:r>
            <a:r>
              <a:rPr lang="sv-SE" i="1" dirty="0" err="1"/>
              <a:t>koulu</a:t>
            </a:r>
            <a:endParaRPr lang="sv-SE" dirty="0"/>
          </a:p>
          <a:p>
            <a:r>
              <a:rPr lang="sv-SE" dirty="0"/>
              <a:t>det där </a:t>
            </a:r>
            <a:r>
              <a:rPr lang="sv-SE" b="1" dirty="0"/>
              <a:t>huset</a:t>
            </a:r>
            <a:r>
              <a:rPr lang="sv-SE" dirty="0"/>
              <a:t> </a:t>
            </a:r>
            <a:r>
              <a:rPr lang="sv-SE" i="1" dirty="0" err="1"/>
              <a:t>tuo</a:t>
            </a:r>
            <a:r>
              <a:rPr lang="sv-SE" i="1" dirty="0"/>
              <a:t> </a:t>
            </a:r>
            <a:r>
              <a:rPr lang="sv-SE" i="1" dirty="0" err="1"/>
              <a:t>talo</a:t>
            </a:r>
            <a:endParaRPr lang="sv-SE" dirty="0"/>
          </a:p>
          <a:p>
            <a:r>
              <a:rPr lang="sv-SE" dirty="0"/>
              <a:t>de här </a:t>
            </a:r>
            <a:r>
              <a:rPr lang="sv-SE" b="1" dirty="0"/>
              <a:t>böckerna</a:t>
            </a:r>
            <a:r>
              <a:rPr lang="sv-SE" dirty="0"/>
              <a:t> </a:t>
            </a:r>
            <a:r>
              <a:rPr lang="sv-SE" i="1" dirty="0" err="1"/>
              <a:t>nämä</a:t>
            </a:r>
            <a:r>
              <a:rPr lang="sv-SE" i="1" dirty="0"/>
              <a:t> </a:t>
            </a:r>
            <a:r>
              <a:rPr lang="sv-SE" i="1" dirty="0" err="1"/>
              <a:t>kirjat</a:t>
            </a:r>
            <a:endParaRPr lang="sv-SE" dirty="0"/>
          </a:p>
          <a:p>
            <a:r>
              <a:rPr lang="sv-SE" dirty="0"/>
              <a:t>båda </a:t>
            </a:r>
            <a:r>
              <a:rPr lang="sv-SE" b="1" dirty="0"/>
              <a:t>böckerna</a:t>
            </a:r>
            <a:r>
              <a:rPr lang="sv-SE" dirty="0"/>
              <a:t> </a:t>
            </a:r>
            <a:r>
              <a:rPr lang="sv-SE" i="1" dirty="0" err="1"/>
              <a:t>molemmat</a:t>
            </a:r>
            <a:r>
              <a:rPr lang="sv-SE" i="1" dirty="0"/>
              <a:t> </a:t>
            </a:r>
            <a:r>
              <a:rPr lang="sv-SE" i="1" dirty="0" err="1"/>
              <a:t>kirjat</a:t>
            </a:r>
            <a:endParaRPr lang="sv-SE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532338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04287C0B-6038-4464-ABF2-4679597DBB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Ruotsin substantiivien taivutus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96497C86-FBE3-4465-A288-DB251FA1D6B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https://www.youtube.com/watch?v=-kBEchxhKqI&amp;list=PLTVt3y-LKnpZ3N7z3DKA06FqPFeKIBP7u&amp;index=18</a:t>
            </a:r>
            <a:endParaRPr lang="fi-FI" dirty="0"/>
          </a:p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B1755A2B-A653-4513-BE63-4A85977A003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8500" y="3561036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8773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15949CF-F5EB-4DAF-861A-CB17D82A205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Substantiivien monikkoryhmät harj. 1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5BC36779-5420-48E0-97C8-4106584DD4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https://wordwall.net/play/12706/133/714</a:t>
            </a:r>
            <a:endParaRPr lang="fi-FI" dirty="0"/>
          </a:p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C96F19B6-F8A8-4518-B0A5-C1194112183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59167" y="3009243"/>
            <a:ext cx="2857500" cy="2857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72229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3DF88D8-C70E-4C17-BEC1-15648E2C71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Substantiivien monikko harj. 2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7697DF80-133F-4A96-9787-C826D102DD2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>
                <a:hlinkClick r:id="rId2"/>
              </a:rPr>
              <a:t>https://wordwall.net/play/718/509/522</a:t>
            </a:r>
            <a:endParaRPr lang="fi-FI" dirty="0"/>
          </a:p>
          <a:p>
            <a:endParaRPr lang="fi-FI" dirty="0"/>
          </a:p>
        </p:txBody>
      </p:sp>
      <p:pic>
        <p:nvPicPr>
          <p:cNvPr id="5" name="Kuva 4">
            <a:extLst>
              <a:ext uri="{FF2B5EF4-FFF2-40B4-BE49-F238E27FC236}">
                <a16:creationId xmlns:a16="http://schemas.microsoft.com/office/drawing/2014/main" id="{44E16DAA-5D67-4CE6-80A4-26EACB05376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5030" y="3074275"/>
            <a:ext cx="2857500" cy="28555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82547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1" name="Rectangle 10">
            <a:extLst>
              <a:ext uri="{FF2B5EF4-FFF2-40B4-BE49-F238E27FC236}">
                <a16:creationId xmlns:a16="http://schemas.microsoft.com/office/drawing/2014/main" id="{987A0FBA-CC04-4256-A8EB-BB3C543E989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50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C75CD783-E708-4711-B23C-5B7B72A3D8F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" y="0"/>
            <a:ext cx="5578824" cy="6028256"/>
          </a:xfrm>
          <a:custGeom>
            <a:avLst/>
            <a:gdLst>
              <a:gd name="connsiteX0" fmla="*/ 0 w 5578824"/>
              <a:gd name="connsiteY0" fmla="*/ 0 h 6028256"/>
              <a:gd name="connsiteX1" fmla="*/ 3897606 w 5578824"/>
              <a:gd name="connsiteY1" fmla="*/ 0 h 6028256"/>
              <a:gd name="connsiteX2" fmla="*/ 4274232 w 5578824"/>
              <a:gd name="connsiteY2" fmla="*/ 360545 h 6028256"/>
              <a:gd name="connsiteX3" fmla="*/ 4673934 w 5578824"/>
              <a:gd name="connsiteY3" fmla="*/ 738354 h 6028256"/>
              <a:gd name="connsiteX4" fmla="*/ 5421862 w 5578824"/>
              <a:gd name="connsiteY4" fmla="*/ 1773839 h 6028256"/>
              <a:gd name="connsiteX5" fmla="*/ 5469199 w 5578824"/>
              <a:gd name="connsiteY5" fmla="*/ 3329255 h 6028256"/>
              <a:gd name="connsiteX6" fmla="*/ 4741546 w 5578824"/>
              <a:gd name="connsiteY6" fmla="*/ 4877588 h 6028256"/>
              <a:gd name="connsiteX7" fmla="*/ 1325600 w 5578824"/>
              <a:gd name="connsiteY7" fmla="*/ 5980388 h 6028256"/>
              <a:gd name="connsiteX8" fmla="*/ 137593 w 5578824"/>
              <a:gd name="connsiteY8" fmla="*/ 5804042 h 6028256"/>
              <a:gd name="connsiteX9" fmla="*/ 0 w 5578824"/>
              <a:gd name="connsiteY9" fmla="*/ 5760161 h 602825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5578824" h="6028256">
                <a:moveTo>
                  <a:pt x="0" y="0"/>
                </a:moveTo>
                <a:lnTo>
                  <a:pt x="3897606" y="0"/>
                </a:lnTo>
                <a:lnTo>
                  <a:pt x="4274232" y="360545"/>
                </a:lnTo>
                <a:cubicBezTo>
                  <a:pt x="4408856" y="488910"/>
                  <a:pt x="4542134" y="615181"/>
                  <a:pt x="4673934" y="738354"/>
                </a:cubicBezTo>
                <a:cubicBezTo>
                  <a:pt x="5042663" y="1082881"/>
                  <a:pt x="5282330" y="1428108"/>
                  <a:pt x="5421862" y="1773839"/>
                </a:cubicBezTo>
                <a:cubicBezTo>
                  <a:pt x="5631101" y="2292214"/>
                  <a:pt x="5614731" y="2811325"/>
                  <a:pt x="5469199" y="3329255"/>
                </a:cubicBezTo>
                <a:cubicBezTo>
                  <a:pt x="5323662" y="3847185"/>
                  <a:pt x="5048962" y="4363935"/>
                  <a:pt x="4741546" y="4877588"/>
                </a:cubicBezTo>
                <a:cubicBezTo>
                  <a:pt x="4027238" y="6071494"/>
                  <a:pt x="2764972" y="6102970"/>
                  <a:pt x="1325600" y="5980388"/>
                </a:cubicBezTo>
                <a:cubicBezTo>
                  <a:pt x="903947" y="5944442"/>
                  <a:pt x="499735" y="5907589"/>
                  <a:pt x="137593" y="5804042"/>
                </a:cubicBezTo>
                <a:lnTo>
                  <a:pt x="0" y="5760161"/>
                </a:lnTo>
                <a:close/>
              </a:path>
            </a:pathLst>
          </a:cu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E633B38B-B87A-4288-A20F-0223A6C27A5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5704117" cy="6096000"/>
          </a:xfrm>
          <a:custGeom>
            <a:avLst/>
            <a:gdLst>
              <a:gd name="connsiteX0" fmla="*/ 0 w 5704117"/>
              <a:gd name="connsiteY0" fmla="*/ 0 h 6096000"/>
              <a:gd name="connsiteX1" fmla="*/ 4562795 w 5704117"/>
              <a:gd name="connsiteY1" fmla="*/ 0 h 6096000"/>
              <a:gd name="connsiteX2" fmla="*/ 4721192 w 5704117"/>
              <a:gd name="connsiteY2" fmla="*/ 133595 h 6096000"/>
              <a:gd name="connsiteX3" fmla="*/ 5467522 w 5704117"/>
              <a:gd name="connsiteY3" fmla="*/ 1054328 h 6096000"/>
              <a:gd name="connsiteX4" fmla="*/ 5538873 w 5704117"/>
              <a:gd name="connsiteY4" fmla="*/ 2897564 h 6096000"/>
              <a:gd name="connsiteX5" fmla="*/ 4442050 w 5704117"/>
              <a:gd name="connsiteY5" fmla="*/ 4732407 h 6096000"/>
              <a:gd name="connsiteX6" fmla="*/ 93046 w 5704117"/>
              <a:gd name="connsiteY6" fmla="*/ 6082857 h 6096000"/>
              <a:gd name="connsiteX7" fmla="*/ 0 w 5704117"/>
              <a:gd name="connsiteY7" fmla="*/ 6078450 h 6096000"/>
              <a:gd name="connsiteX0" fmla="*/ 4562795 w 5704117"/>
              <a:gd name="connsiteY0" fmla="*/ 0 h 6096000"/>
              <a:gd name="connsiteX1" fmla="*/ 4721192 w 5704117"/>
              <a:gd name="connsiteY1" fmla="*/ 133595 h 6096000"/>
              <a:gd name="connsiteX2" fmla="*/ 5467522 w 5704117"/>
              <a:gd name="connsiteY2" fmla="*/ 1054328 h 6096000"/>
              <a:gd name="connsiteX3" fmla="*/ 5538873 w 5704117"/>
              <a:gd name="connsiteY3" fmla="*/ 2897564 h 6096000"/>
              <a:gd name="connsiteX4" fmla="*/ 4442050 w 5704117"/>
              <a:gd name="connsiteY4" fmla="*/ 4732407 h 6096000"/>
              <a:gd name="connsiteX5" fmla="*/ 93046 w 5704117"/>
              <a:gd name="connsiteY5" fmla="*/ 6082857 h 6096000"/>
              <a:gd name="connsiteX6" fmla="*/ 0 w 5704117"/>
              <a:gd name="connsiteY6" fmla="*/ 6078450 h 6096000"/>
              <a:gd name="connsiteX7" fmla="*/ 91440 w 5704117"/>
              <a:gd name="connsiteY7" fmla="*/ 91440 h 6096000"/>
              <a:gd name="connsiteX0" fmla="*/ 4562795 w 5704117"/>
              <a:gd name="connsiteY0" fmla="*/ 0 h 6096000"/>
              <a:gd name="connsiteX1" fmla="*/ 4721192 w 5704117"/>
              <a:gd name="connsiteY1" fmla="*/ 133595 h 6096000"/>
              <a:gd name="connsiteX2" fmla="*/ 5467522 w 5704117"/>
              <a:gd name="connsiteY2" fmla="*/ 1054328 h 6096000"/>
              <a:gd name="connsiteX3" fmla="*/ 5538873 w 5704117"/>
              <a:gd name="connsiteY3" fmla="*/ 2897564 h 6096000"/>
              <a:gd name="connsiteX4" fmla="*/ 4442050 w 5704117"/>
              <a:gd name="connsiteY4" fmla="*/ 4732407 h 6096000"/>
              <a:gd name="connsiteX5" fmla="*/ 93046 w 5704117"/>
              <a:gd name="connsiteY5" fmla="*/ 6082857 h 6096000"/>
              <a:gd name="connsiteX6" fmla="*/ 0 w 5704117"/>
              <a:gd name="connsiteY6" fmla="*/ 6078450 h 609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704117" h="6096000">
                <a:moveTo>
                  <a:pt x="4562795" y="0"/>
                </a:moveTo>
                <a:lnTo>
                  <a:pt x="4721192" y="133595"/>
                </a:lnTo>
                <a:cubicBezTo>
                  <a:pt x="5067135" y="440105"/>
                  <a:pt x="5309779" y="747048"/>
                  <a:pt x="5467522" y="1054328"/>
                </a:cubicBezTo>
                <a:cubicBezTo>
                  <a:pt x="5782917" y="1668625"/>
                  <a:pt x="5758242" y="2283795"/>
                  <a:pt x="5538873" y="2897564"/>
                </a:cubicBezTo>
                <a:cubicBezTo>
                  <a:pt x="5319500" y="3511334"/>
                  <a:pt x="4905433" y="4123706"/>
                  <a:pt x="4442050" y="4732407"/>
                </a:cubicBezTo>
                <a:cubicBezTo>
                  <a:pt x="3499930" y="5970384"/>
                  <a:pt x="1925433" y="6153690"/>
                  <a:pt x="93046" y="6082857"/>
                </a:cubicBezTo>
                <a:lnTo>
                  <a:pt x="0" y="6078450"/>
                </a:lnTo>
              </a:path>
            </a:pathLst>
          </a:custGeom>
          <a:noFill/>
          <a:ln w="19050">
            <a:solidFill>
              <a:schemeClr val="accent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solidFill>
                <a:prstClr val="white"/>
              </a:solidFill>
              <a:latin typeface="Avenir Next LT Pro Light"/>
            </a:endParaRPr>
          </a:p>
        </p:txBody>
      </p:sp>
      <p:pic>
        <p:nvPicPr>
          <p:cNvPr id="6" name="Kuva 5">
            <a:extLst>
              <a:ext uri="{FF2B5EF4-FFF2-40B4-BE49-F238E27FC236}">
                <a16:creationId xmlns:a16="http://schemas.microsoft.com/office/drawing/2014/main" id="{AA76291C-D651-4A63-B3F5-D53B71B69B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2827" y="2526132"/>
            <a:ext cx="4581173" cy="2576909"/>
          </a:xfrm>
          <a:prstGeom prst="rect">
            <a:avLst/>
          </a:prstGeom>
        </p:spPr>
      </p:pic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C9FD0F3-B242-44C2-B0DB-83E0AD45AA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096000" y="2286000"/>
            <a:ext cx="5334000" cy="3810001"/>
          </a:xfrm>
        </p:spPr>
        <p:txBody>
          <a:bodyPr>
            <a:normAutofit/>
          </a:bodyPr>
          <a:lstStyle/>
          <a:p>
            <a:r>
              <a:rPr lang="fi-FI" sz="2400"/>
              <a:t>Substantiivilla on </a:t>
            </a:r>
            <a:r>
              <a:rPr lang="fi-FI" sz="2400" b="1"/>
              <a:t>neljä muotoa</a:t>
            </a:r>
            <a:r>
              <a:rPr lang="fi-FI" sz="2400"/>
              <a:t>.</a:t>
            </a:r>
          </a:p>
          <a:p>
            <a:endParaRPr lang="fi-FI" sz="2400"/>
          </a:p>
          <a:p>
            <a:endParaRPr lang="fi-FI" sz="2400"/>
          </a:p>
          <a:p>
            <a:endParaRPr lang="fi-FI" sz="2400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2C82AC9A-8E59-4539-A253-99356BC5E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0" y="762000"/>
            <a:ext cx="5334000" cy="1524000"/>
          </a:xfrm>
        </p:spPr>
        <p:txBody>
          <a:bodyPr>
            <a:normAutofit/>
          </a:bodyPr>
          <a:lstStyle/>
          <a:p>
            <a:r>
              <a:rPr lang="fi-FI" sz="3200"/>
              <a:t>Substantiivin käyttö</a:t>
            </a:r>
          </a:p>
        </p:txBody>
      </p:sp>
    </p:spTree>
    <p:extLst>
      <p:ext uri="{BB962C8B-B14F-4D97-AF65-F5344CB8AC3E}">
        <p14:creationId xmlns:p14="http://schemas.microsoft.com/office/powerpoint/2010/main" val="42587185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E404FEC-9241-48EA-832F-2DEAAC8E09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Substantiivin käyttö epämääräinen/lyhyt/- muoto (en </a:t>
            </a:r>
            <a:r>
              <a:rPr lang="fi-FI" dirty="0" err="1"/>
              <a:t>flicka</a:t>
            </a:r>
            <a:r>
              <a:rPr lang="fi-FI" dirty="0"/>
              <a:t>, </a:t>
            </a:r>
            <a:r>
              <a:rPr lang="fi-FI" dirty="0" err="1"/>
              <a:t>flickor</a:t>
            </a:r>
            <a:r>
              <a:rPr lang="fi-FI" dirty="0"/>
              <a:t>)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CA8AB764-5B36-4777-A491-DE2F279D62D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fi-FI" b="1" dirty="0"/>
              <a:t>Epämääräistä muotoa käytetään, kun:</a:t>
            </a:r>
            <a:endParaRPr lang="fi-FI" dirty="0"/>
          </a:p>
          <a:p>
            <a:r>
              <a:rPr lang="fi-FI" b="1" dirty="0"/>
              <a:t>1. substantiivi mainitaan ensimmäistä kertaa ja se on kuulijalle tuntematon.</a:t>
            </a:r>
            <a:endParaRPr lang="fi-FI" dirty="0"/>
          </a:p>
          <a:p>
            <a:pPr marL="0" indent="0">
              <a:buNone/>
            </a:pPr>
            <a:r>
              <a:rPr lang="fi-FI" dirty="0"/>
              <a:t>  </a:t>
            </a:r>
            <a:r>
              <a:rPr lang="fi-FI" dirty="0" err="1"/>
              <a:t>Jag</a:t>
            </a:r>
            <a:r>
              <a:rPr lang="fi-FI" dirty="0"/>
              <a:t> </a:t>
            </a:r>
            <a:r>
              <a:rPr lang="fi-FI" dirty="0" err="1"/>
              <a:t>såg</a:t>
            </a:r>
            <a:r>
              <a:rPr lang="fi-FI" dirty="0"/>
              <a:t> </a:t>
            </a:r>
            <a:r>
              <a:rPr lang="fi-FI" b="1" dirty="0"/>
              <a:t>en </a:t>
            </a:r>
            <a:r>
              <a:rPr lang="fi-FI" b="1" dirty="0" err="1"/>
              <a:t>film</a:t>
            </a:r>
            <a:r>
              <a:rPr lang="fi-FI" b="1" dirty="0"/>
              <a:t>.</a:t>
            </a:r>
            <a:r>
              <a:rPr lang="fi-FI" dirty="0"/>
              <a:t> </a:t>
            </a:r>
            <a:r>
              <a:rPr lang="fi-FI" i="1" dirty="0"/>
              <a:t>Näin </a:t>
            </a:r>
            <a:r>
              <a:rPr lang="fi-FI" b="1" i="1" dirty="0"/>
              <a:t>erään</a:t>
            </a:r>
            <a:r>
              <a:rPr lang="fi-FI" i="1" dirty="0"/>
              <a:t> elokuvan.</a:t>
            </a:r>
            <a:endParaRPr lang="fi-FI" dirty="0"/>
          </a:p>
          <a:p>
            <a:r>
              <a:rPr lang="fi-FI" b="1" dirty="0"/>
              <a:t>2. muoto voidaan suomentaa monikossa elokuvia, kirjoja, tyttöjä jne</a:t>
            </a:r>
            <a:r>
              <a:rPr lang="fi-FI" dirty="0"/>
              <a:t>.</a:t>
            </a:r>
          </a:p>
          <a:p>
            <a:pPr marL="0" indent="0">
              <a:buNone/>
            </a:pPr>
            <a:r>
              <a:rPr lang="fi-FI" dirty="0"/>
              <a:t>  </a:t>
            </a:r>
            <a:r>
              <a:rPr lang="fi-FI" dirty="0" err="1"/>
              <a:t>Jag</a:t>
            </a:r>
            <a:r>
              <a:rPr lang="fi-FI" dirty="0"/>
              <a:t> </a:t>
            </a:r>
            <a:r>
              <a:rPr lang="fi-FI" dirty="0" err="1"/>
              <a:t>gillar</a:t>
            </a:r>
            <a:r>
              <a:rPr lang="fi-FI" dirty="0"/>
              <a:t> </a:t>
            </a:r>
            <a:r>
              <a:rPr lang="fi-FI" dirty="0" err="1"/>
              <a:t>att</a:t>
            </a:r>
            <a:r>
              <a:rPr lang="fi-FI" dirty="0"/>
              <a:t> </a:t>
            </a:r>
            <a:r>
              <a:rPr lang="fi-FI" dirty="0" err="1"/>
              <a:t>titta</a:t>
            </a:r>
            <a:r>
              <a:rPr lang="fi-FI" dirty="0"/>
              <a:t> </a:t>
            </a:r>
            <a:r>
              <a:rPr lang="fi-FI" dirty="0" err="1"/>
              <a:t>på</a:t>
            </a:r>
            <a:r>
              <a:rPr lang="fi-FI" dirty="0"/>
              <a:t> </a:t>
            </a:r>
            <a:r>
              <a:rPr lang="fi-FI" b="1" dirty="0" err="1"/>
              <a:t>filmer</a:t>
            </a:r>
            <a:r>
              <a:rPr lang="fi-FI" dirty="0"/>
              <a:t>. </a:t>
            </a:r>
            <a:r>
              <a:rPr lang="fi-FI" i="1" dirty="0"/>
              <a:t>Tykkään katsoa </a:t>
            </a:r>
            <a:r>
              <a:rPr lang="fi-FI" b="1" i="1" dirty="0"/>
              <a:t>elokuvia</a:t>
            </a:r>
            <a:r>
              <a:rPr lang="fi-FI" i="1" dirty="0"/>
              <a:t>.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264981400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A4D32EB-75EC-4BAF-898C-81FBE7F091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Epämääräistä muotoa ilman artikkelia käytetään, kun: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3D8B0E5-54BF-41DB-AB66-37977755B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i-FI" b="1" dirty="0"/>
              <a:t>1. kyseessä on aine- tai abstraktisana.</a:t>
            </a:r>
            <a:endParaRPr lang="fi-FI" dirty="0"/>
          </a:p>
          <a:p>
            <a:r>
              <a:rPr lang="fi-FI" dirty="0" err="1"/>
              <a:t>Jag</a:t>
            </a:r>
            <a:r>
              <a:rPr lang="fi-FI" dirty="0"/>
              <a:t> </a:t>
            </a:r>
            <a:r>
              <a:rPr lang="fi-FI" dirty="0" err="1"/>
              <a:t>dricker</a:t>
            </a:r>
            <a:r>
              <a:rPr lang="fi-FI" dirty="0"/>
              <a:t> </a:t>
            </a:r>
            <a:r>
              <a:rPr lang="fi-FI" b="1" dirty="0" err="1"/>
              <a:t>kaffe</a:t>
            </a:r>
            <a:r>
              <a:rPr lang="fi-FI" dirty="0"/>
              <a:t>. </a:t>
            </a:r>
            <a:r>
              <a:rPr lang="fi-FI" i="1" dirty="0"/>
              <a:t>Juon kahvia.</a:t>
            </a:r>
            <a:endParaRPr lang="fi-FI" dirty="0"/>
          </a:p>
          <a:p>
            <a:r>
              <a:rPr lang="fi-FI" dirty="0" err="1"/>
              <a:t>Behöver</a:t>
            </a:r>
            <a:r>
              <a:rPr lang="fi-FI" dirty="0"/>
              <a:t> du </a:t>
            </a:r>
            <a:r>
              <a:rPr lang="fi-FI" b="1" dirty="0" err="1"/>
              <a:t>hjälp</a:t>
            </a:r>
            <a:r>
              <a:rPr lang="fi-FI" dirty="0"/>
              <a:t>? </a:t>
            </a:r>
            <a:r>
              <a:rPr lang="fi-FI" i="1" dirty="0"/>
              <a:t>Tarvitsetko apua?</a:t>
            </a:r>
            <a:endParaRPr lang="fi-FI" dirty="0"/>
          </a:p>
          <a:p>
            <a:pPr marL="0" indent="0">
              <a:buNone/>
            </a:pPr>
            <a:r>
              <a:rPr lang="fi-FI" b="1" dirty="0"/>
              <a:t>Huomaa, että artikkelia käytetään, kun on kyse yhdestä annoksesta.</a:t>
            </a:r>
            <a:endParaRPr lang="fi-FI" dirty="0"/>
          </a:p>
          <a:p>
            <a:r>
              <a:rPr lang="fi-FI" dirty="0" err="1"/>
              <a:t>Jag</a:t>
            </a:r>
            <a:r>
              <a:rPr lang="fi-FI" dirty="0"/>
              <a:t> </a:t>
            </a:r>
            <a:r>
              <a:rPr lang="fi-FI" dirty="0" err="1"/>
              <a:t>tar</a:t>
            </a:r>
            <a:r>
              <a:rPr lang="fi-FI" dirty="0"/>
              <a:t> </a:t>
            </a:r>
            <a:r>
              <a:rPr lang="fi-FI" b="1" dirty="0"/>
              <a:t>en </a:t>
            </a:r>
            <a:r>
              <a:rPr lang="fi-FI" b="1" dirty="0" err="1"/>
              <a:t>kaffe</a:t>
            </a:r>
            <a:r>
              <a:rPr lang="fi-FI" b="1" dirty="0"/>
              <a:t>. </a:t>
            </a:r>
            <a:r>
              <a:rPr lang="fi-FI" i="1" dirty="0"/>
              <a:t>Otan kahvin.</a:t>
            </a:r>
            <a:endParaRPr lang="fi-FI" dirty="0"/>
          </a:p>
          <a:p>
            <a:pPr marL="0" indent="0">
              <a:buNone/>
            </a:pPr>
            <a:r>
              <a:rPr lang="fi-FI" b="1" dirty="0"/>
              <a:t>Huomaa, että määräistä muotoa käytetään, kun puhutaan tilanteesta tutusta asiasta.</a:t>
            </a:r>
            <a:endParaRPr lang="fi-FI" dirty="0"/>
          </a:p>
          <a:p>
            <a:r>
              <a:rPr lang="fi-FI" b="1" dirty="0" err="1"/>
              <a:t>Kaffet</a:t>
            </a:r>
            <a:r>
              <a:rPr lang="fi-FI" dirty="0"/>
              <a:t> </a:t>
            </a:r>
            <a:r>
              <a:rPr lang="fi-FI" dirty="0" err="1"/>
              <a:t>är</a:t>
            </a:r>
            <a:r>
              <a:rPr lang="fi-FI" dirty="0"/>
              <a:t> </a:t>
            </a:r>
            <a:r>
              <a:rPr lang="fi-FI" dirty="0" err="1"/>
              <a:t>slut</a:t>
            </a:r>
            <a:r>
              <a:rPr lang="fi-FI" dirty="0"/>
              <a:t>. </a:t>
            </a:r>
            <a:r>
              <a:rPr lang="fi-FI" i="1" dirty="0"/>
              <a:t>Kahvi on loppu.</a:t>
            </a:r>
            <a:endParaRPr lang="fi-FI" dirty="0"/>
          </a:p>
          <a:p>
            <a:r>
              <a:rPr lang="fi-FI" dirty="0" err="1"/>
              <a:t>Tack</a:t>
            </a:r>
            <a:r>
              <a:rPr lang="fi-FI" dirty="0"/>
              <a:t> för </a:t>
            </a:r>
            <a:r>
              <a:rPr lang="fi-FI" b="1" dirty="0" err="1"/>
              <a:t>hjälpen</a:t>
            </a:r>
            <a:r>
              <a:rPr lang="fi-FI" dirty="0"/>
              <a:t>! </a:t>
            </a:r>
            <a:r>
              <a:rPr lang="fi-FI" i="1" dirty="0"/>
              <a:t>Kiitos avusta!</a:t>
            </a:r>
            <a:endParaRPr lang="fi-FI" dirty="0"/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5418762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45C37BF0-4B34-4BA1-AB5E-B2A0455A81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Epämääräistä muotoa ilman artikkelia käytetään, kun: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217A44E7-6D1C-4BFD-A902-21587692525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marL="0" indent="0">
              <a:buNone/>
            </a:pPr>
            <a:r>
              <a:rPr lang="fi-FI" b="1" dirty="0"/>
              <a:t>2. vara- tai </a:t>
            </a:r>
            <a:r>
              <a:rPr lang="fi-FI" b="1" dirty="0" err="1"/>
              <a:t>bli</a:t>
            </a:r>
            <a:r>
              <a:rPr lang="fi-FI" b="1" dirty="0"/>
              <a:t>-verbien avulla ilmaistaan kansallisuutta, ammattia tai aatetta.</a:t>
            </a:r>
            <a:endParaRPr lang="fi-FI" dirty="0"/>
          </a:p>
          <a:p>
            <a:r>
              <a:rPr lang="fi-FI" dirty="0" err="1"/>
              <a:t>Han</a:t>
            </a:r>
            <a:r>
              <a:rPr lang="fi-FI" dirty="0"/>
              <a:t> </a:t>
            </a:r>
            <a:r>
              <a:rPr lang="fi-FI" dirty="0" err="1"/>
              <a:t>är</a:t>
            </a:r>
            <a:r>
              <a:rPr lang="fi-FI" dirty="0"/>
              <a:t> </a:t>
            </a:r>
            <a:r>
              <a:rPr lang="fi-FI" b="1" dirty="0" err="1"/>
              <a:t>svensk</a:t>
            </a:r>
            <a:r>
              <a:rPr lang="fi-FI" dirty="0"/>
              <a:t>. </a:t>
            </a:r>
            <a:r>
              <a:rPr lang="fi-FI" i="1" dirty="0"/>
              <a:t>Hän on ruotsalainen.</a:t>
            </a:r>
            <a:endParaRPr lang="fi-FI" dirty="0"/>
          </a:p>
          <a:p>
            <a:r>
              <a:rPr lang="fi-FI" dirty="0" err="1"/>
              <a:t>Han</a:t>
            </a:r>
            <a:r>
              <a:rPr lang="fi-FI" dirty="0"/>
              <a:t> </a:t>
            </a:r>
            <a:r>
              <a:rPr lang="fi-FI" dirty="0" err="1"/>
              <a:t>ska</a:t>
            </a:r>
            <a:r>
              <a:rPr lang="fi-FI" dirty="0"/>
              <a:t> </a:t>
            </a:r>
            <a:r>
              <a:rPr lang="fi-FI" dirty="0" err="1"/>
              <a:t>bli</a:t>
            </a:r>
            <a:r>
              <a:rPr lang="fi-FI" dirty="0"/>
              <a:t> </a:t>
            </a:r>
            <a:r>
              <a:rPr lang="fi-FI" b="1" dirty="0" err="1"/>
              <a:t>läkare</a:t>
            </a:r>
            <a:r>
              <a:rPr lang="fi-FI" dirty="0"/>
              <a:t>. </a:t>
            </a:r>
            <a:r>
              <a:rPr lang="fi-FI" i="1" dirty="0"/>
              <a:t>Hän aikoo tulla lääkäriksi.</a:t>
            </a:r>
            <a:endParaRPr lang="fi-FI" dirty="0"/>
          </a:p>
          <a:p>
            <a:r>
              <a:rPr lang="fi-FI" dirty="0" err="1"/>
              <a:t>Han</a:t>
            </a:r>
            <a:r>
              <a:rPr lang="fi-FI" dirty="0"/>
              <a:t> </a:t>
            </a:r>
            <a:r>
              <a:rPr lang="fi-FI" dirty="0" err="1"/>
              <a:t>är</a:t>
            </a:r>
            <a:r>
              <a:rPr lang="fi-FI" dirty="0"/>
              <a:t> </a:t>
            </a:r>
            <a:r>
              <a:rPr lang="fi-FI" b="1" dirty="0" err="1"/>
              <a:t>ateist</a:t>
            </a:r>
            <a:r>
              <a:rPr lang="fi-FI" dirty="0"/>
              <a:t>. </a:t>
            </a:r>
            <a:r>
              <a:rPr lang="fi-FI" i="1" dirty="0"/>
              <a:t>Hän on ateisti.</a:t>
            </a:r>
            <a:endParaRPr lang="fi-FI" dirty="0"/>
          </a:p>
          <a:p>
            <a:pPr marL="0" indent="0">
              <a:buNone/>
            </a:pPr>
            <a:r>
              <a:rPr lang="fi-FI" b="1" dirty="0"/>
              <a:t>Huomaa, että artikkelia käytetään, jos kyseisiä sanoja kuvaillaan adjektiivilla tai relatiivilauseella.</a:t>
            </a:r>
            <a:endParaRPr lang="fi-FI" dirty="0"/>
          </a:p>
          <a:p>
            <a:r>
              <a:rPr lang="fi-FI" dirty="0" err="1"/>
              <a:t>Han</a:t>
            </a:r>
            <a:r>
              <a:rPr lang="fi-FI" dirty="0"/>
              <a:t> </a:t>
            </a:r>
            <a:r>
              <a:rPr lang="fi-FI" dirty="0" err="1"/>
              <a:t>är</a:t>
            </a:r>
            <a:r>
              <a:rPr lang="fi-FI" dirty="0"/>
              <a:t> </a:t>
            </a:r>
            <a:r>
              <a:rPr lang="fi-FI" b="1" dirty="0"/>
              <a:t>en </a:t>
            </a:r>
            <a:r>
              <a:rPr lang="fi-FI" b="1" dirty="0" err="1"/>
              <a:t>vanlig</a:t>
            </a:r>
            <a:r>
              <a:rPr lang="fi-FI" dirty="0"/>
              <a:t> </a:t>
            </a:r>
            <a:r>
              <a:rPr lang="fi-FI" b="1" dirty="0" err="1"/>
              <a:t>svensk</a:t>
            </a:r>
            <a:r>
              <a:rPr lang="fi-FI" b="1" dirty="0"/>
              <a:t>. </a:t>
            </a:r>
            <a:r>
              <a:rPr lang="fi-FI" i="1" dirty="0"/>
              <a:t>Hän on tavallinen ruotsalainen.</a:t>
            </a:r>
            <a:endParaRPr lang="fi-FI" dirty="0"/>
          </a:p>
          <a:p>
            <a:r>
              <a:rPr lang="fi-FI" dirty="0" err="1"/>
              <a:t>Han</a:t>
            </a:r>
            <a:r>
              <a:rPr lang="fi-FI" dirty="0"/>
              <a:t> </a:t>
            </a:r>
            <a:r>
              <a:rPr lang="fi-FI" dirty="0" err="1"/>
              <a:t>är</a:t>
            </a:r>
            <a:r>
              <a:rPr lang="fi-FI" dirty="0"/>
              <a:t> </a:t>
            </a:r>
            <a:r>
              <a:rPr lang="fi-FI" b="1" dirty="0"/>
              <a:t>en </a:t>
            </a:r>
            <a:r>
              <a:rPr lang="fi-FI" b="1" dirty="0" err="1"/>
              <a:t>läkare</a:t>
            </a:r>
            <a:r>
              <a:rPr lang="fi-FI" dirty="0"/>
              <a:t> </a:t>
            </a:r>
            <a:r>
              <a:rPr lang="fi-FI" b="1" dirty="0" err="1"/>
              <a:t>som</a:t>
            </a:r>
            <a:r>
              <a:rPr lang="fi-FI" dirty="0"/>
              <a:t> </a:t>
            </a:r>
            <a:r>
              <a:rPr lang="fi-FI" dirty="0" err="1"/>
              <a:t>har</a:t>
            </a:r>
            <a:r>
              <a:rPr lang="fi-FI" dirty="0"/>
              <a:t> </a:t>
            </a:r>
            <a:r>
              <a:rPr lang="fi-FI" dirty="0" err="1"/>
              <a:t>gott</a:t>
            </a:r>
            <a:r>
              <a:rPr lang="fi-FI" dirty="0"/>
              <a:t> </a:t>
            </a:r>
            <a:r>
              <a:rPr lang="fi-FI" dirty="0" err="1"/>
              <a:t>rykte</a:t>
            </a:r>
            <a:r>
              <a:rPr lang="fi-FI" dirty="0"/>
              <a:t>.</a:t>
            </a:r>
            <a:r>
              <a:rPr lang="fi-FI" b="1" dirty="0"/>
              <a:t> </a:t>
            </a:r>
            <a:r>
              <a:rPr lang="fi-FI" i="1" dirty="0"/>
              <a:t>Hän on lääkäri, jolla on hyvä maine.</a:t>
            </a:r>
            <a:br>
              <a:rPr lang="fi-FI" i="1" dirty="0"/>
            </a:b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40477124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687C285C-1799-4EC6-A52D-CDEDE344A3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b="1" dirty="0"/>
              <a:t>Epämääräistä muotoa ilman artikkelia käytetään, kun:</a:t>
            </a: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D70E1D6B-BDC4-4088-8751-DB6203BD091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i-FI" b="1" dirty="0"/>
              <a:t>3. edessä on omistussana.</a:t>
            </a:r>
            <a:endParaRPr lang="fi-FI" dirty="0"/>
          </a:p>
          <a:p>
            <a:r>
              <a:rPr lang="fi-FI" dirty="0"/>
              <a:t>min </a:t>
            </a:r>
            <a:r>
              <a:rPr lang="fi-FI" b="1" dirty="0" err="1"/>
              <a:t>bil</a:t>
            </a:r>
            <a:r>
              <a:rPr lang="fi-FI" b="1" dirty="0"/>
              <a:t> </a:t>
            </a:r>
            <a:r>
              <a:rPr lang="fi-FI" i="1" dirty="0"/>
              <a:t>minun autoni</a:t>
            </a:r>
            <a:endParaRPr lang="fi-FI" dirty="0"/>
          </a:p>
          <a:p>
            <a:r>
              <a:rPr lang="fi-FI" dirty="0" err="1"/>
              <a:t>Kalles</a:t>
            </a:r>
            <a:r>
              <a:rPr lang="fi-FI" dirty="0"/>
              <a:t> </a:t>
            </a:r>
            <a:r>
              <a:rPr lang="fi-FI" b="1" dirty="0" err="1"/>
              <a:t>telefon</a:t>
            </a:r>
            <a:r>
              <a:rPr lang="fi-FI" dirty="0"/>
              <a:t> </a:t>
            </a:r>
            <a:r>
              <a:rPr lang="fi-FI" i="1" dirty="0"/>
              <a:t>Kallen puhelin</a:t>
            </a: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21090315"/>
      </p:ext>
    </p:extLst>
  </p:cSld>
  <p:clrMapOvr>
    <a:masterClrMapping/>
  </p:clrMapOvr>
</p:sld>
</file>

<file path=ppt/theme/theme1.xml><?xml version="1.0" encoding="utf-8"?>
<a:theme xmlns:a="http://schemas.openxmlformats.org/drawingml/2006/main" name="PebbleVTI">
  <a:themeElements>
    <a:clrScheme name="AnalogousFromDarkSeedLeftStep">
      <a:dk1>
        <a:srgbClr val="000000"/>
      </a:dk1>
      <a:lt1>
        <a:srgbClr val="FFFFFF"/>
      </a:lt1>
      <a:dk2>
        <a:srgbClr val="301B2E"/>
      </a:dk2>
      <a:lt2>
        <a:srgbClr val="F0F2F3"/>
      </a:lt2>
      <a:accent1>
        <a:srgbClr val="C3734D"/>
      </a:accent1>
      <a:accent2>
        <a:srgbClr val="B13B46"/>
      </a:accent2>
      <a:accent3>
        <a:srgbClr val="C34D89"/>
      </a:accent3>
      <a:accent4>
        <a:srgbClr val="B13BA8"/>
      </a:accent4>
      <a:accent5>
        <a:srgbClr val="9B4DC3"/>
      </a:accent5>
      <a:accent6>
        <a:srgbClr val="5A3EB2"/>
      </a:accent6>
      <a:hlink>
        <a:srgbClr val="A83FBF"/>
      </a:hlink>
      <a:folHlink>
        <a:srgbClr val="7F7F7F"/>
      </a:folHlink>
    </a:clrScheme>
    <a:fontScheme name="Custom 4">
      <a:majorFont>
        <a:latin typeface="Sitka Subheading"/>
        <a:ea typeface=""/>
        <a:cs typeface=""/>
      </a:majorFont>
      <a:minorFont>
        <a:latin typeface="Avenir Next L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PebbleVTI" id="{8B4DB91D-6BB4-4BA3-973A-733D3AF2680E}" vid="{9A19CF0D-2077-4BF4-BAA5-86934C336D59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324</TotalTime>
  <Words>618</Words>
  <Application>Microsoft Office PowerPoint</Application>
  <PresentationFormat>Laajakuva</PresentationFormat>
  <Paragraphs>70</Paragraphs>
  <Slides>14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14</vt:i4>
      </vt:variant>
    </vt:vector>
  </HeadingPairs>
  <TitlesOfParts>
    <vt:vector size="19" baseType="lpstr">
      <vt:lpstr>Arial</vt:lpstr>
      <vt:lpstr>Avenir Next LT Pro</vt:lpstr>
      <vt:lpstr>Avenir Next LT Pro Light</vt:lpstr>
      <vt:lpstr>Sitka Subheading</vt:lpstr>
      <vt:lpstr>PebbleVTI</vt:lpstr>
      <vt:lpstr>Ruotsin perusrakenteiden kertausta Substantiivit</vt:lpstr>
      <vt:lpstr>Ruotsin substantiivien taivutus</vt:lpstr>
      <vt:lpstr>Substantiivien monikkoryhmät harj. 1</vt:lpstr>
      <vt:lpstr>Substantiivien monikko harj. 2</vt:lpstr>
      <vt:lpstr>Substantiivin käyttö</vt:lpstr>
      <vt:lpstr>Substantiivin käyttö epämääräinen/lyhyt/- muoto (en flicka, flickor)</vt:lpstr>
      <vt:lpstr>Epämääräistä muotoa ilman artikkelia käytetään, kun:</vt:lpstr>
      <vt:lpstr>Epämääräistä muotoa ilman artikkelia käytetään, kun:</vt:lpstr>
      <vt:lpstr>Epämääräistä muotoa ilman artikkelia käytetään, kun:</vt:lpstr>
      <vt:lpstr>Epämääräistä muotoa ilman artikkelia käytetään, kun:</vt:lpstr>
      <vt:lpstr>Substantiivin käyttä määräinen/pitkä/+ muoto</vt:lpstr>
      <vt:lpstr>Määräistä muotoa käytetään, kun: </vt:lpstr>
      <vt:lpstr>Määräistä muotoa käytetään, kun: </vt:lpstr>
      <vt:lpstr>Määräistä muotoa käytetään, kun: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Ruotsin perusrakenteiden kertausta</dc:title>
  <dc:creator>Tissari Merja</dc:creator>
  <cp:lastModifiedBy>Tissari Merja</cp:lastModifiedBy>
  <cp:revision>8</cp:revision>
  <dcterms:created xsi:type="dcterms:W3CDTF">2021-08-26T12:44:43Z</dcterms:created>
  <dcterms:modified xsi:type="dcterms:W3CDTF">2021-08-27T04:05:38Z</dcterms:modified>
</cp:coreProperties>
</file>