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9"/>
  </p:notesMasterIdLst>
  <p:handoutMasterIdLst>
    <p:handoutMasterId r:id="rId20"/>
  </p:handoutMasterIdLst>
  <p:sldIdLst>
    <p:sldId id="293" r:id="rId2"/>
    <p:sldId id="279" r:id="rId3"/>
    <p:sldId id="280" r:id="rId4"/>
    <p:sldId id="282" r:id="rId5"/>
    <p:sldId id="284" r:id="rId6"/>
    <p:sldId id="283" r:id="rId7"/>
    <p:sldId id="286" r:id="rId8"/>
    <p:sldId id="288" r:id="rId9"/>
    <p:sldId id="289" r:id="rId10"/>
    <p:sldId id="290" r:id="rId11"/>
    <p:sldId id="299" r:id="rId12"/>
    <p:sldId id="291" r:id="rId13"/>
    <p:sldId id="294" r:id="rId14"/>
    <p:sldId id="296" r:id="rId15"/>
    <p:sldId id="295" r:id="rId16"/>
    <p:sldId id="297" r:id="rId17"/>
    <p:sldId id="298" r:id="rId18"/>
  </p:sldIdLst>
  <p:sldSz cx="10177463" cy="7616825"/>
  <p:notesSz cx="6858000" cy="9144000"/>
  <p:defaultTextStyle>
    <a:defPPr>
      <a:defRPr lang="en-GB"/>
    </a:defPPr>
    <a:lvl1pPr algn="l" rtl="0" fontAlgn="base">
      <a:spcBef>
        <a:spcPct val="0"/>
      </a:spcBef>
      <a:spcAft>
        <a:spcPct val="0"/>
      </a:spcAft>
      <a:defRPr kern="1200">
        <a:solidFill>
          <a:schemeClr val="tx1"/>
        </a:solidFill>
        <a:latin typeface="Arial" charset="0"/>
        <a:ea typeface="MS PGothic" pitchFamily="34" charset="-128"/>
        <a:cs typeface="+mn-cs"/>
      </a:defRPr>
    </a:lvl1pPr>
    <a:lvl2pPr marL="449263" indent="-93663" algn="l" rtl="0" fontAlgn="base">
      <a:spcBef>
        <a:spcPct val="0"/>
      </a:spcBef>
      <a:spcAft>
        <a:spcPct val="0"/>
      </a:spcAft>
      <a:defRPr kern="1200">
        <a:solidFill>
          <a:schemeClr val="tx1"/>
        </a:solidFill>
        <a:latin typeface="Arial" charset="0"/>
        <a:ea typeface="MS PGothic" pitchFamily="34" charset="-128"/>
        <a:cs typeface="+mn-cs"/>
      </a:defRPr>
    </a:lvl2pPr>
    <a:lvl3pPr marL="903288" indent="-188913" algn="l" rtl="0" fontAlgn="base">
      <a:spcBef>
        <a:spcPct val="0"/>
      </a:spcBef>
      <a:spcAft>
        <a:spcPct val="0"/>
      </a:spcAft>
      <a:defRPr kern="1200">
        <a:solidFill>
          <a:schemeClr val="tx1"/>
        </a:solidFill>
        <a:latin typeface="Arial" charset="0"/>
        <a:ea typeface="MS PGothic" pitchFamily="34" charset="-128"/>
        <a:cs typeface="+mn-cs"/>
      </a:defRPr>
    </a:lvl3pPr>
    <a:lvl4pPr marL="1357313" indent="-285750" algn="l" rtl="0" fontAlgn="base">
      <a:spcBef>
        <a:spcPct val="0"/>
      </a:spcBef>
      <a:spcAft>
        <a:spcPct val="0"/>
      </a:spcAft>
      <a:defRPr kern="1200">
        <a:solidFill>
          <a:schemeClr val="tx1"/>
        </a:solidFill>
        <a:latin typeface="Arial" charset="0"/>
        <a:ea typeface="MS PGothic" pitchFamily="34" charset="-128"/>
        <a:cs typeface="+mn-cs"/>
      </a:defRPr>
    </a:lvl4pPr>
    <a:lvl5pPr marL="1812925" indent="-382588" algn="l" rtl="0" fontAlgn="base">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5D19"/>
    <a:srgbClr val="2D4513"/>
    <a:srgbClr val="3552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75" autoAdjust="0"/>
    <p:restoredTop sz="74383" autoAdjust="0"/>
  </p:normalViewPr>
  <p:slideViewPr>
    <p:cSldViewPr>
      <p:cViewPr>
        <p:scale>
          <a:sx n="53" d="100"/>
          <a:sy n="53" d="100"/>
        </p:scale>
        <p:origin x="-1104" y="-182"/>
      </p:cViewPr>
      <p:guideLst>
        <p:guide orient="horz" pos="2399"/>
        <p:guide pos="3206"/>
      </p:guideLst>
    </p:cSldViewPr>
  </p:slideViewPr>
  <p:notesTextViewPr>
    <p:cViewPr>
      <p:scale>
        <a:sx n="100" d="100"/>
        <a:sy n="100" d="100"/>
      </p:scale>
      <p:origin x="0" y="0"/>
    </p:cViewPr>
  </p:notesTextViewPr>
  <p:sorterViewPr>
    <p:cViewPr>
      <p:scale>
        <a:sx n="100" d="100"/>
        <a:sy n="100" d="100"/>
      </p:scale>
      <p:origin x="0" y="1786"/>
    </p:cViewPr>
  </p:sorterViewPr>
  <p:notesViewPr>
    <p:cSldViewPr>
      <p:cViewPr varScale="1">
        <p:scale>
          <a:sx n="50" d="100"/>
          <a:sy n="50" d="100"/>
        </p:scale>
        <p:origin x="-193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is-I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66A3A3CE-5A58-4220-8EA3-A26ABE812CB7}" type="datetimeFigureOut">
              <a:rPr lang="is-IS"/>
              <a:pPr>
                <a:defRPr/>
              </a:pPr>
              <a:t>1.11.2012</a:t>
            </a:fld>
            <a:endParaRPr lang="is-I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is-I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1EE6BFC9-BB02-4BAA-9914-C3E60533E937}" type="slidenum">
              <a:rPr lang="is-IS"/>
              <a:pPr>
                <a:defRPr/>
              </a:pPr>
              <a:t>‹#›</a:t>
            </a:fld>
            <a:endParaRPr lang="is-IS"/>
          </a:p>
        </p:txBody>
      </p:sp>
    </p:spTree>
    <p:extLst>
      <p:ext uri="{BB962C8B-B14F-4D97-AF65-F5344CB8AC3E}">
        <p14:creationId xmlns:p14="http://schemas.microsoft.com/office/powerpoint/2010/main" val="4230785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ea typeface="ＭＳ Ｐゴシック" charset="-128"/>
              </a:defRPr>
            </a:lvl1pPr>
          </a:lstStyle>
          <a:p>
            <a:pPr>
              <a:defRPr/>
            </a:pPr>
            <a:endParaRPr lang="is-I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charset="-128"/>
              </a:defRPr>
            </a:lvl1pPr>
          </a:lstStyle>
          <a:p>
            <a:pPr>
              <a:defRPr/>
            </a:pPr>
            <a:fld id="{4F769F94-FC9C-4185-BD30-30ABD0D07008}" type="datetimeFigureOut">
              <a:rPr lang="is-IS"/>
              <a:pPr>
                <a:defRPr/>
              </a:pPr>
              <a:t>1.11.2012</a:t>
            </a:fld>
            <a:endParaRPr lang="is-IS"/>
          </a:p>
        </p:txBody>
      </p:sp>
      <p:sp>
        <p:nvSpPr>
          <p:cNvPr id="4" name="Slide Image Placeholder 3"/>
          <p:cNvSpPr>
            <a:spLocks noGrp="1" noRot="1" noChangeAspect="1"/>
          </p:cNvSpPr>
          <p:nvPr>
            <p:ph type="sldImg" idx="2"/>
          </p:nvPr>
        </p:nvSpPr>
        <p:spPr>
          <a:xfrm>
            <a:off x="1138238" y="34925"/>
            <a:ext cx="4581525"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0" y="3492500"/>
            <a:ext cx="6858000" cy="532765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s-IS"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ea typeface="ＭＳ Ｐゴシック" charset="-128"/>
              </a:defRPr>
            </a:lvl1pPr>
          </a:lstStyle>
          <a:p>
            <a:pPr>
              <a:defRPr/>
            </a:pPr>
            <a:endParaRPr lang="is-I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charset="-128"/>
              </a:defRPr>
            </a:lvl1pPr>
          </a:lstStyle>
          <a:p>
            <a:pPr>
              <a:defRPr/>
            </a:pPr>
            <a:fld id="{77356087-FF75-4E2C-BB0D-B551EC1D6BD0}" type="slidenum">
              <a:rPr lang="is-IS"/>
              <a:pPr>
                <a:defRPr/>
              </a:pPr>
              <a:t>‹#›</a:t>
            </a:fld>
            <a:endParaRPr lang="is-IS"/>
          </a:p>
        </p:txBody>
      </p:sp>
    </p:spTree>
    <p:extLst>
      <p:ext uri="{BB962C8B-B14F-4D97-AF65-F5344CB8AC3E}">
        <p14:creationId xmlns:p14="http://schemas.microsoft.com/office/powerpoint/2010/main" val="30841527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mn-lt"/>
        <a:ea typeface="+mn-ea"/>
        <a:cs typeface="+mn-cs"/>
      </a:defRPr>
    </a:lvl1pPr>
    <a:lvl2pPr marL="455613" algn="l" rtl="0" eaLnBrk="0" fontAlgn="base" hangingPunct="0">
      <a:spcBef>
        <a:spcPct val="30000"/>
      </a:spcBef>
      <a:spcAft>
        <a:spcPct val="0"/>
      </a:spcAft>
      <a:defRPr sz="1400" kern="1200">
        <a:solidFill>
          <a:schemeClr val="tx1"/>
        </a:solidFill>
        <a:latin typeface="+mn-lt"/>
        <a:ea typeface="+mn-ea"/>
        <a:cs typeface="+mn-cs"/>
      </a:defRPr>
    </a:lvl2pPr>
    <a:lvl3pPr marL="912813" algn="l" rtl="0" eaLnBrk="0" fontAlgn="base" hangingPunct="0">
      <a:spcBef>
        <a:spcPct val="30000"/>
      </a:spcBef>
      <a:spcAft>
        <a:spcPct val="0"/>
      </a:spcAft>
      <a:defRPr sz="1400" kern="1200">
        <a:solidFill>
          <a:schemeClr val="tx1"/>
        </a:solidFill>
        <a:latin typeface="+mn-lt"/>
        <a:ea typeface="+mn-ea"/>
        <a:cs typeface="+mn-cs"/>
      </a:defRPr>
    </a:lvl3pPr>
    <a:lvl4pPr marL="1370013" algn="l" rtl="0" eaLnBrk="0" fontAlgn="base" hangingPunct="0">
      <a:spcBef>
        <a:spcPct val="30000"/>
      </a:spcBef>
      <a:spcAft>
        <a:spcPct val="0"/>
      </a:spcAft>
      <a:defRPr sz="1400" kern="1200">
        <a:solidFill>
          <a:schemeClr val="tx1"/>
        </a:solidFill>
        <a:latin typeface="+mn-lt"/>
        <a:ea typeface="+mn-ea"/>
        <a:cs typeface="+mn-cs"/>
      </a:defRPr>
    </a:lvl4pPr>
    <a:lvl5pPr marL="1827213" algn="l" rtl="0" eaLnBrk="0" fontAlgn="base" hangingPunct="0">
      <a:spcBef>
        <a:spcPct val="30000"/>
      </a:spcBef>
      <a:spcAft>
        <a:spcPct val="0"/>
      </a:spcAft>
      <a:defRPr sz="1400" kern="1200">
        <a:solidFill>
          <a:schemeClr val="tx1"/>
        </a:solidFill>
        <a:latin typeface="+mn-lt"/>
        <a:ea typeface="+mn-ea"/>
        <a:cs typeface="+mn-cs"/>
      </a:defRPr>
    </a:lvl5pPr>
    <a:lvl6pPr marL="2285795" algn="l" defTabSz="914318" rtl="0" eaLnBrk="1" latinLnBrk="0" hangingPunct="1">
      <a:defRPr sz="1200" kern="1200">
        <a:solidFill>
          <a:schemeClr val="tx1"/>
        </a:solidFill>
        <a:latin typeface="+mn-lt"/>
        <a:ea typeface="+mn-ea"/>
        <a:cs typeface="+mn-cs"/>
      </a:defRPr>
    </a:lvl6pPr>
    <a:lvl7pPr marL="2742954" algn="l" defTabSz="914318" rtl="0" eaLnBrk="1" latinLnBrk="0" hangingPunct="1">
      <a:defRPr sz="1200" kern="1200">
        <a:solidFill>
          <a:schemeClr val="tx1"/>
        </a:solidFill>
        <a:latin typeface="+mn-lt"/>
        <a:ea typeface="+mn-ea"/>
        <a:cs typeface="+mn-cs"/>
      </a:defRPr>
    </a:lvl7pPr>
    <a:lvl8pPr marL="3200114" algn="l" defTabSz="914318" rtl="0" eaLnBrk="1" latinLnBrk="0" hangingPunct="1">
      <a:defRPr sz="1200" kern="1200">
        <a:solidFill>
          <a:schemeClr val="tx1"/>
        </a:solidFill>
        <a:latin typeface="+mn-lt"/>
        <a:ea typeface="+mn-ea"/>
        <a:cs typeface="+mn-cs"/>
      </a:defRPr>
    </a:lvl8pPr>
    <a:lvl9pPr marL="3657272" algn="l" defTabSz="91431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a:lstStyle/>
          <a:p>
            <a:r>
              <a:rPr lang="is-IS" smtClean="0"/>
              <a:t>5 mínútur á mann til að kynna sig, verðum í lok dagsins</a:t>
            </a:r>
          </a:p>
        </p:txBody>
      </p:sp>
      <p:sp>
        <p:nvSpPr>
          <p:cNvPr id="15364" name="Slide Number Placeholder 3"/>
          <p:cNvSpPr>
            <a:spLocks noGrp="1"/>
          </p:cNvSpPr>
          <p:nvPr>
            <p:ph type="sldNum" sz="quarter" idx="5"/>
          </p:nvPr>
        </p:nvSpPr>
        <p:spPr bwMode="auto">
          <a:noFill/>
          <a:ln>
            <a:miter lim="800000"/>
            <a:headEnd/>
            <a:tailEnd/>
          </a:ln>
        </p:spPr>
        <p:txBody>
          <a:bodyPr/>
          <a:lstStyle/>
          <a:p>
            <a:fld id="{643D9588-961D-4D60-9C95-4DDE780008EC}" type="slidenum">
              <a:rPr lang="is-IS" smtClean="0">
                <a:ea typeface="MS PGothic" pitchFamily="34" charset="-128"/>
              </a:rPr>
              <a:pPr/>
              <a:t>2</a:t>
            </a:fld>
            <a:endParaRPr lang="is-IS" smtClean="0">
              <a:ea typeface="MS PGothic"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r>
              <a:rPr lang="en-US" smtClean="0">
                <a:latin typeface="Tahoma" pitchFamily="34" charset="0"/>
              </a:rPr>
              <a:t>The aim of the Risk Detector is to provide school counsellors with systematic approach to identify students at risk of school failure or dropping out of school on the basis of known factors that predict school failure, according to theories, research and practice. The basic idea is that school dropout is a process, where the students gradually</a:t>
            </a:r>
          </a:p>
          <a:p>
            <a:r>
              <a:rPr lang="en-US" smtClean="0">
                <a:latin typeface="Tahoma" pitchFamily="34" charset="0"/>
              </a:rPr>
              <a:t>disengage from school, and the sooner students at risk are identified the more likely it is to provide them with suitable support that makes it possible for them to carry out a successful educational or/and occupational plan.</a:t>
            </a:r>
          </a:p>
          <a:p>
            <a:r>
              <a:rPr lang="en-US" smtClean="0"/>
              <a:t>The output of </a:t>
            </a:r>
            <a:r>
              <a:rPr lang="en-US" b="1" smtClean="0"/>
              <a:t>the Risk Detector</a:t>
            </a:r>
            <a:r>
              <a:rPr lang="en-US" smtClean="0"/>
              <a:t> is four fold and is shown graphically: Identification of high risk students,</a:t>
            </a:r>
          </a:p>
          <a:p>
            <a:r>
              <a:rPr lang="en-US" smtClean="0"/>
              <a:t>Student profile (strengths and weaknesses), School profile (strengths and weaknesses), Student report</a:t>
            </a:r>
          </a:p>
          <a:p>
            <a:endParaRPr lang="is-IS" smtClean="0"/>
          </a:p>
        </p:txBody>
      </p:sp>
      <p:sp>
        <p:nvSpPr>
          <p:cNvPr id="16388" name="Slide Number Placeholder 3"/>
          <p:cNvSpPr>
            <a:spLocks noGrp="1"/>
          </p:cNvSpPr>
          <p:nvPr>
            <p:ph type="sldNum" sz="quarter" idx="5"/>
          </p:nvPr>
        </p:nvSpPr>
        <p:spPr bwMode="auto">
          <a:noFill/>
          <a:ln>
            <a:miter lim="800000"/>
            <a:headEnd/>
            <a:tailEnd/>
          </a:ln>
        </p:spPr>
        <p:txBody>
          <a:bodyPr/>
          <a:lstStyle/>
          <a:p>
            <a:fld id="{C33B8D72-6989-4AF2-B7CA-FDC43A68C6D4}" type="slidenum">
              <a:rPr lang="is-IS" smtClean="0">
                <a:ea typeface="MS PGothic" pitchFamily="34" charset="-128"/>
              </a:rPr>
              <a:pPr/>
              <a:t>3</a:t>
            </a:fld>
            <a:endParaRPr lang="is-IS" smtClean="0">
              <a:ea typeface="MS PGothic"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a:lstStyle/>
          <a:p>
            <a:endParaRPr lang="is-IS" smtClean="0"/>
          </a:p>
        </p:txBody>
      </p:sp>
      <p:sp>
        <p:nvSpPr>
          <p:cNvPr id="17412" name="Slide Number Placeholder 3"/>
          <p:cNvSpPr>
            <a:spLocks noGrp="1"/>
          </p:cNvSpPr>
          <p:nvPr>
            <p:ph type="sldNum" sz="quarter" idx="5"/>
          </p:nvPr>
        </p:nvSpPr>
        <p:spPr bwMode="auto">
          <a:noFill/>
          <a:ln>
            <a:miter lim="800000"/>
            <a:headEnd/>
            <a:tailEnd/>
          </a:ln>
        </p:spPr>
        <p:txBody>
          <a:bodyPr/>
          <a:lstStyle/>
          <a:p>
            <a:fld id="{B2E7BEDC-F31B-43C9-BB72-761DAA51F013}" type="slidenum">
              <a:rPr lang="is-IS" smtClean="0">
                <a:ea typeface="MS PGothic" pitchFamily="34" charset="-128"/>
              </a:rPr>
              <a:pPr/>
              <a:t>4</a:t>
            </a:fld>
            <a:endParaRPr lang="is-IS" smtClean="0">
              <a:ea typeface="MS PGothic"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a:lstStyle/>
          <a:p>
            <a:endParaRPr lang="is-IS" smtClean="0"/>
          </a:p>
        </p:txBody>
      </p:sp>
      <p:sp>
        <p:nvSpPr>
          <p:cNvPr id="19460" name="Slide Number Placeholder 3"/>
          <p:cNvSpPr>
            <a:spLocks noGrp="1"/>
          </p:cNvSpPr>
          <p:nvPr>
            <p:ph type="sldNum" sz="quarter" idx="5"/>
          </p:nvPr>
        </p:nvSpPr>
        <p:spPr bwMode="auto">
          <a:noFill/>
          <a:ln>
            <a:miter lim="800000"/>
            <a:headEnd/>
            <a:tailEnd/>
          </a:ln>
        </p:spPr>
        <p:txBody>
          <a:bodyPr/>
          <a:lstStyle/>
          <a:p>
            <a:fld id="{507A2458-9B4E-43EB-90C0-9B60E9D82A69}" type="slidenum">
              <a:rPr lang="is-IS" smtClean="0">
                <a:ea typeface="MS PGothic" pitchFamily="34" charset="-128"/>
              </a:rPr>
              <a:pPr/>
              <a:t>10</a:t>
            </a:fld>
            <a:endParaRPr lang="is-IS" smtClean="0">
              <a:ea typeface="MS PGothic"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a:lstStyle/>
          <a:p>
            <a:endParaRPr lang="is-IS" smtClean="0"/>
          </a:p>
        </p:txBody>
      </p:sp>
      <p:sp>
        <p:nvSpPr>
          <p:cNvPr id="18436" name="Slide Number Placeholder 3"/>
          <p:cNvSpPr>
            <a:spLocks noGrp="1"/>
          </p:cNvSpPr>
          <p:nvPr>
            <p:ph type="sldNum" sz="quarter" idx="5"/>
          </p:nvPr>
        </p:nvSpPr>
        <p:spPr bwMode="auto">
          <a:noFill/>
          <a:ln>
            <a:miter lim="800000"/>
            <a:headEnd/>
            <a:tailEnd/>
          </a:ln>
        </p:spPr>
        <p:txBody>
          <a:bodyPr/>
          <a:lstStyle/>
          <a:p>
            <a:fld id="{2424FA9B-0724-4216-896B-0B82FF7FDE58}" type="slidenum">
              <a:rPr lang="is-IS" smtClean="0">
                <a:ea typeface="MS PGothic" pitchFamily="34" charset="-128"/>
              </a:rPr>
              <a:pPr/>
              <a:t>17</a:t>
            </a:fld>
            <a:endParaRPr lang="is-IS" smtClean="0">
              <a:ea typeface="MS PGothic"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3311" y="2366157"/>
            <a:ext cx="8650844" cy="1632681"/>
          </a:xfrm>
        </p:spPr>
        <p:txBody>
          <a:bodyPr/>
          <a:lstStyle/>
          <a:p>
            <a:r>
              <a:rPr lang="en-US" smtClean="0"/>
              <a:t>Click to edit Master title style</a:t>
            </a:r>
            <a:endParaRPr lang="is-IS"/>
          </a:p>
        </p:txBody>
      </p:sp>
      <p:sp>
        <p:nvSpPr>
          <p:cNvPr id="3" name="Subtitle 2"/>
          <p:cNvSpPr>
            <a:spLocks noGrp="1"/>
          </p:cNvSpPr>
          <p:nvPr>
            <p:ph type="subTitle" idx="1"/>
          </p:nvPr>
        </p:nvSpPr>
        <p:spPr>
          <a:xfrm>
            <a:off x="1526621" y="4316201"/>
            <a:ext cx="7124224" cy="1946522"/>
          </a:xfrm>
        </p:spPr>
        <p:txBody>
          <a:bodyPr/>
          <a:lstStyle>
            <a:lvl1pPr marL="0" indent="0" algn="ctr">
              <a:buNone/>
              <a:defRPr/>
            </a:lvl1pPr>
            <a:lvl2pPr marL="453847" indent="0" algn="ctr">
              <a:buNone/>
              <a:defRPr/>
            </a:lvl2pPr>
            <a:lvl3pPr marL="907696" indent="0" algn="ctr">
              <a:buNone/>
              <a:defRPr/>
            </a:lvl3pPr>
            <a:lvl4pPr marL="1361543" indent="0" algn="ctr">
              <a:buNone/>
              <a:defRPr/>
            </a:lvl4pPr>
            <a:lvl5pPr marL="1815391" indent="0" algn="ctr">
              <a:buNone/>
              <a:defRPr/>
            </a:lvl5pPr>
            <a:lvl6pPr marL="2269238" indent="0" algn="ctr">
              <a:buNone/>
              <a:defRPr/>
            </a:lvl6pPr>
            <a:lvl7pPr marL="2723086" indent="0" algn="ctr">
              <a:buNone/>
              <a:defRPr/>
            </a:lvl7pPr>
            <a:lvl8pPr marL="3176934" indent="0" algn="ctr">
              <a:buNone/>
              <a:defRPr/>
            </a:lvl8pPr>
            <a:lvl9pPr marL="3630781" indent="0" algn="ctr">
              <a:buNone/>
              <a:defRPr/>
            </a:lvl9pPr>
          </a:lstStyle>
          <a:p>
            <a:r>
              <a:rPr lang="en-US" smtClean="0"/>
              <a:t>Click to edit Master subtitle style</a:t>
            </a:r>
            <a:endParaRPr lang="is-I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is-IS"/>
          </a:p>
        </p:txBody>
      </p:sp>
      <p:sp>
        <p:nvSpPr>
          <p:cNvPr id="6" name="Slide Number Placeholder 5"/>
          <p:cNvSpPr>
            <a:spLocks noGrp="1"/>
          </p:cNvSpPr>
          <p:nvPr>
            <p:ph type="sldNum" sz="quarter" idx="12"/>
          </p:nvPr>
        </p:nvSpPr>
        <p:spPr/>
        <p:txBody>
          <a:bodyPr/>
          <a:lstStyle>
            <a:lvl1pPr>
              <a:defRPr/>
            </a:lvl1pPr>
          </a:lstStyle>
          <a:p>
            <a:pPr>
              <a:defRPr/>
            </a:pPr>
            <a:fld id="{E5BA6677-BFFD-4A64-8B5C-411D387CD45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is-IS"/>
          </a:p>
        </p:txBody>
      </p:sp>
      <p:sp>
        <p:nvSpPr>
          <p:cNvPr id="6" name="Slide Number Placeholder 5"/>
          <p:cNvSpPr>
            <a:spLocks noGrp="1"/>
          </p:cNvSpPr>
          <p:nvPr>
            <p:ph type="sldNum" sz="quarter" idx="12"/>
          </p:nvPr>
        </p:nvSpPr>
        <p:spPr/>
        <p:txBody>
          <a:bodyPr/>
          <a:lstStyle>
            <a:lvl1pPr>
              <a:defRPr/>
            </a:lvl1pPr>
          </a:lstStyle>
          <a:p>
            <a:pPr>
              <a:defRPr/>
            </a:pPr>
            <a:fld id="{EB552BFF-7821-45D7-A6F9-4E7EE5595D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89262" y="1204988"/>
            <a:ext cx="2291697" cy="5599025"/>
          </a:xfrm>
        </p:spPr>
        <p:txBody>
          <a:bodyPr vert="eaVert"/>
          <a:lstStyle/>
          <a:p>
            <a:r>
              <a:rPr lang="en-US" smtClean="0"/>
              <a:t>Click to edit Master title style</a:t>
            </a:r>
            <a:endParaRPr lang="is-IS"/>
          </a:p>
        </p:txBody>
      </p:sp>
      <p:sp>
        <p:nvSpPr>
          <p:cNvPr id="3" name="Vertical Text Placeholder 2"/>
          <p:cNvSpPr>
            <a:spLocks noGrp="1"/>
          </p:cNvSpPr>
          <p:nvPr>
            <p:ph type="body" orient="vert" idx="1"/>
          </p:nvPr>
        </p:nvSpPr>
        <p:spPr>
          <a:xfrm>
            <a:off x="508877" y="1204988"/>
            <a:ext cx="6710765" cy="55990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s-I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is-IS"/>
          </a:p>
        </p:txBody>
      </p:sp>
      <p:sp>
        <p:nvSpPr>
          <p:cNvPr id="6" name="Slide Number Placeholder 5"/>
          <p:cNvSpPr>
            <a:spLocks noGrp="1"/>
          </p:cNvSpPr>
          <p:nvPr>
            <p:ph type="sldNum" sz="quarter" idx="12"/>
          </p:nvPr>
        </p:nvSpPr>
        <p:spPr/>
        <p:txBody>
          <a:bodyPr/>
          <a:lstStyle>
            <a:lvl1pPr>
              <a:defRPr/>
            </a:lvl1pPr>
          </a:lstStyle>
          <a:p>
            <a:pPr>
              <a:defRPr/>
            </a:pPr>
            <a:fld id="{F053D6E9-8A77-4C4A-933C-910CAC90ABA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is-I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s-I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is-IS"/>
          </a:p>
        </p:txBody>
      </p:sp>
      <p:sp>
        <p:nvSpPr>
          <p:cNvPr id="6" name="Slide Number Placeholder 5"/>
          <p:cNvSpPr>
            <a:spLocks noGrp="1"/>
          </p:cNvSpPr>
          <p:nvPr>
            <p:ph type="sldNum" sz="quarter" idx="12"/>
          </p:nvPr>
        </p:nvSpPr>
        <p:spPr/>
        <p:txBody>
          <a:bodyPr/>
          <a:lstStyle>
            <a:lvl1pPr>
              <a:defRPr/>
            </a:lvl1pPr>
          </a:lstStyle>
          <a:p>
            <a:pPr>
              <a:defRPr/>
            </a:pPr>
            <a:fld id="{D02893EF-E26C-483F-AAF4-C6B97884007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3949" y="4894517"/>
            <a:ext cx="8650844" cy="1512786"/>
          </a:xfrm>
        </p:spPr>
        <p:txBody>
          <a:bodyPr anchor="t"/>
          <a:lstStyle>
            <a:lvl1pPr algn="l">
              <a:defRPr sz="4000" b="1" cap="all"/>
            </a:lvl1pPr>
          </a:lstStyle>
          <a:p>
            <a:r>
              <a:rPr lang="en-US" smtClean="0"/>
              <a:t>Click to edit Master title style</a:t>
            </a:r>
            <a:endParaRPr lang="is-IS"/>
          </a:p>
        </p:txBody>
      </p:sp>
      <p:sp>
        <p:nvSpPr>
          <p:cNvPr id="3" name="Text Placeholder 2"/>
          <p:cNvSpPr>
            <a:spLocks noGrp="1"/>
          </p:cNvSpPr>
          <p:nvPr>
            <p:ph type="body" idx="1"/>
          </p:nvPr>
        </p:nvSpPr>
        <p:spPr>
          <a:xfrm>
            <a:off x="803949" y="3228338"/>
            <a:ext cx="8650844" cy="1666180"/>
          </a:xfrm>
        </p:spPr>
        <p:txBody>
          <a:bodyPr anchor="b"/>
          <a:lstStyle>
            <a:lvl1pPr marL="0" indent="0">
              <a:buNone/>
              <a:defRPr sz="2000"/>
            </a:lvl1pPr>
            <a:lvl2pPr marL="453847" indent="0">
              <a:buNone/>
              <a:defRPr sz="1800"/>
            </a:lvl2pPr>
            <a:lvl3pPr marL="907696" indent="0">
              <a:buNone/>
              <a:defRPr sz="1600"/>
            </a:lvl3pPr>
            <a:lvl4pPr marL="1361543" indent="0">
              <a:buNone/>
              <a:defRPr sz="1400"/>
            </a:lvl4pPr>
            <a:lvl5pPr marL="1815391" indent="0">
              <a:buNone/>
              <a:defRPr sz="1400"/>
            </a:lvl5pPr>
            <a:lvl6pPr marL="2269238" indent="0">
              <a:buNone/>
              <a:defRPr sz="1400"/>
            </a:lvl6pPr>
            <a:lvl7pPr marL="2723086" indent="0">
              <a:buNone/>
              <a:defRPr sz="1400"/>
            </a:lvl7pPr>
            <a:lvl8pPr marL="3176934" indent="0">
              <a:buNone/>
              <a:defRPr sz="1400"/>
            </a:lvl8pPr>
            <a:lvl9pPr marL="3630781"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is-IS"/>
          </a:p>
        </p:txBody>
      </p:sp>
      <p:sp>
        <p:nvSpPr>
          <p:cNvPr id="6" name="Slide Number Placeholder 5"/>
          <p:cNvSpPr>
            <a:spLocks noGrp="1"/>
          </p:cNvSpPr>
          <p:nvPr>
            <p:ph type="sldNum" sz="quarter" idx="12"/>
          </p:nvPr>
        </p:nvSpPr>
        <p:spPr/>
        <p:txBody>
          <a:bodyPr/>
          <a:lstStyle>
            <a:lvl1pPr>
              <a:defRPr/>
            </a:lvl1pPr>
          </a:lstStyle>
          <a:p>
            <a:pPr>
              <a:defRPr/>
            </a:pPr>
            <a:fld id="{1BE26166-A9C2-4AE8-96A7-F73E781FB90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Content Placeholder 2"/>
          <p:cNvSpPr>
            <a:spLocks noGrp="1"/>
          </p:cNvSpPr>
          <p:nvPr>
            <p:ph sz="half" idx="1"/>
          </p:nvPr>
        </p:nvSpPr>
        <p:spPr>
          <a:xfrm>
            <a:off x="508874" y="2395126"/>
            <a:ext cx="4495046" cy="4408887"/>
          </a:xfrm>
        </p:spPr>
        <p:txBody>
          <a:bodyPr/>
          <a:lstStyle>
            <a:lvl1pPr>
              <a:defRPr sz="28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s-IS" dirty="0"/>
          </a:p>
        </p:txBody>
      </p:sp>
      <p:sp>
        <p:nvSpPr>
          <p:cNvPr id="4" name="Content Placeholder 3"/>
          <p:cNvSpPr>
            <a:spLocks noGrp="1"/>
          </p:cNvSpPr>
          <p:nvPr>
            <p:ph sz="half" idx="2"/>
          </p:nvPr>
        </p:nvSpPr>
        <p:spPr>
          <a:xfrm>
            <a:off x="5173544" y="2395126"/>
            <a:ext cx="4495046" cy="4408887"/>
          </a:xfrm>
        </p:spPr>
        <p:txBody>
          <a:bodyPr/>
          <a:lstStyle>
            <a:lvl1pPr>
              <a:defRPr sz="28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s-I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is-IS"/>
          </a:p>
        </p:txBody>
      </p:sp>
      <p:sp>
        <p:nvSpPr>
          <p:cNvPr id="7" name="Slide Number Placeholder 5"/>
          <p:cNvSpPr>
            <a:spLocks noGrp="1"/>
          </p:cNvSpPr>
          <p:nvPr>
            <p:ph type="sldNum" sz="quarter" idx="12"/>
          </p:nvPr>
        </p:nvSpPr>
        <p:spPr/>
        <p:txBody>
          <a:bodyPr/>
          <a:lstStyle>
            <a:lvl1pPr>
              <a:defRPr/>
            </a:lvl1pPr>
          </a:lstStyle>
          <a:p>
            <a:pPr>
              <a:defRPr/>
            </a:pPr>
            <a:fld id="{B2A3975F-9B01-4146-B32A-5F2A2F24909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873" y="1051269"/>
            <a:ext cx="9159717" cy="1269471"/>
          </a:xfrm>
        </p:spPr>
        <p:txBody>
          <a:bodyPr/>
          <a:lstStyle>
            <a:lvl1pPr>
              <a:defRPr/>
            </a:lvl1pPr>
          </a:lstStyle>
          <a:p>
            <a:r>
              <a:rPr lang="en-US" dirty="0" smtClean="0"/>
              <a:t>Click to edit Master title style</a:t>
            </a:r>
            <a:endParaRPr lang="is-IS" dirty="0"/>
          </a:p>
        </p:txBody>
      </p:sp>
      <p:sp>
        <p:nvSpPr>
          <p:cNvPr id="3" name="Text Placeholder 2"/>
          <p:cNvSpPr>
            <a:spLocks noGrp="1"/>
          </p:cNvSpPr>
          <p:nvPr>
            <p:ph type="body" idx="1"/>
          </p:nvPr>
        </p:nvSpPr>
        <p:spPr>
          <a:xfrm>
            <a:off x="508873" y="2354028"/>
            <a:ext cx="4496814" cy="710552"/>
          </a:xfrm>
        </p:spPr>
        <p:txBody>
          <a:bodyPr anchor="b"/>
          <a:lstStyle>
            <a:lvl1pPr marL="0" indent="0">
              <a:buNone/>
              <a:defRPr sz="2300" b="1"/>
            </a:lvl1pPr>
            <a:lvl2pPr marL="453847" indent="0">
              <a:buNone/>
              <a:defRPr sz="2000" b="1"/>
            </a:lvl2pPr>
            <a:lvl3pPr marL="907696" indent="0">
              <a:buNone/>
              <a:defRPr sz="1800" b="1"/>
            </a:lvl3pPr>
            <a:lvl4pPr marL="1361543" indent="0">
              <a:buNone/>
              <a:defRPr sz="1600" b="1"/>
            </a:lvl4pPr>
            <a:lvl5pPr marL="1815391" indent="0">
              <a:buNone/>
              <a:defRPr sz="1600" b="1"/>
            </a:lvl5pPr>
            <a:lvl6pPr marL="2269238" indent="0">
              <a:buNone/>
              <a:defRPr sz="1600" b="1"/>
            </a:lvl6pPr>
            <a:lvl7pPr marL="2723086" indent="0">
              <a:buNone/>
              <a:defRPr sz="1600" b="1"/>
            </a:lvl7pPr>
            <a:lvl8pPr marL="3176934" indent="0">
              <a:buNone/>
              <a:defRPr sz="1600" b="1"/>
            </a:lvl8pPr>
            <a:lvl9pPr marL="363078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873" y="3064577"/>
            <a:ext cx="4496814" cy="3739436"/>
          </a:xfrm>
        </p:spPr>
        <p:txBody>
          <a:bodyPr/>
          <a:lstStyle>
            <a:lvl1pPr>
              <a:defRPr sz="23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s-IS" dirty="0"/>
          </a:p>
        </p:txBody>
      </p:sp>
      <p:sp>
        <p:nvSpPr>
          <p:cNvPr id="5" name="Text Placeholder 4"/>
          <p:cNvSpPr>
            <a:spLocks noGrp="1"/>
          </p:cNvSpPr>
          <p:nvPr>
            <p:ph type="body" sz="quarter" idx="3"/>
          </p:nvPr>
        </p:nvSpPr>
        <p:spPr>
          <a:xfrm>
            <a:off x="5170014" y="2354028"/>
            <a:ext cx="4498580" cy="710552"/>
          </a:xfrm>
        </p:spPr>
        <p:txBody>
          <a:bodyPr anchor="b"/>
          <a:lstStyle>
            <a:lvl1pPr marL="0" indent="0">
              <a:buNone/>
              <a:defRPr sz="2300" b="1"/>
            </a:lvl1pPr>
            <a:lvl2pPr marL="453847" indent="0">
              <a:buNone/>
              <a:defRPr sz="2000" b="1"/>
            </a:lvl2pPr>
            <a:lvl3pPr marL="907696" indent="0">
              <a:buNone/>
              <a:defRPr sz="1800" b="1"/>
            </a:lvl3pPr>
            <a:lvl4pPr marL="1361543" indent="0">
              <a:buNone/>
              <a:defRPr sz="1600" b="1"/>
            </a:lvl4pPr>
            <a:lvl5pPr marL="1815391" indent="0">
              <a:buNone/>
              <a:defRPr sz="1600" b="1"/>
            </a:lvl5pPr>
            <a:lvl6pPr marL="2269238" indent="0">
              <a:buNone/>
              <a:defRPr sz="1600" b="1"/>
            </a:lvl6pPr>
            <a:lvl7pPr marL="2723086" indent="0">
              <a:buNone/>
              <a:defRPr sz="1600" b="1"/>
            </a:lvl7pPr>
            <a:lvl8pPr marL="3176934" indent="0">
              <a:buNone/>
              <a:defRPr sz="1600" b="1"/>
            </a:lvl8pPr>
            <a:lvl9pPr marL="363078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0014" y="3064577"/>
            <a:ext cx="4498580" cy="3739436"/>
          </a:xfrm>
        </p:spPr>
        <p:txBody>
          <a:bodyPr/>
          <a:lstStyle>
            <a:lvl1pPr>
              <a:defRPr sz="23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s-I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is-IS"/>
          </a:p>
        </p:txBody>
      </p:sp>
      <p:sp>
        <p:nvSpPr>
          <p:cNvPr id="9" name="Slide Number Placeholder 5"/>
          <p:cNvSpPr>
            <a:spLocks noGrp="1"/>
          </p:cNvSpPr>
          <p:nvPr>
            <p:ph type="sldNum" sz="quarter" idx="12"/>
          </p:nvPr>
        </p:nvSpPr>
        <p:spPr/>
        <p:txBody>
          <a:bodyPr/>
          <a:lstStyle>
            <a:lvl1pPr>
              <a:defRPr/>
            </a:lvl1pPr>
          </a:lstStyle>
          <a:p>
            <a:pPr>
              <a:defRPr/>
            </a:pPr>
            <a:fld id="{30709899-F2E0-4F97-88FC-7B241436E94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is-IS"/>
          </a:p>
        </p:txBody>
      </p:sp>
      <p:sp>
        <p:nvSpPr>
          <p:cNvPr id="5" name="Slide Number Placeholder 5"/>
          <p:cNvSpPr>
            <a:spLocks noGrp="1"/>
          </p:cNvSpPr>
          <p:nvPr>
            <p:ph type="sldNum" sz="quarter" idx="12"/>
          </p:nvPr>
        </p:nvSpPr>
        <p:spPr/>
        <p:txBody>
          <a:bodyPr/>
          <a:lstStyle>
            <a:lvl1pPr>
              <a:defRPr/>
            </a:lvl1pPr>
          </a:lstStyle>
          <a:p>
            <a:pPr>
              <a:defRPr/>
            </a:pPr>
            <a:fld id="{1813FE57-3ECC-4D81-802E-32074F7F2E5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is-IS"/>
          </a:p>
        </p:txBody>
      </p:sp>
      <p:sp>
        <p:nvSpPr>
          <p:cNvPr id="4" name="Slide Number Placeholder 5"/>
          <p:cNvSpPr>
            <a:spLocks noGrp="1"/>
          </p:cNvSpPr>
          <p:nvPr>
            <p:ph type="sldNum" sz="quarter" idx="12"/>
          </p:nvPr>
        </p:nvSpPr>
        <p:spPr/>
        <p:txBody>
          <a:bodyPr/>
          <a:lstStyle>
            <a:lvl1pPr>
              <a:defRPr/>
            </a:lvl1pPr>
          </a:lstStyle>
          <a:p>
            <a:pPr>
              <a:defRPr/>
            </a:pPr>
            <a:fld id="{9934A548-6EBC-424F-B80B-4C99EF00C86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877" y="1204987"/>
            <a:ext cx="3348315" cy="1290630"/>
          </a:xfrm>
        </p:spPr>
        <p:txBody>
          <a:bodyPr anchor="b"/>
          <a:lstStyle>
            <a:lvl1pPr algn="l">
              <a:defRPr sz="2000" b="1"/>
            </a:lvl1pPr>
          </a:lstStyle>
          <a:p>
            <a:r>
              <a:rPr lang="en-US" dirty="0" smtClean="0"/>
              <a:t>Click to edit Master title style</a:t>
            </a:r>
            <a:endParaRPr lang="is-IS" dirty="0"/>
          </a:p>
        </p:txBody>
      </p:sp>
      <p:sp>
        <p:nvSpPr>
          <p:cNvPr id="3" name="Content Placeholder 2"/>
          <p:cNvSpPr>
            <a:spLocks noGrp="1"/>
          </p:cNvSpPr>
          <p:nvPr>
            <p:ph idx="1"/>
          </p:nvPr>
        </p:nvSpPr>
        <p:spPr>
          <a:xfrm>
            <a:off x="3979105" y="1204988"/>
            <a:ext cx="5689485" cy="5599026"/>
          </a:xfrm>
        </p:spPr>
        <p:txBody>
          <a:bodyPr/>
          <a:lstStyle>
            <a:lvl1pPr>
              <a:defRPr sz="3200"/>
            </a:lvl1pPr>
            <a:lvl2pPr>
              <a:defRPr sz="28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s-IS" dirty="0"/>
          </a:p>
        </p:txBody>
      </p:sp>
      <p:sp>
        <p:nvSpPr>
          <p:cNvPr id="4" name="Text Placeholder 3"/>
          <p:cNvSpPr>
            <a:spLocks noGrp="1"/>
          </p:cNvSpPr>
          <p:nvPr>
            <p:ph type="body" sz="half" idx="2"/>
          </p:nvPr>
        </p:nvSpPr>
        <p:spPr>
          <a:xfrm>
            <a:off x="508877" y="2543893"/>
            <a:ext cx="3348315" cy="4260121"/>
          </a:xfrm>
        </p:spPr>
        <p:txBody>
          <a:bodyPr/>
          <a:lstStyle>
            <a:lvl1pPr marL="0" indent="0">
              <a:buNone/>
              <a:defRPr sz="1400"/>
            </a:lvl1pPr>
            <a:lvl2pPr marL="453847" indent="0">
              <a:buNone/>
              <a:defRPr sz="1200"/>
            </a:lvl2pPr>
            <a:lvl3pPr marL="907696" indent="0">
              <a:buNone/>
              <a:defRPr sz="1000"/>
            </a:lvl3pPr>
            <a:lvl4pPr marL="1361543" indent="0">
              <a:buNone/>
              <a:defRPr sz="900"/>
            </a:lvl4pPr>
            <a:lvl5pPr marL="1815391" indent="0">
              <a:buNone/>
              <a:defRPr sz="900"/>
            </a:lvl5pPr>
            <a:lvl6pPr marL="2269238" indent="0">
              <a:buNone/>
              <a:defRPr sz="900"/>
            </a:lvl6pPr>
            <a:lvl7pPr marL="2723086" indent="0">
              <a:buNone/>
              <a:defRPr sz="900"/>
            </a:lvl7pPr>
            <a:lvl8pPr marL="3176934" indent="0">
              <a:buNone/>
              <a:defRPr sz="900"/>
            </a:lvl8pPr>
            <a:lvl9pPr marL="3630781"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is-IS"/>
          </a:p>
        </p:txBody>
      </p:sp>
      <p:sp>
        <p:nvSpPr>
          <p:cNvPr id="7" name="Slide Number Placeholder 5"/>
          <p:cNvSpPr>
            <a:spLocks noGrp="1"/>
          </p:cNvSpPr>
          <p:nvPr>
            <p:ph type="sldNum" sz="quarter" idx="12"/>
          </p:nvPr>
        </p:nvSpPr>
        <p:spPr/>
        <p:txBody>
          <a:bodyPr/>
          <a:lstStyle>
            <a:lvl1pPr>
              <a:defRPr/>
            </a:lvl1pPr>
          </a:lstStyle>
          <a:p>
            <a:pPr>
              <a:defRPr/>
            </a:pPr>
            <a:fld id="{D8F544E5-5259-4630-BB6D-8FCDB928AD8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4855" y="5331779"/>
            <a:ext cx="6106478" cy="629448"/>
          </a:xfrm>
        </p:spPr>
        <p:txBody>
          <a:bodyPr anchor="b"/>
          <a:lstStyle>
            <a:lvl1pPr algn="l">
              <a:defRPr sz="2000" b="1"/>
            </a:lvl1pPr>
          </a:lstStyle>
          <a:p>
            <a:r>
              <a:rPr lang="en-US" smtClean="0"/>
              <a:t>Click to edit Master title style</a:t>
            </a:r>
            <a:endParaRPr lang="is-IS"/>
          </a:p>
        </p:txBody>
      </p:sp>
      <p:sp>
        <p:nvSpPr>
          <p:cNvPr id="3" name="Picture Placeholder 2"/>
          <p:cNvSpPr>
            <a:spLocks noGrp="1"/>
          </p:cNvSpPr>
          <p:nvPr>
            <p:ph type="pic" idx="1"/>
          </p:nvPr>
        </p:nvSpPr>
        <p:spPr>
          <a:xfrm>
            <a:off x="2298001" y="1179742"/>
            <a:ext cx="5500186" cy="4116345"/>
          </a:xfrm>
        </p:spPr>
        <p:txBody>
          <a:bodyPr/>
          <a:lstStyle>
            <a:lvl1pPr marL="0" indent="0">
              <a:buNone/>
              <a:defRPr sz="3200"/>
            </a:lvl1pPr>
            <a:lvl2pPr marL="453847" indent="0">
              <a:buNone/>
              <a:defRPr sz="2800"/>
            </a:lvl2pPr>
            <a:lvl3pPr marL="907696" indent="0">
              <a:buNone/>
              <a:defRPr sz="2300"/>
            </a:lvl3pPr>
            <a:lvl4pPr marL="1361543" indent="0">
              <a:buNone/>
              <a:defRPr sz="2000"/>
            </a:lvl4pPr>
            <a:lvl5pPr marL="1815391" indent="0">
              <a:buNone/>
              <a:defRPr sz="2000"/>
            </a:lvl5pPr>
            <a:lvl6pPr marL="2269238" indent="0">
              <a:buNone/>
              <a:defRPr sz="2000"/>
            </a:lvl6pPr>
            <a:lvl7pPr marL="2723086" indent="0">
              <a:buNone/>
              <a:defRPr sz="2000"/>
            </a:lvl7pPr>
            <a:lvl8pPr marL="3176934" indent="0">
              <a:buNone/>
              <a:defRPr sz="2000"/>
            </a:lvl8pPr>
            <a:lvl9pPr marL="3630781" indent="0">
              <a:buNone/>
              <a:defRPr sz="2000"/>
            </a:lvl9pPr>
          </a:lstStyle>
          <a:p>
            <a:pPr lvl="0"/>
            <a:endParaRPr lang="is-IS" noProof="0" smtClean="0"/>
          </a:p>
        </p:txBody>
      </p:sp>
      <p:sp>
        <p:nvSpPr>
          <p:cNvPr id="4" name="Text Placeholder 3"/>
          <p:cNvSpPr>
            <a:spLocks noGrp="1"/>
          </p:cNvSpPr>
          <p:nvPr>
            <p:ph type="body" sz="half" idx="2"/>
          </p:nvPr>
        </p:nvSpPr>
        <p:spPr>
          <a:xfrm>
            <a:off x="1994855" y="5961227"/>
            <a:ext cx="6106478" cy="893917"/>
          </a:xfrm>
        </p:spPr>
        <p:txBody>
          <a:bodyPr/>
          <a:lstStyle>
            <a:lvl1pPr marL="0" indent="0">
              <a:buNone/>
              <a:defRPr sz="1400"/>
            </a:lvl1pPr>
            <a:lvl2pPr marL="453847" indent="0">
              <a:buNone/>
              <a:defRPr sz="1200"/>
            </a:lvl2pPr>
            <a:lvl3pPr marL="907696" indent="0">
              <a:buNone/>
              <a:defRPr sz="1000"/>
            </a:lvl3pPr>
            <a:lvl4pPr marL="1361543" indent="0">
              <a:buNone/>
              <a:defRPr sz="900"/>
            </a:lvl4pPr>
            <a:lvl5pPr marL="1815391" indent="0">
              <a:buNone/>
              <a:defRPr sz="900"/>
            </a:lvl5pPr>
            <a:lvl6pPr marL="2269238" indent="0">
              <a:buNone/>
              <a:defRPr sz="900"/>
            </a:lvl6pPr>
            <a:lvl7pPr marL="2723086" indent="0">
              <a:buNone/>
              <a:defRPr sz="900"/>
            </a:lvl7pPr>
            <a:lvl8pPr marL="3176934" indent="0">
              <a:buNone/>
              <a:defRPr sz="900"/>
            </a:lvl8pPr>
            <a:lvl9pPr marL="3630781"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is-IS"/>
          </a:p>
        </p:txBody>
      </p:sp>
      <p:sp>
        <p:nvSpPr>
          <p:cNvPr id="7" name="Slide Number Placeholder 5"/>
          <p:cNvSpPr>
            <a:spLocks noGrp="1"/>
          </p:cNvSpPr>
          <p:nvPr>
            <p:ph type="sldNum" sz="quarter" idx="12"/>
          </p:nvPr>
        </p:nvSpPr>
        <p:spPr/>
        <p:txBody>
          <a:bodyPr/>
          <a:lstStyle>
            <a:lvl1pPr>
              <a:defRPr/>
            </a:lvl1pPr>
          </a:lstStyle>
          <a:p>
            <a:pPr>
              <a:defRPr/>
            </a:pPr>
            <a:fld id="{9FEEAF5C-E320-4D29-B1EA-A48A6AA798B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HI_ppt_FVS-04.jpg"/>
          <p:cNvPicPr>
            <a:picLocks noChangeAspect="1"/>
          </p:cNvPicPr>
          <p:nvPr userDrawn="1"/>
        </p:nvPicPr>
        <p:blipFill>
          <a:blip r:embed="rId13" cstate="print"/>
          <a:srcRect/>
          <a:stretch>
            <a:fillRect/>
          </a:stretch>
        </p:blipFill>
        <p:spPr bwMode="auto">
          <a:xfrm>
            <a:off x="19050" y="0"/>
            <a:ext cx="10139363" cy="7616825"/>
          </a:xfrm>
          <a:prstGeom prst="rect">
            <a:avLst/>
          </a:prstGeom>
          <a:noFill/>
          <a:ln w="9525">
            <a:noFill/>
            <a:miter lim="800000"/>
            <a:headEnd/>
            <a:tailEnd/>
          </a:ln>
        </p:spPr>
      </p:pic>
      <p:sp>
        <p:nvSpPr>
          <p:cNvPr id="1027" name="Title Placeholder 1"/>
          <p:cNvSpPr>
            <a:spLocks noGrp="1"/>
          </p:cNvSpPr>
          <p:nvPr>
            <p:ph type="title"/>
          </p:nvPr>
        </p:nvSpPr>
        <p:spPr bwMode="auto">
          <a:xfrm>
            <a:off x="506413" y="1055688"/>
            <a:ext cx="9158287" cy="1270000"/>
          </a:xfrm>
          <a:prstGeom prst="rect">
            <a:avLst/>
          </a:prstGeom>
          <a:noFill/>
          <a:ln w="9525">
            <a:noFill/>
            <a:miter lim="800000"/>
            <a:headEnd/>
            <a:tailEnd/>
          </a:ln>
        </p:spPr>
        <p:txBody>
          <a:bodyPr vert="horz" wrap="square" lIns="90769" tIns="45385" rIns="90769" bIns="45385"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509588" y="2470150"/>
            <a:ext cx="9158287" cy="4333875"/>
          </a:xfrm>
          <a:prstGeom prst="rect">
            <a:avLst/>
          </a:prstGeom>
          <a:noFill/>
          <a:ln w="9525">
            <a:noFill/>
            <a:miter lim="800000"/>
            <a:headEnd/>
            <a:tailEnd/>
          </a:ln>
        </p:spPr>
        <p:txBody>
          <a:bodyPr vert="horz" wrap="square" lIns="90769" tIns="45385" rIns="90769" bIns="4538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9588" y="7059613"/>
            <a:ext cx="2373312" cy="404812"/>
          </a:xfrm>
          <a:prstGeom prst="rect">
            <a:avLst/>
          </a:prstGeom>
        </p:spPr>
        <p:txBody>
          <a:bodyPr vert="horz" wrap="square" lIns="90769" tIns="45385" rIns="90769" bIns="45385" numCol="1" anchor="ctr" anchorCtr="0" compatLnSpc="1">
            <a:prstTxWarp prst="textNoShape">
              <a:avLst/>
            </a:prstTxWarp>
          </a:bodyPr>
          <a:lstStyle>
            <a:lvl1pPr>
              <a:defRPr sz="1200">
                <a:solidFill>
                  <a:srgbClr val="898989"/>
                </a:solidFill>
                <a:latin typeface="Calibri" charset="0"/>
                <a:ea typeface="ＭＳ Ｐゴシック" charset="-128"/>
              </a:defRPr>
            </a:lvl1pPr>
          </a:lstStyle>
          <a:p>
            <a:pPr>
              <a:defRPr/>
            </a:pPr>
            <a:endParaRPr lang="en-US"/>
          </a:p>
        </p:txBody>
      </p:sp>
      <p:sp>
        <p:nvSpPr>
          <p:cNvPr id="5" name="Footer Placeholder 4"/>
          <p:cNvSpPr>
            <a:spLocks noGrp="1"/>
          </p:cNvSpPr>
          <p:nvPr>
            <p:ph type="ftr" sz="quarter" idx="3"/>
          </p:nvPr>
        </p:nvSpPr>
        <p:spPr>
          <a:xfrm>
            <a:off x="3476625" y="7059613"/>
            <a:ext cx="3224213" cy="404812"/>
          </a:xfrm>
          <a:prstGeom prst="rect">
            <a:avLst/>
          </a:prstGeom>
        </p:spPr>
        <p:txBody>
          <a:bodyPr vert="horz" wrap="square" lIns="90769" tIns="45385" rIns="90769" bIns="45385" numCol="1" anchor="ctr" anchorCtr="0" compatLnSpc="1">
            <a:prstTxWarp prst="textNoShape">
              <a:avLst/>
            </a:prstTxWarp>
          </a:bodyPr>
          <a:lstStyle>
            <a:lvl1pPr algn="ctr">
              <a:defRPr sz="1200">
                <a:solidFill>
                  <a:srgbClr val="898989"/>
                </a:solidFill>
                <a:latin typeface="Calibri" charset="0"/>
                <a:ea typeface="ＭＳ Ｐゴシック" charset="-128"/>
              </a:defRPr>
            </a:lvl1pPr>
          </a:lstStyle>
          <a:p>
            <a:pPr>
              <a:defRPr/>
            </a:pPr>
            <a:endParaRPr lang="is-IS"/>
          </a:p>
        </p:txBody>
      </p:sp>
      <p:sp>
        <p:nvSpPr>
          <p:cNvPr id="6" name="Slide Number Placeholder 5"/>
          <p:cNvSpPr>
            <a:spLocks noGrp="1"/>
          </p:cNvSpPr>
          <p:nvPr>
            <p:ph type="sldNum" sz="quarter" idx="4"/>
          </p:nvPr>
        </p:nvSpPr>
        <p:spPr>
          <a:xfrm>
            <a:off x="7294563" y="7059613"/>
            <a:ext cx="2373312" cy="404812"/>
          </a:xfrm>
          <a:prstGeom prst="rect">
            <a:avLst/>
          </a:prstGeom>
        </p:spPr>
        <p:txBody>
          <a:bodyPr vert="horz" wrap="square" lIns="90769" tIns="45385" rIns="90769" bIns="45385" numCol="1" anchor="ctr" anchorCtr="0" compatLnSpc="1">
            <a:prstTxWarp prst="textNoShape">
              <a:avLst/>
            </a:prstTxWarp>
          </a:bodyPr>
          <a:lstStyle>
            <a:lvl1pPr algn="r">
              <a:defRPr sz="1200">
                <a:solidFill>
                  <a:srgbClr val="898989"/>
                </a:solidFill>
                <a:latin typeface="Calibri" charset="0"/>
                <a:ea typeface="ＭＳ Ｐゴシック" charset="-128"/>
              </a:defRPr>
            </a:lvl1pPr>
          </a:lstStyle>
          <a:p>
            <a:pPr>
              <a:defRPr/>
            </a:pPr>
            <a:fld id="{5A434EC1-6713-4D77-A9A1-6543F0347DD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lvl1pPr algn="ctr" defTabSz="449263" rtl="0" eaLnBrk="0" fontAlgn="base" hangingPunct="0">
        <a:spcBef>
          <a:spcPct val="0"/>
        </a:spcBef>
        <a:spcAft>
          <a:spcPct val="0"/>
        </a:spcAft>
        <a:defRPr sz="3200" b="1">
          <a:solidFill>
            <a:schemeClr val="tx1"/>
          </a:solidFill>
          <a:latin typeface="Frutiger LT Std 55 Roman" pitchFamily="34" charset="0"/>
          <a:ea typeface="Arial" charset="0"/>
          <a:cs typeface="Arial" pitchFamily="34" charset="0"/>
        </a:defRPr>
      </a:lvl1pPr>
      <a:lvl2pPr algn="ctr" defTabSz="449263" rtl="0" eaLnBrk="0" fontAlgn="base" hangingPunct="0">
        <a:spcBef>
          <a:spcPct val="0"/>
        </a:spcBef>
        <a:spcAft>
          <a:spcPct val="0"/>
        </a:spcAft>
        <a:defRPr sz="3200" b="1">
          <a:solidFill>
            <a:schemeClr val="tx1"/>
          </a:solidFill>
          <a:latin typeface="Frutiger LT Std 55 Roman" pitchFamily="34" charset="0"/>
          <a:ea typeface="Arial" charset="0"/>
          <a:cs typeface="Arial" charset="0"/>
        </a:defRPr>
      </a:lvl2pPr>
      <a:lvl3pPr algn="ctr" defTabSz="449263" rtl="0" eaLnBrk="0" fontAlgn="base" hangingPunct="0">
        <a:spcBef>
          <a:spcPct val="0"/>
        </a:spcBef>
        <a:spcAft>
          <a:spcPct val="0"/>
        </a:spcAft>
        <a:defRPr sz="3200" b="1">
          <a:solidFill>
            <a:schemeClr val="tx1"/>
          </a:solidFill>
          <a:latin typeface="Frutiger LT Std 55 Roman" pitchFamily="34" charset="0"/>
          <a:ea typeface="Arial" charset="0"/>
          <a:cs typeface="Arial" charset="0"/>
        </a:defRPr>
      </a:lvl3pPr>
      <a:lvl4pPr algn="ctr" defTabSz="449263" rtl="0" eaLnBrk="0" fontAlgn="base" hangingPunct="0">
        <a:spcBef>
          <a:spcPct val="0"/>
        </a:spcBef>
        <a:spcAft>
          <a:spcPct val="0"/>
        </a:spcAft>
        <a:defRPr sz="3200" b="1">
          <a:solidFill>
            <a:schemeClr val="tx1"/>
          </a:solidFill>
          <a:latin typeface="Frutiger LT Std 55 Roman" pitchFamily="34" charset="0"/>
          <a:ea typeface="Arial" charset="0"/>
          <a:cs typeface="Arial" charset="0"/>
        </a:defRPr>
      </a:lvl4pPr>
      <a:lvl5pPr algn="ctr" defTabSz="449263" rtl="0" eaLnBrk="0" fontAlgn="base" hangingPunct="0">
        <a:spcBef>
          <a:spcPct val="0"/>
        </a:spcBef>
        <a:spcAft>
          <a:spcPct val="0"/>
        </a:spcAft>
        <a:defRPr sz="3200" b="1">
          <a:solidFill>
            <a:schemeClr val="tx1"/>
          </a:solidFill>
          <a:latin typeface="Frutiger LT Std 55 Roman" pitchFamily="34" charset="0"/>
          <a:ea typeface="Arial" charset="0"/>
          <a:cs typeface="Arial" charset="0"/>
        </a:defRPr>
      </a:lvl5pPr>
      <a:lvl6pPr marL="453847" algn="ctr" defTabSz="453847" rtl="0" fontAlgn="base">
        <a:spcBef>
          <a:spcPct val="0"/>
        </a:spcBef>
        <a:spcAft>
          <a:spcPct val="0"/>
        </a:spcAft>
        <a:defRPr sz="3800">
          <a:solidFill>
            <a:schemeClr val="tx1"/>
          </a:solidFill>
          <a:latin typeface="Calibri" pitchFamily="34" charset="0"/>
        </a:defRPr>
      </a:lvl6pPr>
      <a:lvl7pPr marL="907696" algn="ctr" defTabSz="453847" rtl="0" fontAlgn="base">
        <a:spcBef>
          <a:spcPct val="0"/>
        </a:spcBef>
        <a:spcAft>
          <a:spcPct val="0"/>
        </a:spcAft>
        <a:defRPr sz="3800">
          <a:solidFill>
            <a:schemeClr val="tx1"/>
          </a:solidFill>
          <a:latin typeface="Calibri" pitchFamily="34" charset="0"/>
        </a:defRPr>
      </a:lvl7pPr>
      <a:lvl8pPr marL="1361543" algn="ctr" defTabSz="453847" rtl="0" fontAlgn="base">
        <a:spcBef>
          <a:spcPct val="0"/>
        </a:spcBef>
        <a:spcAft>
          <a:spcPct val="0"/>
        </a:spcAft>
        <a:defRPr sz="3800">
          <a:solidFill>
            <a:schemeClr val="tx1"/>
          </a:solidFill>
          <a:latin typeface="Calibri" pitchFamily="34" charset="0"/>
        </a:defRPr>
      </a:lvl8pPr>
      <a:lvl9pPr marL="1815391" algn="ctr" defTabSz="453847" rtl="0" fontAlgn="base">
        <a:spcBef>
          <a:spcPct val="0"/>
        </a:spcBef>
        <a:spcAft>
          <a:spcPct val="0"/>
        </a:spcAft>
        <a:defRPr sz="3800">
          <a:solidFill>
            <a:schemeClr val="tx1"/>
          </a:solidFill>
          <a:latin typeface="Calibri" pitchFamily="34" charset="0"/>
        </a:defRPr>
      </a:lvl9pPr>
    </p:titleStyle>
    <p:bodyStyle>
      <a:lvl1pPr marL="336550" indent="-336550" algn="l" defTabSz="449263" rtl="0" eaLnBrk="0" fontAlgn="base" hangingPunct="0">
        <a:spcBef>
          <a:spcPct val="20000"/>
        </a:spcBef>
        <a:spcAft>
          <a:spcPct val="0"/>
        </a:spcAft>
        <a:buFont typeface="Arial" charset="0"/>
        <a:buChar char="•"/>
        <a:defRPr sz="2800">
          <a:solidFill>
            <a:schemeClr val="tx1"/>
          </a:solidFill>
          <a:latin typeface="Frutiger LT Std 55 Roman" pitchFamily="34" charset="0"/>
          <a:ea typeface="Arial" charset="0"/>
          <a:cs typeface="Arial" pitchFamily="34" charset="0"/>
        </a:defRPr>
      </a:lvl1pPr>
      <a:lvl2pPr marL="733425" indent="-279400" algn="l" defTabSz="449263" rtl="0" eaLnBrk="0" fontAlgn="base" hangingPunct="0">
        <a:spcBef>
          <a:spcPct val="20000"/>
        </a:spcBef>
        <a:spcAft>
          <a:spcPct val="0"/>
        </a:spcAft>
        <a:buFont typeface="Arial" charset="0"/>
        <a:buChar char="–"/>
        <a:defRPr sz="2400">
          <a:solidFill>
            <a:schemeClr val="tx1"/>
          </a:solidFill>
          <a:latin typeface="Frutiger LT Std 55 Roman" pitchFamily="34" charset="0"/>
          <a:ea typeface="Arial" charset="0"/>
          <a:cs typeface="Arial" pitchFamily="34" charset="0"/>
        </a:defRPr>
      </a:lvl2pPr>
      <a:lvl3pPr marL="1130300" indent="-222250" algn="l" defTabSz="449263" rtl="0" eaLnBrk="0" fontAlgn="base" hangingPunct="0">
        <a:spcBef>
          <a:spcPct val="20000"/>
        </a:spcBef>
        <a:spcAft>
          <a:spcPct val="0"/>
        </a:spcAft>
        <a:buFont typeface="Arial" charset="0"/>
        <a:buChar char="•"/>
        <a:defRPr sz="2300">
          <a:solidFill>
            <a:schemeClr val="tx1"/>
          </a:solidFill>
          <a:latin typeface="Frutiger LT Std 55 Roman" pitchFamily="34" charset="0"/>
          <a:ea typeface="Arial" charset="0"/>
          <a:cs typeface="Arial" pitchFamily="34" charset="0"/>
        </a:defRPr>
      </a:lvl3pPr>
      <a:lvl4pPr marL="1584325" indent="-222250" algn="l" defTabSz="449263" rtl="0" eaLnBrk="0" fontAlgn="base" hangingPunct="0">
        <a:spcBef>
          <a:spcPct val="20000"/>
        </a:spcBef>
        <a:spcAft>
          <a:spcPct val="0"/>
        </a:spcAft>
        <a:buFont typeface="Arial" charset="0"/>
        <a:buChar char="–"/>
        <a:defRPr>
          <a:solidFill>
            <a:schemeClr val="tx1"/>
          </a:solidFill>
          <a:latin typeface="Frutiger LT Std 55 Roman" pitchFamily="34" charset="0"/>
          <a:ea typeface="Arial" charset="0"/>
          <a:cs typeface="Arial" pitchFamily="34" charset="0"/>
        </a:defRPr>
      </a:lvl4pPr>
      <a:lvl5pPr marL="2038350" indent="-222250" algn="l" defTabSz="449263" rtl="0" eaLnBrk="0" fontAlgn="base" hangingPunct="0">
        <a:spcBef>
          <a:spcPct val="20000"/>
        </a:spcBef>
        <a:spcAft>
          <a:spcPct val="0"/>
        </a:spcAft>
        <a:buFont typeface="Arial" charset="0"/>
        <a:buChar char="»"/>
        <a:defRPr>
          <a:solidFill>
            <a:schemeClr val="tx1"/>
          </a:solidFill>
          <a:latin typeface="Frutiger LT Std 55 Roman" pitchFamily="34" charset="0"/>
          <a:ea typeface="Arial" charset="0"/>
          <a:cs typeface="Arial" pitchFamily="34" charset="0"/>
        </a:defRPr>
      </a:lvl5pPr>
      <a:lvl6pPr marL="2496162" indent="-226925" algn="l" defTabSz="453847" rtl="0" fontAlgn="base">
        <a:spcBef>
          <a:spcPct val="20000"/>
        </a:spcBef>
        <a:spcAft>
          <a:spcPct val="0"/>
        </a:spcAft>
        <a:buFont typeface="Arial" charset="0"/>
        <a:buChar char="»"/>
        <a:defRPr sz="2000">
          <a:solidFill>
            <a:schemeClr val="tx1"/>
          </a:solidFill>
          <a:latin typeface="+mn-lt"/>
        </a:defRPr>
      </a:lvl6pPr>
      <a:lvl7pPr marL="2950010" indent="-226925" algn="l" defTabSz="453847" rtl="0" fontAlgn="base">
        <a:spcBef>
          <a:spcPct val="20000"/>
        </a:spcBef>
        <a:spcAft>
          <a:spcPct val="0"/>
        </a:spcAft>
        <a:buFont typeface="Arial" charset="0"/>
        <a:buChar char="»"/>
        <a:defRPr sz="2000">
          <a:solidFill>
            <a:schemeClr val="tx1"/>
          </a:solidFill>
          <a:latin typeface="+mn-lt"/>
        </a:defRPr>
      </a:lvl7pPr>
      <a:lvl8pPr marL="3403858" indent="-226925" algn="l" defTabSz="453847" rtl="0" fontAlgn="base">
        <a:spcBef>
          <a:spcPct val="20000"/>
        </a:spcBef>
        <a:spcAft>
          <a:spcPct val="0"/>
        </a:spcAft>
        <a:buFont typeface="Arial" charset="0"/>
        <a:buChar char="»"/>
        <a:defRPr sz="2000">
          <a:solidFill>
            <a:schemeClr val="tx1"/>
          </a:solidFill>
          <a:latin typeface="+mn-lt"/>
        </a:defRPr>
      </a:lvl8pPr>
      <a:lvl9pPr marL="3857706" indent="-226925" algn="l" defTabSz="453847" rtl="0" fontAlgn="base">
        <a:spcBef>
          <a:spcPct val="20000"/>
        </a:spcBef>
        <a:spcAft>
          <a:spcPct val="0"/>
        </a:spcAft>
        <a:buFont typeface="Arial" charset="0"/>
        <a:buChar char="»"/>
        <a:defRPr sz="2000">
          <a:solidFill>
            <a:schemeClr val="tx1"/>
          </a:solidFill>
          <a:latin typeface="+mn-lt"/>
        </a:defRPr>
      </a:lvl9pPr>
    </p:bodyStyle>
    <p:otherStyle>
      <a:defPPr>
        <a:defRPr lang="is-IS"/>
      </a:defPPr>
      <a:lvl1pPr marL="0" algn="l" defTabSz="907696" rtl="0" eaLnBrk="1" latinLnBrk="0" hangingPunct="1">
        <a:defRPr sz="1800" kern="1200">
          <a:solidFill>
            <a:schemeClr val="tx1"/>
          </a:solidFill>
          <a:latin typeface="+mn-lt"/>
          <a:ea typeface="+mn-ea"/>
          <a:cs typeface="+mn-cs"/>
        </a:defRPr>
      </a:lvl1pPr>
      <a:lvl2pPr marL="453847" algn="l" defTabSz="907696" rtl="0" eaLnBrk="1" latinLnBrk="0" hangingPunct="1">
        <a:defRPr sz="1800" kern="1200">
          <a:solidFill>
            <a:schemeClr val="tx1"/>
          </a:solidFill>
          <a:latin typeface="+mn-lt"/>
          <a:ea typeface="+mn-ea"/>
          <a:cs typeface="+mn-cs"/>
        </a:defRPr>
      </a:lvl2pPr>
      <a:lvl3pPr marL="907696" algn="l" defTabSz="907696" rtl="0" eaLnBrk="1" latinLnBrk="0" hangingPunct="1">
        <a:defRPr sz="1800" kern="1200">
          <a:solidFill>
            <a:schemeClr val="tx1"/>
          </a:solidFill>
          <a:latin typeface="+mn-lt"/>
          <a:ea typeface="+mn-ea"/>
          <a:cs typeface="+mn-cs"/>
        </a:defRPr>
      </a:lvl3pPr>
      <a:lvl4pPr marL="1361543" algn="l" defTabSz="907696" rtl="0" eaLnBrk="1" latinLnBrk="0" hangingPunct="1">
        <a:defRPr sz="1800" kern="1200">
          <a:solidFill>
            <a:schemeClr val="tx1"/>
          </a:solidFill>
          <a:latin typeface="+mn-lt"/>
          <a:ea typeface="+mn-ea"/>
          <a:cs typeface="+mn-cs"/>
        </a:defRPr>
      </a:lvl4pPr>
      <a:lvl5pPr marL="1815391" algn="l" defTabSz="907696" rtl="0" eaLnBrk="1" latinLnBrk="0" hangingPunct="1">
        <a:defRPr sz="1800" kern="1200">
          <a:solidFill>
            <a:schemeClr val="tx1"/>
          </a:solidFill>
          <a:latin typeface="+mn-lt"/>
          <a:ea typeface="+mn-ea"/>
          <a:cs typeface="+mn-cs"/>
        </a:defRPr>
      </a:lvl5pPr>
      <a:lvl6pPr marL="2269238" algn="l" defTabSz="907696" rtl="0" eaLnBrk="1" latinLnBrk="0" hangingPunct="1">
        <a:defRPr sz="1800" kern="1200">
          <a:solidFill>
            <a:schemeClr val="tx1"/>
          </a:solidFill>
          <a:latin typeface="+mn-lt"/>
          <a:ea typeface="+mn-ea"/>
          <a:cs typeface="+mn-cs"/>
        </a:defRPr>
      </a:lvl6pPr>
      <a:lvl7pPr marL="2723086" algn="l" defTabSz="907696" rtl="0" eaLnBrk="1" latinLnBrk="0" hangingPunct="1">
        <a:defRPr sz="1800" kern="1200">
          <a:solidFill>
            <a:schemeClr val="tx1"/>
          </a:solidFill>
          <a:latin typeface="+mn-lt"/>
          <a:ea typeface="+mn-ea"/>
          <a:cs typeface="+mn-cs"/>
        </a:defRPr>
      </a:lvl7pPr>
      <a:lvl8pPr marL="3176934" algn="l" defTabSz="907696" rtl="0" eaLnBrk="1" latinLnBrk="0" hangingPunct="1">
        <a:defRPr sz="1800" kern="1200">
          <a:solidFill>
            <a:schemeClr val="tx1"/>
          </a:solidFill>
          <a:latin typeface="+mn-lt"/>
          <a:ea typeface="+mn-ea"/>
          <a:cs typeface="+mn-cs"/>
        </a:defRPr>
      </a:lvl8pPr>
      <a:lvl9pPr marL="3630781" algn="l" defTabSz="90769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http://www.nordvux.net/page/1143/vagledning.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s-IS" dirty="0" err="1" smtClean="0"/>
              <a:t>Research</a:t>
            </a:r>
            <a:r>
              <a:rPr lang="is-IS" dirty="0" smtClean="0"/>
              <a:t> </a:t>
            </a:r>
            <a:r>
              <a:rPr lang="is-IS" dirty="0" err="1" smtClean="0"/>
              <a:t>programs</a:t>
            </a:r>
            <a:r>
              <a:rPr lang="is-IS" dirty="0" smtClean="0"/>
              <a:t> at </a:t>
            </a:r>
            <a:r>
              <a:rPr lang="is-IS" dirty="0" err="1" smtClean="0"/>
              <a:t>the</a:t>
            </a:r>
            <a:r>
              <a:rPr lang="is-IS" dirty="0" smtClean="0"/>
              <a:t> </a:t>
            </a:r>
            <a:r>
              <a:rPr lang="is-IS" dirty="0" err="1" smtClean="0"/>
              <a:t>University</a:t>
            </a:r>
            <a:r>
              <a:rPr lang="is-IS" dirty="0" smtClean="0"/>
              <a:t> of </a:t>
            </a:r>
            <a:r>
              <a:rPr lang="is-IS" dirty="0" err="1" smtClean="0"/>
              <a:t>Iceland</a:t>
            </a:r>
            <a:endParaRPr lang="is-IS" dirty="0"/>
          </a:p>
        </p:txBody>
      </p:sp>
      <p:sp>
        <p:nvSpPr>
          <p:cNvPr id="3" name="Subtitle 2"/>
          <p:cNvSpPr>
            <a:spLocks noGrp="1"/>
          </p:cNvSpPr>
          <p:nvPr>
            <p:ph type="subTitle" idx="1"/>
          </p:nvPr>
        </p:nvSpPr>
        <p:spPr/>
        <p:txBody>
          <a:bodyPr/>
          <a:lstStyle/>
          <a:p>
            <a:r>
              <a:rPr lang="is-IS" smtClean="0"/>
              <a:t>Faculty members</a:t>
            </a:r>
          </a:p>
          <a:p>
            <a:r>
              <a:rPr lang="is-IS" smtClean="0"/>
              <a:t>Kristjana Stella Blöndal</a:t>
            </a:r>
          </a:p>
          <a:p>
            <a:r>
              <a:rPr lang="is-IS" smtClean="0"/>
              <a:t>Guðbjörg Vilhjálmsdóttir</a:t>
            </a:r>
          </a:p>
          <a:p>
            <a:r>
              <a:rPr lang="is-IS" smtClean="0"/>
              <a:t>Sif Einarsdóttir</a:t>
            </a:r>
            <a:endParaRPr lang="is-IS"/>
          </a:p>
        </p:txBody>
      </p:sp>
      <p:sp>
        <p:nvSpPr>
          <p:cNvPr id="4" name="Slide Number Placeholder 3"/>
          <p:cNvSpPr>
            <a:spLocks noGrp="1"/>
          </p:cNvSpPr>
          <p:nvPr>
            <p:ph type="sldNum" sz="quarter" idx="12"/>
          </p:nvPr>
        </p:nvSpPr>
        <p:spPr/>
        <p:txBody>
          <a:bodyPr/>
          <a:lstStyle/>
          <a:p>
            <a:pPr>
              <a:defRPr/>
            </a:pPr>
            <a:fld id="{E5BA6677-BFFD-4A64-8B5C-411D387CD455}"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509588" y="1050925"/>
            <a:ext cx="9158287" cy="1270000"/>
          </a:xfrm>
        </p:spPr>
        <p:txBody>
          <a:bodyPr/>
          <a:lstStyle/>
          <a:p>
            <a:r>
              <a:rPr lang="is-IS" smtClean="0">
                <a:cs typeface="Arial" charset="0"/>
              </a:rPr>
              <a:t>Guðbjörg Vilhjálmsdóttir, professor</a:t>
            </a:r>
          </a:p>
        </p:txBody>
      </p:sp>
      <p:sp>
        <p:nvSpPr>
          <p:cNvPr id="11267" name="Text Placeholder 5"/>
          <p:cNvSpPr>
            <a:spLocks noGrp="1"/>
          </p:cNvSpPr>
          <p:nvPr>
            <p:ph type="body" idx="1"/>
          </p:nvPr>
        </p:nvSpPr>
        <p:spPr>
          <a:xfrm>
            <a:off x="509588" y="2354263"/>
            <a:ext cx="4495800" cy="709612"/>
          </a:xfrm>
        </p:spPr>
        <p:txBody>
          <a:bodyPr/>
          <a:lstStyle/>
          <a:p>
            <a:r>
              <a:rPr lang="is-IS" smtClean="0">
                <a:cs typeface="Arial" charset="0"/>
              </a:rPr>
              <a:t>Current reserach</a:t>
            </a:r>
          </a:p>
        </p:txBody>
      </p:sp>
      <p:sp>
        <p:nvSpPr>
          <p:cNvPr id="11268" name="Content Placeholder 2"/>
          <p:cNvSpPr>
            <a:spLocks noGrp="1"/>
          </p:cNvSpPr>
          <p:nvPr>
            <p:ph sz="half" idx="2"/>
          </p:nvPr>
        </p:nvSpPr>
        <p:spPr>
          <a:xfrm>
            <a:off x="509588" y="3063875"/>
            <a:ext cx="4495800" cy="3740150"/>
          </a:xfrm>
        </p:spPr>
        <p:txBody>
          <a:bodyPr/>
          <a:lstStyle/>
          <a:p>
            <a:r>
              <a:rPr lang="is-IS" smtClean="0">
                <a:cs typeface="Arial" charset="0"/>
              </a:rPr>
              <a:t>Narrative counseling</a:t>
            </a:r>
          </a:p>
          <a:p>
            <a:r>
              <a:rPr lang="is-IS" smtClean="0">
                <a:cs typeface="Arial" charset="0"/>
              </a:rPr>
              <a:t>Special focus on</a:t>
            </a:r>
          </a:p>
          <a:p>
            <a:pPr lvl="1"/>
            <a:r>
              <a:rPr lang="is-IS" smtClean="0">
                <a:cs typeface="Arial" charset="0"/>
              </a:rPr>
              <a:t>Analysing interviews with concepts from literary theory</a:t>
            </a:r>
          </a:p>
        </p:txBody>
      </p:sp>
      <p:sp>
        <p:nvSpPr>
          <p:cNvPr id="11269" name="Text Placeholder 6"/>
          <p:cNvSpPr>
            <a:spLocks noGrp="1"/>
          </p:cNvSpPr>
          <p:nvPr>
            <p:ph type="body" sz="quarter" idx="3"/>
          </p:nvPr>
        </p:nvSpPr>
        <p:spPr>
          <a:xfrm>
            <a:off x="5170488" y="2354263"/>
            <a:ext cx="4497387" cy="709612"/>
          </a:xfrm>
        </p:spPr>
        <p:txBody>
          <a:bodyPr/>
          <a:lstStyle/>
          <a:p>
            <a:r>
              <a:rPr lang="is-IS" smtClean="0">
                <a:cs typeface="Arial" charset="0"/>
              </a:rPr>
              <a:t>Recent research</a:t>
            </a:r>
          </a:p>
        </p:txBody>
      </p:sp>
      <p:sp>
        <p:nvSpPr>
          <p:cNvPr id="11270" name="Content Placeholder 4"/>
          <p:cNvSpPr>
            <a:spLocks noGrp="1"/>
          </p:cNvSpPr>
          <p:nvPr>
            <p:ph sz="quarter" idx="4"/>
          </p:nvPr>
        </p:nvSpPr>
        <p:spPr>
          <a:xfrm>
            <a:off x="5170488" y="3063875"/>
            <a:ext cx="4497387" cy="3740150"/>
          </a:xfrm>
        </p:spPr>
        <p:txBody>
          <a:bodyPr/>
          <a:lstStyle/>
          <a:p>
            <a:r>
              <a:rPr lang="is-IS" dirty="0" err="1" smtClean="0">
                <a:cs typeface="Arial" charset="0"/>
              </a:rPr>
              <a:t>Evaluation</a:t>
            </a:r>
            <a:r>
              <a:rPr lang="is-IS" dirty="0" smtClean="0">
                <a:cs typeface="Arial" charset="0"/>
              </a:rPr>
              <a:t> </a:t>
            </a:r>
            <a:r>
              <a:rPr lang="is-IS" dirty="0" err="1" smtClean="0">
                <a:cs typeface="Arial" charset="0"/>
              </a:rPr>
              <a:t>studies</a:t>
            </a:r>
            <a:endParaRPr lang="is-IS" dirty="0" smtClean="0">
              <a:cs typeface="Arial" charset="0"/>
            </a:endParaRPr>
          </a:p>
          <a:p>
            <a:pPr lvl="1"/>
            <a:r>
              <a:rPr lang="is-IS" i="1" dirty="0" err="1" smtClean="0">
                <a:cs typeface="Arial" charset="0"/>
              </a:rPr>
              <a:t>Voice</a:t>
            </a:r>
            <a:r>
              <a:rPr lang="is-IS" i="1" dirty="0" smtClean="0">
                <a:cs typeface="Arial" charset="0"/>
              </a:rPr>
              <a:t> of </a:t>
            </a:r>
            <a:r>
              <a:rPr lang="is-IS" i="1" dirty="0" err="1" smtClean="0">
                <a:cs typeface="Arial" charset="0"/>
              </a:rPr>
              <a:t>users</a:t>
            </a:r>
            <a:endParaRPr lang="is-IS" i="1" dirty="0" smtClean="0">
              <a:cs typeface="Arial" charset="0"/>
            </a:endParaRPr>
          </a:p>
          <a:p>
            <a:pPr lvl="1"/>
            <a:r>
              <a:rPr lang="is-IS" dirty="0" err="1" smtClean="0">
                <a:cs typeface="Arial" charset="0"/>
              </a:rPr>
              <a:t>Careers</a:t>
            </a:r>
            <a:r>
              <a:rPr lang="is-IS" dirty="0" smtClean="0">
                <a:cs typeface="Arial" charset="0"/>
              </a:rPr>
              <a:t> </a:t>
            </a:r>
            <a:r>
              <a:rPr lang="is-IS" dirty="0" err="1" smtClean="0">
                <a:cs typeface="Arial" charset="0"/>
              </a:rPr>
              <a:t>education</a:t>
            </a:r>
            <a:r>
              <a:rPr lang="is-IS" dirty="0" smtClean="0">
                <a:cs typeface="Arial" charset="0"/>
              </a:rPr>
              <a:t> and </a:t>
            </a:r>
            <a:r>
              <a:rPr lang="is-IS" dirty="0" err="1" smtClean="0">
                <a:cs typeface="Arial" charset="0"/>
              </a:rPr>
              <a:t>dropout</a:t>
            </a:r>
            <a:endParaRPr lang="is-IS" dirty="0" smtClean="0">
              <a:cs typeface="Arial" charset="0"/>
            </a:endParaRPr>
          </a:p>
          <a:p>
            <a:pPr lvl="1"/>
            <a:endParaRPr lang="is-IS" dirty="0" smtClean="0">
              <a:cs typeface="Arial" charset="0"/>
            </a:endParaRPr>
          </a:p>
        </p:txBody>
      </p:sp>
      <p:sp>
        <p:nvSpPr>
          <p:cNvPr id="11271" name="Slide Number Placeholder 3"/>
          <p:cNvSpPr>
            <a:spLocks noGrp="1"/>
          </p:cNvSpPr>
          <p:nvPr>
            <p:ph type="sldNum" sz="quarter" idx="12"/>
          </p:nvPr>
        </p:nvSpPr>
        <p:spPr bwMode="auto">
          <a:noFill/>
          <a:ln>
            <a:miter lim="800000"/>
            <a:headEnd/>
            <a:tailEnd/>
          </a:ln>
        </p:spPr>
        <p:txBody>
          <a:bodyPr/>
          <a:lstStyle/>
          <a:p>
            <a:fld id="{5E341362-97B5-4E10-A72D-C79C84333013}" type="slidenum">
              <a:rPr lang="en-US" smtClean="0">
                <a:latin typeface="Calibri" pitchFamily="34" charset="0"/>
                <a:ea typeface="MS PGothic" pitchFamily="34" charset="-128"/>
              </a:rPr>
              <a:pPr/>
              <a:t>10</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s-IS" dirty="0" err="1" smtClean="0"/>
              <a:t>International</a:t>
            </a:r>
            <a:r>
              <a:rPr lang="is-IS" dirty="0" smtClean="0"/>
              <a:t> </a:t>
            </a:r>
            <a:r>
              <a:rPr lang="is-IS" dirty="0" err="1" smtClean="0"/>
              <a:t>research</a:t>
            </a:r>
            <a:r>
              <a:rPr lang="is-IS" dirty="0" smtClean="0"/>
              <a:t> </a:t>
            </a:r>
            <a:r>
              <a:rPr lang="is-IS" dirty="0" err="1" smtClean="0"/>
              <a:t>collaboration</a:t>
            </a:r>
            <a:endParaRPr lang="en-US" dirty="0"/>
          </a:p>
        </p:txBody>
      </p:sp>
      <p:sp>
        <p:nvSpPr>
          <p:cNvPr id="9" name="Content Placeholder 8"/>
          <p:cNvSpPr>
            <a:spLocks noGrp="1"/>
          </p:cNvSpPr>
          <p:nvPr>
            <p:ph idx="1"/>
          </p:nvPr>
        </p:nvSpPr>
        <p:spPr/>
        <p:txBody>
          <a:bodyPr/>
          <a:lstStyle/>
          <a:p>
            <a:r>
              <a:rPr lang="is-IS" dirty="0" err="1" smtClean="0"/>
              <a:t>International</a:t>
            </a:r>
            <a:r>
              <a:rPr lang="is-IS" dirty="0" smtClean="0"/>
              <a:t> </a:t>
            </a:r>
            <a:r>
              <a:rPr lang="is-IS" dirty="0" err="1" smtClean="0"/>
              <a:t>research</a:t>
            </a:r>
            <a:r>
              <a:rPr lang="is-IS" dirty="0" smtClean="0"/>
              <a:t> </a:t>
            </a:r>
            <a:r>
              <a:rPr lang="is-IS" dirty="0" err="1" smtClean="0"/>
              <a:t>group</a:t>
            </a:r>
            <a:r>
              <a:rPr lang="is-IS" dirty="0" smtClean="0"/>
              <a:t> </a:t>
            </a:r>
            <a:r>
              <a:rPr lang="is-IS" dirty="0" err="1" smtClean="0"/>
              <a:t>on</a:t>
            </a:r>
            <a:r>
              <a:rPr lang="is-IS" dirty="0" smtClean="0"/>
              <a:t> </a:t>
            </a:r>
            <a:r>
              <a:rPr lang="is-IS" dirty="0" err="1" smtClean="0"/>
              <a:t>psychometric</a:t>
            </a:r>
            <a:r>
              <a:rPr lang="is-IS" dirty="0" smtClean="0"/>
              <a:t> </a:t>
            </a:r>
            <a:r>
              <a:rPr lang="is-IS" dirty="0" err="1" smtClean="0"/>
              <a:t>measures</a:t>
            </a:r>
            <a:r>
              <a:rPr lang="is-IS" dirty="0" smtClean="0"/>
              <a:t> of </a:t>
            </a:r>
            <a:r>
              <a:rPr lang="is-IS" dirty="0" err="1" smtClean="0"/>
              <a:t>career</a:t>
            </a:r>
            <a:r>
              <a:rPr lang="is-IS" dirty="0" smtClean="0"/>
              <a:t> </a:t>
            </a:r>
            <a:r>
              <a:rPr lang="is-IS" dirty="0" err="1" smtClean="0"/>
              <a:t>adaptability</a:t>
            </a:r>
            <a:r>
              <a:rPr lang="is-IS" dirty="0" smtClean="0"/>
              <a:t>. </a:t>
            </a:r>
            <a:r>
              <a:rPr lang="is-IS" dirty="0" err="1" smtClean="0"/>
              <a:t>See</a:t>
            </a:r>
            <a:r>
              <a:rPr lang="is-IS" dirty="0" smtClean="0"/>
              <a:t> </a:t>
            </a:r>
            <a:r>
              <a:rPr lang="is-IS" dirty="0" err="1" smtClean="0"/>
              <a:t>publications</a:t>
            </a:r>
            <a:r>
              <a:rPr lang="is-IS" dirty="0" smtClean="0"/>
              <a:t> in </a:t>
            </a:r>
            <a:r>
              <a:rPr lang="is-IS" dirty="0" err="1" smtClean="0"/>
              <a:t>the</a:t>
            </a:r>
            <a:r>
              <a:rPr lang="is-IS" dirty="0" smtClean="0"/>
              <a:t> </a:t>
            </a:r>
            <a:r>
              <a:rPr lang="is-IS" i="1" dirty="0" err="1" smtClean="0"/>
              <a:t>Journal</a:t>
            </a:r>
            <a:r>
              <a:rPr lang="is-IS" i="1" dirty="0" smtClean="0"/>
              <a:t> of </a:t>
            </a:r>
            <a:r>
              <a:rPr lang="is-IS" i="1" dirty="0" err="1" smtClean="0"/>
              <a:t>Vocational</a:t>
            </a:r>
            <a:r>
              <a:rPr lang="is-IS" i="1" dirty="0" smtClean="0"/>
              <a:t> </a:t>
            </a:r>
            <a:r>
              <a:rPr lang="is-IS" i="1" dirty="0" err="1" smtClean="0"/>
              <a:t>Behavior</a:t>
            </a:r>
            <a:r>
              <a:rPr lang="is-IS" dirty="0" smtClean="0"/>
              <a:t>, </a:t>
            </a:r>
            <a:r>
              <a:rPr lang="is-IS" dirty="0" err="1" smtClean="0"/>
              <a:t>June</a:t>
            </a:r>
            <a:r>
              <a:rPr lang="is-IS" dirty="0" smtClean="0"/>
              <a:t> 2012.</a:t>
            </a:r>
          </a:p>
          <a:p>
            <a:r>
              <a:rPr lang="is-IS" dirty="0" err="1" smtClean="0"/>
              <a:t>Nordic</a:t>
            </a:r>
            <a:r>
              <a:rPr lang="is-IS" dirty="0" smtClean="0"/>
              <a:t> </a:t>
            </a:r>
            <a:r>
              <a:rPr lang="is-IS" dirty="0" err="1" smtClean="0"/>
              <a:t>research</a:t>
            </a:r>
            <a:r>
              <a:rPr lang="is-IS" dirty="0" smtClean="0"/>
              <a:t> </a:t>
            </a:r>
            <a:r>
              <a:rPr lang="is-IS" dirty="0" err="1" smtClean="0"/>
              <a:t>group</a:t>
            </a:r>
            <a:r>
              <a:rPr lang="is-IS" dirty="0" smtClean="0"/>
              <a:t>. NVL. </a:t>
            </a:r>
            <a:r>
              <a:rPr lang="is-IS" sz="2000" dirty="0"/>
              <a:t>Guðbjörg Vilhjálmsdóttir, Andrea G. Dofradóttir &amp; Guðrún Birna Kjartansdóttir (2011). </a:t>
            </a:r>
            <a:r>
              <a:rPr lang="is-IS" sz="2000" i="1" dirty="0" err="1"/>
              <a:t>Voice</a:t>
            </a:r>
            <a:r>
              <a:rPr lang="is-IS" sz="2000" i="1" dirty="0"/>
              <a:t> of </a:t>
            </a:r>
            <a:r>
              <a:rPr lang="is-IS" sz="2000" i="1" dirty="0" err="1"/>
              <a:t>users</a:t>
            </a:r>
            <a:r>
              <a:rPr lang="is-IS" sz="2000" i="1" dirty="0"/>
              <a:t>. </a:t>
            </a:r>
            <a:r>
              <a:rPr lang="is-IS" sz="2000" i="1" dirty="0" err="1"/>
              <a:t>Promoting</a:t>
            </a:r>
            <a:r>
              <a:rPr lang="is-IS" sz="2000" i="1" dirty="0"/>
              <a:t> </a:t>
            </a:r>
            <a:r>
              <a:rPr lang="is-IS" sz="2000" i="1" dirty="0" err="1"/>
              <a:t>quality</a:t>
            </a:r>
            <a:r>
              <a:rPr lang="is-IS" sz="2000" i="1" dirty="0"/>
              <a:t> of </a:t>
            </a:r>
            <a:r>
              <a:rPr lang="is-IS" sz="2000" i="1" dirty="0" err="1"/>
              <a:t>guidance</a:t>
            </a:r>
            <a:r>
              <a:rPr lang="is-IS" sz="2000" i="1" dirty="0"/>
              <a:t> for </a:t>
            </a:r>
            <a:r>
              <a:rPr lang="is-IS" sz="2000" i="1" dirty="0" err="1"/>
              <a:t>adults</a:t>
            </a:r>
            <a:r>
              <a:rPr lang="is-IS" sz="2000" i="1" dirty="0"/>
              <a:t> in </a:t>
            </a:r>
            <a:r>
              <a:rPr lang="is-IS" sz="2000" i="1" dirty="0" err="1"/>
              <a:t>the</a:t>
            </a:r>
            <a:r>
              <a:rPr lang="is-IS" sz="2000" i="1" dirty="0"/>
              <a:t> </a:t>
            </a:r>
            <a:r>
              <a:rPr lang="is-IS" sz="2000" i="1" dirty="0" err="1"/>
              <a:t>Nordic</a:t>
            </a:r>
            <a:r>
              <a:rPr lang="is-IS" sz="2000" i="1" dirty="0"/>
              <a:t> </a:t>
            </a:r>
            <a:r>
              <a:rPr lang="is-IS" sz="2000" i="1" dirty="0" err="1"/>
              <a:t>countries.</a:t>
            </a:r>
            <a:r>
              <a:rPr lang="is-IS" sz="2000" dirty="0" err="1"/>
              <a:t>Contributors</a:t>
            </a:r>
            <a:r>
              <a:rPr lang="is-IS" sz="2000" dirty="0"/>
              <a:t>: Anders </a:t>
            </a:r>
            <a:r>
              <a:rPr lang="is-IS" sz="2000" dirty="0" err="1"/>
              <a:t>Lovén</a:t>
            </a:r>
            <a:r>
              <a:rPr lang="is-IS" sz="2000" dirty="0"/>
              <a:t>, </a:t>
            </a:r>
            <a:r>
              <a:rPr lang="is-IS" sz="2000" dirty="0" err="1"/>
              <a:t>Carla</a:t>
            </a:r>
            <a:r>
              <a:rPr lang="is-IS" sz="2000" dirty="0"/>
              <a:t> </a:t>
            </a:r>
            <a:r>
              <a:rPr lang="is-IS" sz="2000" dirty="0" err="1"/>
              <a:t>Tønder</a:t>
            </a:r>
            <a:r>
              <a:rPr lang="is-IS" sz="2000" dirty="0"/>
              <a:t> </a:t>
            </a:r>
            <a:r>
              <a:rPr lang="is-IS" sz="2000" dirty="0" err="1"/>
              <a:t>Jessing</a:t>
            </a:r>
            <a:r>
              <a:rPr lang="is-IS" sz="2000" dirty="0"/>
              <a:t>, Erik </a:t>
            </a:r>
            <a:r>
              <a:rPr lang="is-IS" sz="2000" dirty="0" err="1"/>
              <a:t>Hagaseth</a:t>
            </a:r>
            <a:r>
              <a:rPr lang="is-IS" sz="2000" dirty="0"/>
              <a:t> Haug, Minna </a:t>
            </a:r>
            <a:r>
              <a:rPr lang="is-IS" sz="2000" dirty="0" err="1"/>
              <a:t>Koivunen</a:t>
            </a:r>
            <a:r>
              <a:rPr lang="is-IS" sz="2000" dirty="0"/>
              <a:t>, Peter </a:t>
            </a:r>
            <a:r>
              <a:rPr lang="is-IS" sz="2000" dirty="0" err="1"/>
              <a:t>Plant</a:t>
            </a:r>
            <a:r>
              <a:rPr lang="is-IS" sz="2000" dirty="0"/>
              <a:t>, </a:t>
            </a:r>
            <a:r>
              <a:rPr lang="is-IS" sz="2000" dirty="0" err="1"/>
              <a:t>Raimo</a:t>
            </a:r>
            <a:r>
              <a:rPr lang="is-IS" sz="2000" dirty="0"/>
              <a:t> </a:t>
            </a:r>
            <a:r>
              <a:rPr lang="is-IS" sz="2000" dirty="0" err="1"/>
              <a:t>Vuorinen</a:t>
            </a:r>
            <a:r>
              <a:rPr lang="is-IS" sz="2000" dirty="0"/>
              <a:t>,</a:t>
            </a:r>
            <a:r>
              <a:rPr lang="is-IS" sz="2000" dirty="0" err="1"/>
              <a:t>Tomas</a:t>
            </a:r>
            <a:r>
              <a:rPr lang="is-IS" sz="2000" dirty="0"/>
              <a:t> </a:t>
            </a:r>
            <a:r>
              <a:rPr lang="is-IS" sz="2000" dirty="0" err="1"/>
              <a:t>Mjörnheden</a:t>
            </a:r>
            <a:r>
              <a:rPr lang="is-IS" sz="2000" dirty="0"/>
              <a:t>. Helsinki: </a:t>
            </a:r>
            <a:r>
              <a:rPr lang="is-IS" sz="2000" dirty="0" err="1"/>
              <a:t>Nordic</a:t>
            </a:r>
            <a:r>
              <a:rPr lang="is-IS" sz="2000" dirty="0"/>
              <a:t> </a:t>
            </a:r>
            <a:r>
              <a:rPr lang="is-IS" sz="2000" dirty="0" err="1"/>
              <a:t>Network</a:t>
            </a:r>
            <a:r>
              <a:rPr lang="is-IS" sz="2000" dirty="0"/>
              <a:t> for </a:t>
            </a:r>
            <a:r>
              <a:rPr lang="is-IS" sz="2000" dirty="0" err="1"/>
              <a:t>Adult</a:t>
            </a:r>
            <a:r>
              <a:rPr lang="is-IS" sz="2000" dirty="0"/>
              <a:t> </a:t>
            </a:r>
            <a:r>
              <a:rPr lang="is-IS" sz="2000" dirty="0" err="1"/>
              <a:t>Learning</a:t>
            </a:r>
            <a:r>
              <a:rPr lang="is-IS" sz="2000" dirty="0"/>
              <a:t> (NVL). </a:t>
            </a:r>
            <a:r>
              <a:rPr lang="is-IS" sz="2000" u="sng" dirty="0">
                <a:hlinkClick r:id="rId2"/>
              </a:rPr>
              <a:t>http://www.nordvux.net/page/1143/vagledning.htm</a:t>
            </a:r>
            <a:r>
              <a:rPr lang="is-IS" sz="2000" dirty="0"/>
              <a:t> </a:t>
            </a:r>
            <a:endParaRPr lang="en-US" sz="2000" dirty="0"/>
          </a:p>
          <a:p>
            <a:endParaRPr lang="en-US" sz="2000" dirty="0"/>
          </a:p>
        </p:txBody>
      </p:sp>
      <p:sp>
        <p:nvSpPr>
          <p:cNvPr id="7" name="Slide Number Placeholder 6"/>
          <p:cNvSpPr>
            <a:spLocks noGrp="1"/>
          </p:cNvSpPr>
          <p:nvPr>
            <p:ph type="sldNum" sz="quarter" idx="12"/>
          </p:nvPr>
        </p:nvSpPr>
        <p:spPr/>
        <p:txBody>
          <a:bodyPr/>
          <a:lstStyle/>
          <a:p>
            <a:pPr>
              <a:defRPr/>
            </a:pPr>
            <a:fld id="{30709899-F2E0-4F97-88FC-7B241436E94D}" type="slidenum">
              <a:rPr lang="en-US" smtClean="0"/>
              <a:pPr>
                <a:defRPr/>
              </a:pPr>
              <a:t>11</a:t>
            </a:fld>
            <a:endParaRPr lang="en-US"/>
          </a:p>
        </p:txBody>
      </p:sp>
    </p:spTree>
    <p:extLst>
      <p:ext uri="{BB962C8B-B14F-4D97-AF65-F5344CB8AC3E}">
        <p14:creationId xmlns:p14="http://schemas.microsoft.com/office/powerpoint/2010/main" val="11271067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is-IS" smtClean="0">
                <a:cs typeface="Arial" charset="0"/>
              </a:rPr>
              <a:t>References</a:t>
            </a:r>
          </a:p>
        </p:txBody>
      </p:sp>
      <p:sp>
        <p:nvSpPr>
          <p:cNvPr id="12291" name="Content Placeholder 2"/>
          <p:cNvSpPr>
            <a:spLocks noGrp="1"/>
          </p:cNvSpPr>
          <p:nvPr>
            <p:ph idx="1"/>
          </p:nvPr>
        </p:nvSpPr>
        <p:spPr>
          <a:xfrm>
            <a:off x="407988" y="2008188"/>
            <a:ext cx="9158287" cy="4333875"/>
          </a:xfrm>
        </p:spPr>
        <p:txBody>
          <a:bodyPr/>
          <a:lstStyle/>
          <a:p>
            <a:r>
              <a:rPr lang="is-IS" sz="1800" smtClean="0">
                <a:cs typeface="Arial" charset="0"/>
              </a:rPr>
              <a:t>Guðbjörg Vilhjálmsdóttir, Guðrún Birna Kjartansdóttir, Sigríður Bríet Smáradóttir, Sif Einarsdóttir. (2012). Career adapt-abilities scale – Icelandic form: Psychometric properties and construct validity. </a:t>
            </a:r>
            <a:r>
              <a:rPr lang="is-IS" sz="1800" i="1" smtClean="0">
                <a:cs typeface="Arial" charset="0"/>
              </a:rPr>
              <a:t>Journal of Vocational Behavior</a:t>
            </a:r>
            <a:r>
              <a:rPr lang="is-IS" sz="1800" smtClean="0">
                <a:cs typeface="Arial" charset="0"/>
              </a:rPr>
              <a:t>, </a:t>
            </a:r>
            <a:r>
              <a:rPr lang="is-IS" sz="1800" i="1" smtClean="0">
                <a:cs typeface="Arial" charset="0"/>
              </a:rPr>
              <a:t>80,(3), 698-704</a:t>
            </a:r>
            <a:endParaRPr lang="is-IS" sz="1800" smtClean="0">
              <a:cs typeface="Arial" charset="0"/>
            </a:endParaRPr>
          </a:p>
          <a:p>
            <a:r>
              <a:rPr lang="is-IS" sz="1800" smtClean="0">
                <a:cs typeface="Arial" charset="0"/>
              </a:rPr>
              <a:t>Guðbjörg Vilhjálmsdóttir, Andrea G. Dofradóttir &amp; Guðrún Birna Kjartansdóttir (2011). </a:t>
            </a:r>
            <a:r>
              <a:rPr lang="is-IS" sz="1800" i="1" smtClean="0">
                <a:cs typeface="Arial" charset="0"/>
              </a:rPr>
              <a:t>Voice of users. Promoting quality of guidance for adults in the Nordic countries.</a:t>
            </a:r>
            <a:r>
              <a:rPr lang="is-IS" sz="1800" smtClean="0">
                <a:cs typeface="Arial" charset="0"/>
              </a:rPr>
              <a:t>Helsinki: Nordic Network for Adult Learning. </a:t>
            </a:r>
          </a:p>
          <a:p>
            <a:r>
              <a:rPr lang="is-IS" sz="1800" smtClean="0">
                <a:cs typeface="Arial" charset="0"/>
              </a:rPr>
              <a:t>Vilhjálmsdóttir, G. (2010). Occupational thinking and its relation to school dropout. </a:t>
            </a:r>
            <a:r>
              <a:rPr lang="is-IS" sz="1800" i="1" smtClean="0">
                <a:cs typeface="Arial" charset="0"/>
              </a:rPr>
              <a:t>Journal of Career Development, 37, </a:t>
            </a:r>
            <a:r>
              <a:rPr lang="is-IS" sz="1800" smtClean="0">
                <a:cs typeface="Arial" charset="0"/>
              </a:rPr>
              <a:t>677−691.</a:t>
            </a:r>
          </a:p>
          <a:p>
            <a:r>
              <a:rPr lang="is-IS" sz="1800" smtClean="0">
                <a:cs typeface="Arial" charset="0"/>
              </a:rPr>
              <a:t>Vilhjálmsdóttir, G. &amp; Tulinius, T.H. (2009). Tales of two subjects: Narratives of career counseling. </a:t>
            </a:r>
            <a:r>
              <a:rPr lang="is-IS" sz="1800" i="1" smtClean="0">
                <a:cs typeface="Arial" charset="0"/>
              </a:rPr>
              <a:t>Journal of Vocational Behavior, 75, </a:t>
            </a:r>
            <a:r>
              <a:rPr lang="is-IS" sz="1800" smtClean="0">
                <a:cs typeface="Arial" charset="0"/>
              </a:rPr>
              <a:t>267−274.</a:t>
            </a:r>
            <a:r>
              <a:rPr lang="is-IS" sz="1800" b="1" smtClean="0">
                <a:cs typeface="Arial" charset="0"/>
              </a:rPr>
              <a:t> </a:t>
            </a:r>
            <a:endParaRPr lang="is-IS" sz="1800" smtClean="0">
              <a:cs typeface="Arial" charset="0"/>
            </a:endParaRPr>
          </a:p>
          <a:p>
            <a:r>
              <a:rPr lang="is-IS" sz="1800" smtClean="0">
                <a:cs typeface="Arial" charset="0"/>
              </a:rPr>
              <a:t>Vilhjálmsdóttir, G. (2008). Career guidance and habitus – The value of Bourdieu’s concept of habitus in career guidance research and practice. </a:t>
            </a:r>
            <a:r>
              <a:rPr lang="is-IS" sz="1800" i="1" smtClean="0">
                <a:cs typeface="Arial" charset="0"/>
              </a:rPr>
              <a:t>Career Research and Development, 19</a:t>
            </a:r>
            <a:r>
              <a:rPr lang="is-IS" sz="1800" smtClean="0">
                <a:cs typeface="Arial" charset="0"/>
              </a:rPr>
              <a:t>, 4−11.</a:t>
            </a:r>
          </a:p>
          <a:p>
            <a:r>
              <a:rPr lang="is-IS" sz="1800" smtClean="0">
                <a:cs typeface="Arial" charset="0"/>
              </a:rPr>
              <a:t>Vilhjálmsdóttir, G. &amp; Arnkelsson, G.B. (2007). Les differénces liées au sexe dans les représentations professionnelles. </a:t>
            </a:r>
            <a:r>
              <a:rPr lang="is-IS" sz="1800" i="1" smtClean="0">
                <a:cs typeface="Arial" charset="0"/>
              </a:rPr>
              <a:t>Orientation scolaire et professionnelle, 36</a:t>
            </a:r>
            <a:r>
              <a:rPr lang="is-IS" sz="1800" smtClean="0">
                <a:cs typeface="Arial" charset="0"/>
              </a:rPr>
              <a:t>, 421–434.</a:t>
            </a:r>
          </a:p>
          <a:p>
            <a:endParaRPr lang="is-IS" sz="1800" smtClean="0">
              <a:cs typeface="Arial" charset="0"/>
            </a:endParaRPr>
          </a:p>
        </p:txBody>
      </p:sp>
      <p:sp>
        <p:nvSpPr>
          <p:cNvPr id="12292" name="Slide Number Placeholder 3"/>
          <p:cNvSpPr>
            <a:spLocks noGrp="1"/>
          </p:cNvSpPr>
          <p:nvPr>
            <p:ph type="sldNum" sz="quarter" idx="12"/>
          </p:nvPr>
        </p:nvSpPr>
        <p:spPr bwMode="auto">
          <a:noFill/>
          <a:ln>
            <a:miter lim="800000"/>
            <a:headEnd/>
            <a:tailEnd/>
          </a:ln>
        </p:spPr>
        <p:txBody>
          <a:bodyPr/>
          <a:lstStyle/>
          <a:p>
            <a:fld id="{66101A2C-B34B-42B2-897D-9E95D8892541}" type="slidenum">
              <a:rPr lang="en-US" smtClean="0">
                <a:latin typeface="Calibri" pitchFamily="34" charset="0"/>
                <a:ea typeface="MS PGothic" pitchFamily="34" charset="-128"/>
              </a:rPr>
              <a:pPr/>
              <a:t>12</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Sif Einarsdóttir, associate professor</a:t>
            </a:r>
            <a:endParaRPr lang="is-IS"/>
          </a:p>
        </p:txBody>
      </p:sp>
      <p:sp>
        <p:nvSpPr>
          <p:cNvPr id="3" name="Content Placeholder 2"/>
          <p:cNvSpPr>
            <a:spLocks noGrp="1"/>
          </p:cNvSpPr>
          <p:nvPr>
            <p:ph idx="1"/>
          </p:nvPr>
        </p:nvSpPr>
        <p:spPr>
          <a:xfrm>
            <a:off x="480220" y="2080220"/>
            <a:ext cx="9073008" cy="5112568"/>
          </a:xfrm>
        </p:spPr>
        <p:txBody>
          <a:bodyPr>
            <a:normAutofit fontScale="62500" lnSpcReduction="20000"/>
          </a:bodyPr>
          <a:lstStyle/>
          <a:p>
            <a:pPr marL="514350" indent="-514350">
              <a:buNone/>
            </a:pPr>
            <a:r>
              <a:rPr lang="is-IS" sz="3600" b="1" i="1" smtClean="0"/>
              <a:t>Main strand: </a:t>
            </a:r>
            <a:r>
              <a:rPr lang="is-IS" sz="3600" b="1" smtClean="0"/>
              <a:t>Cross-cultural structure and gender issues in vocational interest assessment -  from etic to emic approaches</a:t>
            </a:r>
          </a:p>
          <a:p>
            <a:pPr marL="514350" indent="-514350">
              <a:buNone/>
            </a:pPr>
            <a:r>
              <a:rPr lang="is-IS" sz="3600" smtClean="0"/>
              <a:t>Collaboration mainly with James Rounds at University of Illinois</a:t>
            </a:r>
          </a:p>
          <a:p>
            <a:pPr marL="514350" indent="-514350">
              <a:buNone/>
            </a:pPr>
            <a:endParaRPr lang="is-IS" smtClean="0"/>
          </a:p>
          <a:p>
            <a:pPr>
              <a:lnSpc>
                <a:spcPct val="120000"/>
              </a:lnSpc>
              <a:buNone/>
            </a:pPr>
            <a:r>
              <a:rPr lang="en-US" sz="2200" smtClean="0"/>
              <a:t>Einarsdóttir, S.  Eyjólfsdóttir, K.Ó. &amp; Rounds, J (under review). Developing indigenous basic  interest scales: Restructuring the Icelandic interest space</a:t>
            </a:r>
          </a:p>
          <a:p>
            <a:pPr>
              <a:lnSpc>
                <a:spcPct val="120000"/>
              </a:lnSpc>
              <a:buNone/>
            </a:pPr>
            <a:r>
              <a:rPr lang="en-US" sz="2200" smtClean="0"/>
              <a:t>Einarsdóttir, S . Rounds, J., &amp; Su, R. (2010). Holland in Iceland Revisited: An Emic approach to testing US </a:t>
            </a:r>
            <a:endParaRPr lang="is-IS" sz="2200" smtClean="0"/>
          </a:p>
          <a:p>
            <a:pPr>
              <a:lnSpc>
                <a:spcPct val="120000"/>
              </a:lnSpc>
              <a:buNone/>
            </a:pPr>
            <a:r>
              <a:rPr lang="en-US" sz="2200" smtClean="0"/>
              <a:t>	interest models. </a:t>
            </a:r>
            <a:r>
              <a:rPr lang="en-US" sz="2200" i="1" smtClean="0"/>
              <a:t>Journal of Counseling Psychology, 57(3), </a:t>
            </a:r>
            <a:r>
              <a:rPr lang="en-US" sz="2200" smtClean="0"/>
              <a:t>361-367</a:t>
            </a:r>
            <a:r>
              <a:rPr lang="en-US" sz="2200" i="1" smtClean="0"/>
              <a:t>.</a:t>
            </a:r>
          </a:p>
          <a:p>
            <a:pPr>
              <a:lnSpc>
                <a:spcPct val="120000"/>
              </a:lnSpc>
              <a:buNone/>
            </a:pPr>
            <a:r>
              <a:rPr lang="en-US" sz="2200" smtClean="0"/>
              <a:t>Einarsdóttir, S. og Rounds, J. (2009). Gender Bias and Construct Validity in Vocational Interest Measurement: Differential Item Functioning in the Strong Interest Inventory. </a:t>
            </a:r>
            <a:r>
              <a:rPr lang="en-US" sz="2200" i="1" smtClean="0"/>
              <a:t>Journal of Vocational Behavior, 74, </a:t>
            </a:r>
            <a:r>
              <a:rPr lang="en-US" sz="2200" smtClean="0"/>
              <a:t>295-307.</a:t>
            </a:r>
            <a:endParaRPr lang="en-US" sz="2200" i="1" smtClean="0"/>
          </a:p>
          <a:p>
            <a:pPr>
              <a:lnSpc>
                <a:spcPct val="120000"/>
              </a:lnSpc>
              <a:buNone/>
            </a:pPr>
            <a:r>
              <a:rPr lang="en-US" sz="2200" smtClean="0"/>
              <a:t>Sif Einarsdóttir og James Rounds (2007). </a:t>
            </a:r>
            <a:r>
              <a:rPr lang="en-US" sz="2200" i="1" smtClean="0"/>
              <a:t>Bendill: Þróun og notkun netvæddrar áhugakönnunar</a:t>
            </a:r>
            <a:r>
              <a:rPr lang="en-US" sz="2200" smtClean="0"/>
              <a:t> [Bendill; Development and use of a web-based Icelandic Interest inventory]. Reykjavík: Iceland University Press.</a:t>
            </a:r>
            <a:endParaRPr lang="is-IS" sz="2200" smtClean="0"/>
          </a:p>
          <a:p>
            <a:pPr>
              <a:lnSpc>
                <a:spcPct val="120000"/>
              </a:lnSpc>
              <a:buNone/>
            </a:pPr>
            <a:r>
              <a:rPr lang="en-US" sz="2200" smtClean="0"/>
              <a:t> Einarsdóttir, S., Rounds, J., Ægisdóttir, S. &amp; Gerstein, H. L., (2002). The structure of vocational </a:t>
            </a:r>
            <a:endParaRPr lang="is-IS" sz="2200" smtClean="0"/>
          </a:p>
          <a:p>
            <a:pPr>
              <a:lnSpc>
                <a:spcPct val="120000"/>
              </a:lnSpc>
              <a:buNone/>
            </a:pPr>
            <a:r>
              <a:rPr lang="en-US" sz="2200" smtClean="0"/>
              <a:t>	interests in Iceland: Examining Holland´s and Gati´s RIASEC models. </a:t>
            </a:r>
            <a:r>
              <a:rPr lang="en-US" sz="2200" i="1" smtClean="0"/>
              <a:t>European Journal of </a:t>
            </a:r>
            <a:endParaRPr lang="is-IS" sz="2200" smtClean="0"/>
          </a:p>
          <a:p>
            <a:pPr>
              <a:lnSpc>
                <a:spcPct val="120000"/>
              </a:lnSpc>
              <a:buNone/>
            </a:pPr>
            <a:r>
              <a:rPr lang="en-US" sz="2200" i="1" smtClean="0"/>
              <a:t>	Psychological Assessment, 18</a:t>
            </a:r>
            <a:r>
              <a:rPr lang="en-US" sz="2200" smtClean="0"/>
              <a:t>(1), 85-95.</a:t>
            </a:r>
            <a:endParaRPr lang="is-IS" sz="2200" smtClean="0"/>
          </a:p>
          <a:p>
            <a:pPr>
              <a:lnSpc>
                <a:spcPct val="120000"/>
              </a:lnSpc>
              <a:buNone/>
            </a:pPr>
            <a:r>
              <a:rPr lang="en-US" sz="2200" smtClean="0"/>
              <a:t> Einarsdóttir, S., &amp; Rounds, J., (2000). Application of three dimensional model of vocational </a:t>
            </a:r>
            <a:endParaRPr lang="is-IS" sz="2200" smtClean="0"/>
          </a:p>
          <a:p>
            <a:pPr>
              <a:lnSpc>
                <a:spcPct val="120000"/>
              </a:lnSpc>
              <a:buNone/>
            </a:pPr>
            <a:r>
              <a:rPr lang="en-US" sz="2200" smtClean="0"/>
              <a:t>	interests to the Strong Interest Inventory</a:t>
            </a:r>
            <a:r>
              <a:rPr lang="en-US" sz="2200" i="1" smtClean="0"/>
              <a:t>.  Journal of Vocational Behavior</a:t>
            </a:r>
            <a:r>
              <a:rPr lang="en-US" sz="2200" smtClean="0"/>
              <a:t>, </a:t>
            </a:r>
            <a:r>
              <a:rPr lang="en-US" sz="2200" i="1" smtClean="0"/>
              <a:t>56</a:t>
            </a:r>
            <a:r>
              <a:rPr lang="en-US" sz="2200" smtClean="0"/>
              <a:t>, 363-379.</a:t>
            </a:r>
            <a:endParaRPr lang="is-IS" sz="2200" smtClean="0"/>
          </a:p>
          <a:p>
            <a:pPr>
              <a:lnSpc>
                <a:spcPct val="120000"/>
              </a:lnSpc>
              <a:buNone/>
            </a:pPr>
            <a:r>
              <a:rPr lang="en-US" sz="2200" smtClean="0"/>
              <a:t> </a:t>
            </a:r>
            <a:endParaRPr lang="is-IS" sz="2200" smtClean="0"/>
          </a:p>
          <a:p>
            <a:pPr>
              <a:buNone/>
            </a:pPr>
            <a:endParaRPr lang="is-IS"/>
          </a:p>
        </p:txBody>
      </p:sp>
      <p:sp>
        <p:nvSpPr>
          <p:cNvPr id="4" name="Slide Number Placeholder 3"/>
          <p:cNvSpPr>
            <a:spLocks noGrp="1"/>
          </p:cNvSpPr>
          <p:nvPr>
            <p:ph type="sldNum" sz="quarter" idx="12"/>
          </p:nvPr>
        </p:nvSpPr>
        <p:spPr/>
        <p:txBody>
          <a:bodyPr/>
          <a:lstStyle/>
          <a:p>
            <a:pPr>
              <a:defRPr/>
            </a:pPr>
            <a:fld id="{D02893EF-E26C-483F-AAF4-C6B978840079}"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Sif Einarsdóttir, associate professor</a:t>
            </a:r>
            <a:endParaRPr lang="is-IS"/>
          </a:p>
        </p:txBody>
      </p:sp>
      <p:sp>
        <p:nvSpPr>
          <p:cNvPr id="3" name="Content Placeholder 2"/>
          <p:cNvSpPr>
            <a:spLocks noGrp="1"/>
          </p:cNvSpPr>
          <p:nvPr>
            <p:ph idx="1"/>
          </p:nvPr>
        </p:nvSpPr>
        <p:spPr/>
        <p:txBody>
          <a:bodyPr>
            <a:normAutofit fontScale="92500" lnSpcReduction="20000"/>
          </a:bodyPr>
          <a:lstStyle/>
          <a:p>
            <a:pPr>
              <a:buNone/>
            </a:pPr>
            <a:r>
              <a:rPr lang="is-IS" b="1" i="1" smtClean="0"/>
              <a:t>A spin off: </a:t>
            </a:r>
            <a:r>
              <a:rPr lang="is-IS" b="1" smtClean="0"/>
              <a:t>Development of personality, interests, life goals and narrative identity in youth and emerging adulthood</a:t>
            </a:r>
          </a:p>
          <a:p>
            <a:pPr>
              <a:buNone/>
            </a:pPr>
            <a:r>
              <a:rPr lang="is-IS" smtClean="0"/>
              <a:t>Collaboration with Illinois team and MA students Katrín Ósk Eyjólfsdóttir and Soffía Valdimarsdóttir</a:t>
            </a:r>
          </a:p>
          <a:p>
            <a:pPr>
              <a:buNone/>
            </a:pPr>
            <a:r>
              <a:rPr lang="is-IS" smtClean="0"/>
              <a:t>Based on the data collected  (N = 1835) students age 15-20 for interest research we are heading into a longitudional study of the developmental trajectory of relations of those life-forming constructs</a:t>
            </a:r>
          </a:p>
          <a:p>
            <a:pPr>
              <a:buNone/>
            </a:pPr>
            <a:r>
              <a:rPr lang="is-IS" smtClean="0"/>
              <a:t>Just finished collecting data for time 2, supported by the Icelandic Research council and University of Iceland research fund—few presentatations out</a:t>
            </a:r>
            <a:endParaRPr lang="is-IS"/>
          </a:p>
        </p:txBody>
      </p:sp>
      <p:sp>
        <p:nvSpPr>
          <p:cNvPr id="4" name="Slide Number Placeholder 3"/>
          <p:cNvSpPr>
            <a:spLocks noGrp="1"/>
          </p:cNvSpPr>
          <p:nvPr>
            <p:ph type="sldNum" sz="quarter" idx="12"/>
          </p:nvPr>
        </p:nvSpPr>
        <p:spPr/>
        <p:txBody>
          <a:bodyPr/>
          <a:lstStyle/>
          <a:p>
            <a:pPr>
              <a:defRPr/>
            </a:pPr>
            <a:fld id="{D02893EF-E26C-483F-AAF4-C6B978840079}"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Maria Dóra Björnsdóttir PhD student with Sif Einarsdóttir and others</a:t>
            </a:r>
            <a:endParaRPr lang="is-IS"/>
          </a:p>
        </p:txBody>
      </p:sp>
      <p:sp>
        <p:nvSpPr>
          <p:cNvPr id="3" name="Content Placeholder 2"/>
          <p:cNvSpPr>
            <a:spLocks noGrp="1"/>
          </p:cNvSpPr>
          <p:nvPr>
            <p:ph idx="1"/>
          </p:nvPr>
        </p:nvSpPr>
        <p:spPr/>
        <p:txBody>
          <a:bodyPr/>
          <a:lstStyle/>
          <a:p>
            <a:pPr>
              <a:buNone/>
            </a:pPr>
            <a:r>
              <a:rPr lang="en-US" smtClean="0"/>
              <a:t> </a:t>
            </a:r>
            <a:r>
              <a:rPr lang="en-US" b="1" i="1" smtClean="0"/>
              <a:t>Expanding: </a:t>
            </a:r>
            <a:r>
              <a:rPr lang="en-US" b="1" smtClean="0"/>
              <a:t>Decision making, career interventions and outcomes among youth</a:t>
            </a:r>
          </a:p>
          <a:p>
            <a:pPr>
              <a:buNone/>
            </a:pPr>
            <a:endParaRPr lang="en-US" b="1" smtClean="0"/>
          </a:p>
          <a:p>
            <a:pPr>
              <a:buNone/>
            </a:pPr>
            <a:r>
              <a:rPr lang="is-IS" sz="1400" smtClean="0"/>
              <a:t>Abrams, , Ómarsdóttir, Björnsdóttir, Einarsdóttir, Martin, Andrea, Brown &amp;  Rector (in press). Measurement Invariance of the Career Indecision Profile:  United States and Iceland” </a:t>
            </a:r>
            <a:r>
              <a:rPr lang="is-IS" sz="1400" i="1" smtClean="0"/>
              <a:t>Journal of Career Assessment. </a:t>
            </a:r>
            <a:endParaRPr lang="en-US" sz="1400" i="1" smtClean="0"/>
          </a:p>
          <a:p>
            <a:pPr>
              <a:buNone/>
            </a:pPr>
            <a:r>
              <a:rPr lang="en-US" sz="1400" smtClean="0"/>
              <a:t>Björnsdóttir, M. D.,  Kárdal, J. &amp; Einarsdóttir, S (2010).  An Icelandic Translation and Application of the </a:t>
            </a:r>
            <a:endParaRPr lang="is-IS" sz="1400" smtClean="0"/>
          </a:p>
          <a:p>
            <a:pPr>
              <a:buNone/>
            </a:pPr>
            <a:r>
              <a:rPr lang="en-US" sz="1400" smtClean="0"/>
              <a:t>	Career Thoughts Inventory: Cross-Cultural Considerations. </a:t>
            </a:r>
            <a:r>
              <a:rPr lang="en-US" sz="1400" i="1" smtClean="0"/>
              <a:t>The Career Planning and Adult Development </a:t>
            </a:r>
            <a:endParaRPr lang="is-IS" sz="1400" smtClean="0"/>
          </a:p>
          <a:p>
            <a:pPr>
              <a:buNone/>
            </a:pPr>
            <a:r>
              <a:rPr lang="en-US" sz="1400" smtClean="0"/>
              <a:t>Björnsdóttir, M. D., Ómarsdóttir, A. Ó., og Einarsdóttir, S. </a:t>
            </a:r>
            <a:r>
              <a:rPr lang="en-US" sz="1400" i="1" smtClean="0"/>
              <a:t>Cross-cultural validity of the four factor model and measure of career indecision</a:t>
            </a:r>
            <a:r>
              <a:rPr lang="en-US" sz="1400" smtClean="0"/>
              <a:t>. Veggspjald kynnt á ársþingi Bandaríska sálfræðingafélagsins (APA). Washington D.C., ágúst 2011 </a:t>
            </a:r>
            <a:r>
              <a:rPr lang="en-US" sz="1400" i="1" smtClean="0"/>
              <a:t>Journal, 25(4)</a:t>
            </a:r>
            <a:r>
              <a:rPr lang="en-US" sz="1400" smtClean="0"/>
              <a:t>165-167</a:t>
            </a:r>
          </a:p>
          <a:p>
            <a:pPr>
              <a:buNone/>
            </a:pPr>
            <a:r>
              <a:rPr lang="en-US" sz="1400" smtClean="0"/>
              <a:t>Björnsdóttir, M. D., Einarsdóttir, S. og Vilhjálmsdóttir, G. </a:t>
            </a:r>
            <a:r>
              <a:rPr lang="en-US" sz="1400" i="1" smtClean="0"/>
              <a:t>Two career interventions for upper secondary </a:t>
            </a:r>
            <a:endParaRPr lang="is-IS" sz="1400" smtClean="0"/>
          </a:p>
          <a:p>
            <a:pPr>
              <a:buNone/>
            </a:pPr>
            <a:r>
              <a:rPr lang="en-US" sz="1400" i="1" smtClean="0"/>
              <a:t>	school students in Iceland: An outcome evaluation</a:t>
            </a:r>
            <a:r>
              <a:rPr lang="en-US" sz="1400" smtClean="0"/>
              <a:t>. </a:t>
            </a:r>
            <a:r>
              <a:rPr lang="is-IS" sz="1400" smtClean="0"/>
              <a:t>Veggspjald kynnt á á alþjóðlegri ráðstefnu </a:t>
            </a:r>
          </a:p>
          <a:p>
            <a:pPr>
              <a:buNone/>
            </a:pPr>
            <a:r>
              <a:rPr lang="is-IS" sz="1400" smtClean="0"/>
              <a:t>	</a:t>
            </a:r>
            <a:r>
              <a:rPr lang="en-US" sz="1400" smtClean="0"/>
              <a:t>“Vocational Designing and Career Counseling” 	Padova, september 2011</a:t>
            </a:r>
            <a:endParaRPr lang="is-IS" sz="1400" smtClean="0"/>
          </a:p>
          <a:p>
            <a:pPr>
              <a:buNone/>
            </a:pPr>
            <a:endParaRPr lang="is-IS" sz="1400"/>
          </a:p>
        </p:txBody>
      </p:sp>
      <p:sp>
        <p:nvSpPr>
          <p:cNvPr id="4" name="Slide Number Placeholder 3"/>
          <p:cNvSpPr>
            <a:spLocks noGrp="1"/>
          </p:cNvSpPr>
          <p:nvPr>
            <p:ph type="sldNum" sz="quarter" idx="12"/>
          </p:nvPr>
        </p:nvSpPr>
        <p:spPr/>
        <p:txBody>
          <a:bodyPr/>
          <a:lstStyle/>
          <a:p>
            <a:pPr>
              <a:defRPr/>
            </a:pPr>
            <a:fld id="{D02893EF-E26C-483F-AAF4-C6B978840079}"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Sif Einarsdóttir with various colleagues and students</a:t>
            </a:r>
            <a:endParaRPr lang="is-IS"/>
          </a:p>
        </p:txBody>
      </p:sp>
      <p:sp>
        <p:nvSpPr>
          <p:cNvPr id="3" name="Content Placeholder 2"/>
          <p:cNvSpPr>
            <a:spLocks noGrp="1"/>
          </p:cNvSpPr>
          <p:nvPr>
            <p:ph idx="1"/>
          </p:nvPr>
        </p:nvSpPr>
        <p:spPr/>
        <p:txBody>
          <a:bodyPr>
            <a:normAutofit fontScale="77500" lnSpcReduction="20000"/>
          </a:bodyPr>
          <a:lstStyle/>
          <a:p>
            <a:pPr>
              <a:buNone/>
            </a:pPr>
            <a:r>
              <a:rPr lang="is-IS" b="1" i="1" smtClean="0"/>
              <a:t>From the counseling background </a:t>
            </a:r>
            <a:r>
              <a:rPr lang="is-IS" b="1" smtClean="0"/>
              <a:t>: Icelanders help seeking behavior and attitudes towards counseling</a:t>
            </a:r>
          </a:p>
          <a:p>
            <a:pPr>
              <a:buNone/>
            </a:pPr>
            <a:r>
              <a:rPr lang="en-US" sz="1500" smtClean="0"/>
              <a:t>Ægisdóttir, S &amp; Einarsdóttir, S. (in press) Cross-cultural Adaptation of the Icelandic Beliefs About Psychological Services scale (I-BAPS). </a:t>
            </a:r>
            <a:r>
              <a:rPr lang="is-IS" sz="1500" i="1" smtClean="0"/>
              <a:t>International Perspectives in Psychology</a:t>
            </a:r>
          </a:p>
          <a:p>
            <a:pPr>
              <a:buNone/>
            </a:pPr>
            <a:endParaRPr lang="is-IS" sz="1400" i="1" smtClean="0"/>
          </a:p>
          <a:p>
            <a:pPr>
              <a:buNone/>
            </a:pPr>
            <a:r>
              <a:rPr lang="is-IS" b="1" i="1" smtClean="0"/>
              <a:t>Diversity; </a:t>
            </a:r>
            <a:r>
              <a:rPr lang="is-IS" b="1" smtClean="0"/>
              <a:t>Gender issues, sexual orientation and bullying</a:t>
            </a:r>
          </a:p>
          <a:p>
            <a:pPr>
              <a:buNone/>
            </a:pPr>
            <a:r>
              <a:rPr lang="en-US" sz="1400" smtClean="0"/>
              <a:t> </a:t>
            </a:r>
            <a:endParaRPr lang="is-IS" sz="1400" smtClean="0"/>
          </a:p>
          <a:p>
            <a:pPr>
              <a:buNone/>
            </a:pPr>
            <a:r>
              <a:rPr lang="is-IS" sz="1500" smtClean="0"/>
              <a:t>Þuríður Sigurjónsdóttir og Sif Einarsdóttir ( 2011). Kyngervi raunvísinda: Námsval og aðstæður kvenna í </a:t>
            </a:r>
            <a:endParaRPr lang="is-IS" sz="1500" b="1" smtClean="0"/>
          </a:p>
          <a:p>
            <a:pPr>
              <a:buNone/>
            </a:pPr>
            <a:r>
              <a:rPr lang="is-IS" sz="1500" smtClean="0"/>
              <a:t>	hefðbundnum karlagreinum við Háskóla Íslands. </a:t>
            </a:r>
            <a:r>
              <a:rPr lang="en-US" sz="1500" smtClean="0"/>
              <a:t>[ Male stereotyping of  natural sciences: Educational choice and conditions of female students in traditional male fields at the UofI </a:t>
            </a:r>
            <a:r>
              <a:rPr lang="is-IS" sz="1500" i="1" smtClean="0"/>
              <a:t>Tímarit um menntamál</a:t>
            </a:r>
            <a:r>
              <a:rPr lang="is-IS" sz="1500" smtClean="0"/>
              <a:t>,</a:t>
            </a:r>
            <a:r>
              <a:rPr lang="is-IS" sz="1500" i="1" smtClean="0"/>
              <a:t> 8</a:t>
            </a:r>
            <a:r>
              <a:rPr lang="is-IS" sz="1500" smtClean="0"/>
              <a:t>, 80-101. </a:t>
            </a:r>
            <a:endParaRPr lang="is-IS" sz="1500" b="1" smtClean="0"/>
          </a:p>
          <a:p>
            <a:pPr>
              <a:buNone/>
            </a:pPr>
            <a:r>
              <a:rPr lang="en-US" sz="1500" smtClean="0"/>
              <a:t>Arnheiður Gígja Guðmundsdóttir, Sif Einarsdóttir, Vanda Sigurgeirsdóttir (2007). ,,Hægist mein þá </a:t>
            </a:r>
            <a:endParaRPr lang="is-IS" sz="1500" smtClean="0"/>
          </a:p>
          <a:p>
            <a:pPr>
              <a:buNone/>
            </a:pPr>
            <a:r>
              <a:rPr lang="en-US" sz="1500" smtClean="0"/>
              <a:t>	um er rætt” Birtingarmyndir eineltis í framhaldsskólum og líðan þolenda. [Bullying behavior in upper secondary school and emotional well-being of victims</a:t>
            </a:r>
            <a:r>
              <a:rPr lang="is-IS" sz="1500" smtClean="0"/>
              <a:t>] </a:t>
            </a:r>
            <a:r>
              <a:rPr lang="en-US" sz="1500" i="1" smtClean="0"/>
              <a:t>Uppeldi og menntun, 17</a:t>
            </a:r>
            <a:r>
              <a:rPr lang="en-US" sz="1500" smtClean="0"/>
              <a:t>, 9-32.</a:t>
            </a:r>
            <a:endParaRPr lang="is-IS" sz="1500" smtClean="0"/>
          </a:p>
          <a:p>
            <a:pPr>
              <a:buNone/>
            </a:pPr>
            <a:r>
              <a:rPr lang="en-US" sz="1500" b="1" smtClean="0"/>
              <a:t> </a:t>
            </a:r>
            <a:r>
              <a:rPr lang="en-US" sz="1500" smtClean="0"/>
              <a:t>Kristín Elva Viðarsdóttir og Sif Einarsdóttir (2006). “Svona eða hinsegin” Áhrif fræðslu á viðhorf kennara til </a:t>
            </a:r>
            <a:endParaRPr lang="is-IS" sz="1500" smtClean="0"/>
          </a:p>
          <a:p>
            <a:pPr>
              <a:buNone/>
            </a:pPr>
            <a:r>
              <a:rPr lang="en-US" sz="1500" smtClean="0"/>
              <a:t>	sam- og tvíkynhneigðra. [The influence of educational program on teachers attitudes and knowledge of gay, lesbian and bisexual youths </a:t>
            </a:r>
            <a:r>
              <a:rPr lang="is-IS" sz="1500" smtClean="0"/>
              <a:t>] </a:t>
            </a:r>
            <a:r>
              <a:rPr lang="en-US" sz="1500" i="1" smtClean="0"/>
              <a:t>Tímarit um menntarannsóknir, 3. árg</a:t>
            </a:r>
            <a:r>
              <a:rPr lang="en-US" sz="1500" smtClean="0"/>
              <a:t>. 35-49.</a:t>
            </a:r>
          </a:p>
          <a:p>
            <a:pPr>
              <a:buNone/>
            </a:pPr>
            <a:r>
              <a:rPr lang="en-US" sz="1500" smtClean="0"/>
              <a:t>Jóhanna Einarsdóttir og Sif Einarsdóttir (2004). </a:t>
            </a:r>
            <a:r>
              <a:rPr lang="is-IS" sz="1500" smtClean="0"/>
              <a:t>„Á ég að vera með þvílíkum kerlingum í bekk?“ Reynsla ólíkra nemendahópa í leikskólakennaranámi. </a:t>
            </a:r>
            <a:r>
              <a:rPr lang="en-US" sz="1500" smtClean="0"/>
              <a:t>[“Are these old ladies my classmates”: The experiences of traditional and non-traditional students in higher education</a:t>
            </a:r>
            <a:r>
              <a:rPr lang="is-IS" sz="1500" smtClean="0"/>
              <a:t>] </a:t>
            </a:r>
            <a:r>
              <a:rPr lang="is-IS" sz="1500" i="1" smtClean="0"/>
              <a:t>Uppeldi og menntun, 13. árg.,</a:t>
            </a:r>
            <a:r>
              <a:rPr lang="is-IS" sz="1500" smtClean="0"/>
              <a:t> 25-44.</a:t>
            </a:r>
          </a:p>
          <a:p>
            <a:pPr>
              <a:buNone/>
            </a:pPr>
            <a:r>
              <a:rPr lang="en-US" sz="1500" smtClean="0"/>
              <a:t> Sif Einarsdóttir &amp; Jóhanna Einarsdóttir (2003). Fátt er reynslunni fróðara: Námsgengi ólíkra nemendahópa í </a:t>
            </a:r>
            <a:endParaRPr lang="is-IS" sz="1500" smtClean="0"/>
          </a:p>
          <a:p>
            <a:pPr>
              <a:buNone/>
            </a:pPr>
            <a:r>
              <a:rPr lang="en-US" sz="1500" smtClean="0"/>
              <a:t>	leikskólakennaranámi. [Comparison of the educational progress of traditional vs. non-traditional students in an early education program</a:t>
            </a:r>
            <a:r>
              <a:rPr lang="is-IS" sz="1500" smtClean="0"/>
              <a:t>]. </a:t>
            </a:r>
            <a:r>
              <a:rPr lang="en-US" sz="1500" i="1" smtClean="0"/>
              <a:t>Uppeldi og menntun, 11.árg</a:t>
            </a:r>
            <a:r>
              <a:rPr lang="en-US" sz="1500" smtClean="0"/>
              <a:t>., 81-99</a:t>
            </a:r>
            <a:endParaRPr lang="is-IS" sz="1500" smtClean="0"/>
          </a:p>
          <a:p>
            <a:pPr>
              <a:buNone/>
            </a:pPr>
            <a:endParaRPr lang="is-IS" sz="1400" smtClean="0"/>
          </a:p>
          <a:p>
            <a:pPr>
              <a:buNone/>
            </a:pPr>
            <a:endParaRPr lang="is-IS" b="1"/>
          </a:p>
        </p:txBody>
      </p:sp>
      <p:sp>
        <p:nvSpPr>
          <p:cNvPr id="4" name="Slide Number Placeholder 3"/>
          <p:cNvSpPr>
            <a:spLocks noGrp="1"/>
          </p:cNvSpPr>
          <p:nvPr>
            <p:ph type="sldNum" sz="quarter" idx="12"/>
          </p:nvPr>
        </p:nvSpPr>
        <p:spPr/>
        <p:txBody>
          <a:bodyPr/>
          <a:lstStyle/>
          <a:p>
            <a:pPr>
              <a:defRPr/>
            </a:pPr>
            <a:fld id="{D02893EF-E26C-483F-AAF4-C6B978840079}"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80219" y="784076"/>
            <a:ext cx="9158287" cy="1270000"/>
          </a:xfrm>
        </p:spPr>
        <p:txBody>
          <a:bodyPr/>
          <a:lstStyle/>
          <a:p>
            <a:r>
              <a:rPr lang="en-US" dirty="0" smtClean="0">
                <a:cs typeface="Arial" charset="0"/>
              </a:rPr>
              <a:t>MA thesis – examples of topics</a:t>
            </a:r>
          </a:p>
        </p:txBody>
      </p:sp>
      <p:sp>
        <p:nvSpPr>
          <p:cNvPr id="8195" name="Content Placeholder 2"/>
          <p:cNvSpPr>
            <a:spLocks noGrp="1"/>
          </p:cNvSpPr>
          <p:nvPr>
            <p:ph idx="1"/>
          </p:nvPr>
        </p:nvSpPr>
        <p:spPr>
          <a:xfrm>
            <a:off x="552227" y="1792188"/>
            <a:ext cx="9158287" cy="4333875"/>
          </a:xfrm>
        </p:spPr>
        <p:txBody>
          <a:bodyPr/>
          <a:lstStyle/>
          <a:p>
            <a:r>
              <a:rPr lang="en-US" dirty="0" smtClean="0">
                <a:cs typeface="Arial" charset="0"/>
              </a:rPr>
              <a:t>University students with ADHD</a:t>
            </a:r>
          </a:p>
          <a:p>
            <a:r>
              <a:rPr lang="en-US" dirty="0" smtClean="0">
                <a:cs typeface="Arial" charset="0"/>
              </a:rPr>
              <a:t>Dropout from university</a:t>
            </a:r>
          </a:p>
          <a:p>
            <a:r>
              <a:rPr lang="en-US" dirty="0" smtClean="0">
                <a:cs typeface="Arial" charset="0"/>
              </a:rPr>
              <a:t>Career counseling and rehabilitation counseling</a:t>
            </a:r>
          </a:p>
          <a:p>
            <a:r>
              <a:rPr lang="en-US" dirty="0" smtClean="0">
                <a:cs typeface="Arial" charset="0"/>
              </a:rPr>
              <a:t>Educational barriers</a:t>
            </a:r>
          </a:p>
          <a:p>
            <a:r>
              <a:rPr lang="is-IS" dirty="0" err="1" smtClean="0">
                <a:cs typeface="Arial" charset="0"/>
              </a:rPr>
              <a:t>Careers</a:t>
            </a:r>
            <a:r>
              <a:rPr lang="is-IS" dirty="0" smtClean="0">
                <a:cs typeface="Arial" charset="0"/>
              </a:rPr>
              <a:t> of </a:t>
            </a:r>
            <a:r>
              <a:rPr lang="is-IS" dirty="0" err="1" smtClean="0">
                <a:cs typeface="Arial" charset="0"/>
              </a:rPr>
              <a:t>mentally</a:t>
            </a:r>
            <a:r>
              <a:rPr lang="is-IS" dirty="0" smtClean="0">
                <a:cs typeface="Arial" charset="0"/>
              </a:rPr>
              <a:t> </a:t>
            </a:r>
            <a:r>
              <a:rPr lang="is-IS" dirty="0" err="1" smtClean="0">
                <a:cs typeface="Arial" charset="0"/>
              </a:rPr>
              <a:t>retarded</a:t>
            </a:r>
            <a:r>
              <a:rPr lang="is-IS" dirty="0" smtClean="0">
                <a:cs typeface="Arial" charset="0"/>
              </a:rPr>
              <a:t> </a:t>
            </a:r>
            <a:r>
              <a:rPr lang="is-IS" dirty="0" err="1" smtClean="0">
                <a:cs typeface="Arial" charset="0"/>
              </a:rPr>
              <a:t>people</a:t>
            </a:r>
            <a:endParaRPr lang="en-US" dirty="0" smtClean="0">
              <a:cs typeface="Arial" charset="0"/>
            </a:endParaRPr>
          </a:p>
          <a:p>
            <a:r>
              <a:rPr lang="en-US" dirty="0" smtClean="0">
                <a:cs typeface="Arial" charset="0"/>
              </a:rPr>
              <a:t>Career counseling with inmates</a:t>
            </a:r>
          </a:p>
          <a:p>
            <a:r>
              <a:rPr lang="en-US" dirty="0" smtClean="0">
                <a:cs typeface="Arial" charset="0"/>
              </a:rPr>
              <a:t>Career development of students with disability</a:t>
            </a:r>
          </a:p>
          <a:p>
            <a:r>
              <a:rPr lang="en-US" dirty="0" smtClean="0">
                <a:cs typeface="Arial" charset="0"/>
              </a:rPr>
              <a:t>Career adaptability of unemployed</a:t>
            </a:r>
          </a:p>
          <a:p>
            <a:r>
              <a:rPr lang="is-IS" dirty="0" err="1" smtClean="0">
                <a:cs typeface="Arial" charset="0"/>
              </a:rPr>
              <a:t>Career</a:t>
            </a:r>
            <a:r>
              <a:rPr lang="is-IS" dirty="0" smtClean="0">
                <a:cs typeface="Arial" charset="0"/>
              </a:rPr>
              <a:t> </a:t>
            </a:r>
            <a:r>
              <a:rPr lang="is-IS" dirty="0" err="1" smtClean="0">
                <a:cs typeface="Arial" charset="0"/>
              </a:rPr>
              <a:t>development</a:t>
            </a:r>
            <a:r>
              <a:rPr lang="is-IS" dirty="0" smtClean="0">
                <a:cs typeface="Arial" charset="0"/>
              </a:rPr>
              <a:t> of </a:t>
            </a:r>
            <a:r>
              <a:rPr lang="is-IS" dirty="0" err="1" smtClean="0">
                <a:cs typeface="Arial" charset="0"/>
              </a:rPr>
              <a:t>unqualified</a:t>
            </a:r>
            <a:r>
              <a:rPr lang="is-IS" dirty="0" smtClean="0">
                <a:cs typeface="Arial" charset="0"/>
              </a:rPr>
              <a:t> </a:t>
            </a:r>
            <a:r>
              <a:rPr lang="is-IS" dirty="0" err="1" smtClean="0">
                <a:cs typeface="Arial" charset="0"/>
              </a:rPr>
              <a:t>kindergarten</a:t>
            </a:r>
            <a:r>
              <a:rPr lang="is-IS" dirty="0" smtClean="0">
                <a:cs typeface="Arial" charset="0"/>
              </a:rPr>
              <a:t> </a:t>
            </a:r>
            <a:r>
              <a:rPr lang="is-IS" dirty="0" err="1" smtClean="0">
                <a:cs typeface="Arial" charset="0"/>
              </a:rPr>
              <a:t>workers</a:t>
            </a:r>
            <a:endParaRPr lang="en-US" dirty="0" smtClean="0">
              <a:cs typeface="Arial" charset="0"/>
            </a:endParaRPr>
          </a:p>
          <a:p>
            <a:endParaRPr lang="en-US" dirty="0" smtClean="0">
              <a:cs typeface="Arial" charset="0"/>
            </a:endParaRPr>
          </a:p>
          <a:p>
            <a:endParaRPr lang="en-US" dirty="0" smtClean="0">
              <a:cs typeface="Arial" charset="0"/>
            </a:endParaRPr>
          </a:p>
          <a:p>
            <a:endParaRPr lang="en-US" dirty="0" smtClean="0">
              <a:cs typeface="Arial" charset="0"/>
            </a:endParaRPr>
          </a:p>
          <a:p>
            <a:endParaRPr lang="en-US" dirty="0" smtClean="0">
              <a:cs typeface="Arial" charset="0"/>
            </a:endParaRPr>
          </a:p>
          <a:p>
            <a:endParaRPr lang="en-US" dirty="0" smtClean="0">
              <a:cs typeface="Arial" charset="0"/>
            </a:endParaRPr>
          </a:p>
        </p:txBody>
      </p:sp>
      <p:sp>
        <p:nvSpPr>
          <p:cNvPr id="8196" name="Slide Number Placeholder 3"/>
          <p:cNvSpPr>
            <a:spLocks noGrp="1"/>
          </p:cNvSpPr>
          <p:nvPr>
            <p:ph type="sldNum" sz="quarter" idx="12"/>
          </p:nvPr>
        </p:nvSpPr>
        <p:spPr bwMode="auto">
          <a:noFill/>
          <a:ln>
            <a:miter lim="800000"/>
            <a:headEnd/>
            <a:tailEnd/>
          </a:ln>
        </p:spPr>
        <p:txBody>
          <a:bodyPr/>
          <a:lstStyle/>
          <a:p>
            <a:fld id="{C4CF3234-EBAF-4B6A-85BB-53F39CA4C264}" type="slidenum">
              <a:rPr lang="en-US" smtClean="0">
                <a:latin typeface="Calibri" pitchFamily="34" charset="0"/>
                <a:ea typeface="MS PGothic" pitchFamily="34" charset="-128"/>
              </a:rPr>
              <a:pPr/>
              <a:t>17</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506413" y="1287463"/>
            <a:ext cx="9158287" cy="865187"/>
          </a:xfrm>
        </p:spPr>
        <p:txBody>
          <a:bodyPr/>
          <a:lstStyle/>
          <a:p>
            <a:pPr eaLnBrk="1" hangingPunct="1">
              <a:spcAft>
                <a:spcPts val="600"/>
              </a:spcAft>
            </a:pPr>
            <a:r>
              <a:rPr lang="en-US" sz="2800" smtClean="0">
                <a:cs typeface="Arial" charset="0"/>
              </a:rPr>
              <a:t>Kristjana Stella Blöndal, assistant professor</a:t>
            </a:r>
            <a:br>
              <a:rPr lang="en-US" sz="2800" smtClean="0">
                <a:cs typeface="Arial" charset="0"/>
              </a:rPr>
            </a:br>
            <a:endParaRPr lang="en-US" sz="2800" smtClean="0">
              <a:cs typeface="Arial" charset="0"/>
            </a:endParaRPr>
          </a:p>
        </p:txBody>
      </p:sp>
      <p:sp>
        <p:nvSpPr>
          <p:cNvPr id="2051" name="Rectangle 3"/>
          <p:cNvSpPr>
            <a:spLocks noGrp="1" noChangeArrowheads="1"/>
          </p:cNvSpPr>
          <p:nvPr>
            <p:ph type="body" idx="1"/>
          </p:nvPr>
        </p:nvSpPr>
        <p:spPr>
          <a:xfrm>
            <a:off x="509588" y="1936750"/>
            <a:ext cx="9158287" cy="4751388"/>
          </a:xfrm>
        </p:spPr>
        <p:txBody>
          <a:bodyPr/>
          <a:lstStyle/>
          <a:p>
            <a:pPr eaLnBrk="1" hangingPunct="1"/>
            <a:r>
              <a:rPr lang="en-US" sz="2600" b="1" smtClean="0">
                <a:cs typeface="Arial" charset="0"/>
              </a:rPr>
              <a:t>Current research: </a:t>
            </a:r>
          </a:p>
          <a:p>
            <a:pPr eaLnBrk="1" hangingPunct="1"/>
            <a:r>
              <a:rPr lang="en-US" sz="2600" smtClean="0">
                <a:cs typeface="Arial" charset="0"/>
              </a:rPr>
              <a:t>Young peoples progress through the educational system with emphasis on school dropout and graduation. Longitudinal cohort study</a:t>
            </a:r>
          </a:p>
          <a:p>
            <a:pPr eaLnBrk="1" hangingPunct="1"/>
            <a:r>
              <a:rPr lang="en-US" sz="2600" smtClean="0">
                <a:cs typeface="Arial" charset="0"/>
              </a:rPr>
              <a:t>Special focus on: </a:t>
            </a:r>
          </a:p>
          <a:p>
            <a:pPr lvl="1" eaLnBrk="1" hangingPunct="1"/>
            <a:r>
              <a:rPr lang="en-US" sz="2200" smtClean="0">
                <a:cs typeface="Arial" charset="0"/>
              </a:rPr>
              <a:t>Students’ engagement and its development</a:t>
            </a:r>
          </a:p>
          <a:p>
            <a:pPr lvl="1" eaLnBrk="1" hangingPunct="1"/>
            <a:r>
              <a:rPr lang="en-US" sz="2200" smtClean="0">
                <a:cs typeface="Arial" charset="0"/>
              </a:rPr>
              <a:t>Family contribution to adolescence educational success</a:t>
            </a:r>
          </a:p>
          <a:p>
            <a:pPr lvl="1" eaLnBrk="1" hangingPunct="1"/>
            <a:r>
              <a:rPr lang="en-US" sz="2200" smtClean="0">
                <a:cs typeface="Arial" charset="0"/>
              </a:rPr>
              <a:t>Decisiveness in educational choice</a:t>
            </a:r>
          </a:p>
          <a:p>
            <a:pPr lvl="1" eaLnBrk="1" hangingPunct="1"/>
            <a:r>
              <a:rPr lang="en-US" sz="2200" smtClean="0">
                <a:cs typeface="Arial" charset="0"/>
              </a:rPr>
              <a:t>Self-esteem</a:t>
            </a:r>
          </a:p>
          <a:p>
            <a:pPr lvl="1" eaLnBrk="1" hangingPunct="1"/>
            <a:r>
              <a:rPr lang="en-US" sz="2200" smtClean="0">
                <a:cs typeface="Arial" charset="0"/>
              </a:rPr>
              <a:t>Comparisons by gender and educational tracks (academic vs vocational)</a:t>
            </a:r>
          </a:p>
        </p:txBody>
      </p:sp>
      <p:sp>
        <p:nvSpPr>
          <p:cNvPr id="2052" name="Slide Number Placeholder 3"/>
          <p:cNvSpPr>
            <a:spLocks noGrp="1"/>
          </p:cNvSpPr>
          <p:nvPr>
            <p:ph type="sldNum" sz="quarter" idx="12"/>
          </p:nvPr>
        </p:nvSpPr>
        <p:spPr bwMode="auto">
          <a:noFill/>
          <a:ln>
            <a:miter lim="800000"/>
            <a:headEnd/>
            <a:tailEnd/>
          </a:ln>
        </p:spPr>
        <p:txBody>
          <a:bodyPr/>
          <a:lstStyle/>
          <a:p>
            <a:fld id="{CE32786E-A86D-4E7B-A9A1-116A6A490F4C}" type="slidenum">
              <a:rPr lang="en-US" smtClean="0">
                <a:latin typeface="Calibri" pitchFamily="34" charset="0"/>
                <a:ea typeface="MS PGothic" pitchFamily="34" charset="-128"/>
              </a:rPr>
              <a:pPr/>
              <a:t>2</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06413" y="1287463"/>
            <a:ext cx="9158287" cy="865187"/>
          </a:xfrm>
        </p:spPr>
        <p:txBody>
          <a:bodyPr/>
          <a:lstStyle/>
          <a:p>
            <a:pPr eaLnBrk="1" hangingPunct="1">
              <a:spcAft>
                <a:spcPts val="600"/>
              </a:spcAft>
            </a:pPr>
            <a:r>
              <a:rPr lang="en-US" sz="2800" smtClean="0">
                <a:cs typeface="Arial" charset="0"/>
              </a:rPr>
              <a:t>Kristjana Stella Blöndal, assistant professor (2)</a:t>
            </a:r>
            <a:br>
              <a:rPr lang="en-US" sz="2800" smtClean="0">
                <a:cs typeface="Arial" charset="0"/>
              </a:rPr>
            </a:br>
            <a:endParaRPr lang="en-US" sz="2800" smtClean="0">
              <a:cs typeface="Arial" charset="0"/>
            </a:endParaRPr>
          </a:p>
        </p:txBody>
      </p:sp>
      <p:sp>
        <p:nvSpPr>
          <p:cNvPr id="3075" name="Rectangle 3"/>
          <p:cNvSpPr>
            <a:spLocks noGrp="1" noChangeArrowheads="1"/>
          </p:cNvSpPr>
          <p:nvPr>
            <p:ph type="body" idx="1"/>
          </p:nvPr>
        </p:nvSpPr>
        <p:spPr>
          <a:xfrm>
            <a:off x="509588" y="2079625"/>
            <a:ext cx="9158287" cy="4333875"/>
          </a:xfrm>
        </p:spPr>
        <p:txBody>
          <a:bodyPr/>
          <a:lstStyle/>
          <a:p>
            <a:pPr eaLnBrk="1" hangingPunct="1"/>
            <a:r>
              <a:rPr lang="en-US" sz="2600" b="1" smtClean="0">
                <a:cs typeface="Arial" charset="0"/>
              </a:rPr>
              <a:t>Current research: </a:t>
            </a:r>
          </a:p>
          <a:p>
            <a:pPr eaLnBrk="1" hangingPunct="1"/>
            <a:r>
              <a:rPr lang="en-US" sz="2600" smtClean="0">
                <a:cs typeface="Arial" charset="0"/>
              </a:rPr>
              <a:t>Development of a screening test developed for school counselors to systematically identify students at risk of school failure or dropping out early in the dropout process.</a:t>
            </a:r>
          </a:p>
          <a:p>
            <a:pPr lvl="1" eaLnBrk="1" hangingPunct="1"/>
            <a:r>
              <a:rPr lang="en-US" sz="2200" smtClean="0">
                <a:cs typeface="Arial" charset="0"/>
              </a:rPr>
              <a:t>Designed to evaluate strengths and weaknesses of the student and his or her learning environment. </a:t>
            </a:r>
          </a:p>
          <a:p>
            <a:pPr lvl="1" eaLnBrk="1" hangingPunct="1"/>
            <a:r>
              <a:rPr lang="en-US" sz="2200" smtClean="0">
                <a:cs typeface="Arial" charset="0"/>
              </a:rPr>
              <a:t>The aim is to assess not only the risk of school failure but also what type of supportive intervention is most suitable for different groups of students.</a:t>
            </a:r>
          </a:p>
          <a:p>
            <a:pPr lvl="1" eaLnBrk="1" hangingPunct="1"/>
            <a:r>
              <a:rPr lang="en-US" sz="2200" smtClean="0">
                <a:cs typeface="Arial" charset="0"/>
              </a:rPr>
              <a:t>Based on known risk and protective factors related to school dropout according to research, theories and practice</a:t>
            </a:r>
          </a:p>
          <a:p>
            <a:pPr eaLnBrk="1" hangingPunct="1">
              <a:buFont typeface="Arial" charset="0"/>
              <a:buNone/>
            </a:pPr>
            <a:endParaRPr lang="en-US" sz="2500" smtClean="0">
              <a:cs typeface="Arial" charset="0"/>
            </a:endParaRPr>
          </a:p>
          <a:p>
            <a:pPr eaLnBrk="1" hangingPunct="1"/>
            <a:endParaRPr lang="en-US" sz="2600" smtClean="0">
              <a:cs typeface="Arial" charset="0"/>
            </a:endParaRPr>
          </a:p>
        </p:txBody>
      </p:sp>
      <p:sp>
        <p:nvSpPr>
          <p:cNvPr id="3076" name="Slide Number Placeholder 3"/>
          <p:cNvSpPr>
            <a:spLocks noGrp="1"/>
          </p:cNvSpPr>
          <p:nvPr>
            <p:ph type="sldNum" sz="quarter" idx="12"/>
          </p:nvPr>
        </p:nvSpPr>
        <p:spPr bwMode="auto">
          <a:noFill/>
          <a:ln>
            <a:miter lim="800000"/>
            <a:headEnd/>
            <a:tailEnd/>
          </a:ln>
        </p:spPr>
        <p:txBody>
          <a:bodyPr/>
          <a:lstStyle/>
          <a:p>
            <a:fld id="{01D9A1FA-3423-492C-8474-68037B708F99}" type="slidenum">
              <a:rPr lang="en-US" smtClean="0">
                <a:latin typeface="Calibri" pitchFamily="34" charset="0"/>
                <a:ea typeface="MS PGothic" pitchFamily="34" charset="-128"/>
              </a:rPr>
              <a:pPr/>
              <a:t>3</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06413" y="1287463"/>
            <a:ext cx="9158287" cy="865187"/>
          </a:xfrm>
        </p:spPr>
        <p:txBody>
          <a:bodyPr/>
          <a:lstStyle/>
          <a:p>
            <a:pPr eaLnBrk="1" hangingPunct="1">
              <a:spcAft>
                <a:spcPts val="600"/>
              </a:spcAft>
            </a:pPr>
            <a:r>
              <a:rPr lang="en-US" sz="2800" smtClean="0">
                <a:cs typeface="Arial" charset="0"/>
              </a:rPr>
              <a:t>Kristjana Stella Blöndal, assistant professor (3)</a:t>
            </a:r>
            <a:br>
              <a:rPr lang="en-US" sz="2800" smtClean="0">
                <a:cs typeface="Arial" charset="0"/>
              </a:rPr>
            </a:br>
            <a:endParaRPr lang="en-US" sz="2800" smtClean="0">
              <a:cs typeface="Arial" charset="0"/>
            </a:endParaRPr>
          </a:p>
        </p:txBody>
      </p:sp>
      <p:sp>
        <p:nvSpPr>
          <p:cNvPr id="4099" name="Rectangle 3"/>
          <p:cNvSpPr>
            <a:spLocks noGrp="1" noChangeArrowheads="1"/>
          </p:cNvSpPr>
          <p:nvPr>
            <p:ph type="body" idx="1"/>
          </p:nvPr>
        </p:nvSpPr>
        <p:spPr>
          <a:xfrm>
            <a:off x="509588" y="2079625"/>
            <a:ext cx="9158287" cy="4333875"/>
          </a:xfrm>
        </p:spPr>
        <p:txBody>
          <a:bodyPr/>
          <a:lstStyle/>
          <a:p>
            <a:pPr eaLnBrk="1" hangingPunct="1"/>
            <a:r>
              <a:rPr lang="en-US" sz="2400" b="1" smtClean="0">
                <a:cs typeface="Arial" charset="0"/>
              </a:rPr>
              <a:t>Current research: </a:t>
            </a:r>
          </a:p>
          <a:p>
            <a:pPr eaLnBrk="1" hangingPunct="1"/>
            <a:r>
              <a:rPr lang="en-US" sz="2400" b="1" smtClean="0">
                <a:cs typeface="Arial" charset="0"/>
              </a:rPr>
              <a:t>School effectiveness</a:t>
            </a:r>
          </a:p>
          <a:p>
            <a:pPr lvl="1" eaLnBrk="1" hangingPunct="1"/>
            <a:r>
              <a:rPr lang="en-US" sz="2000" smtClean="0">
                <a:cs typeface="Arial" charset="0"/>
              </a:rPr>
              <a:t>Research conducted in all upper secondary schools in Iceland in 2007. Participants: ca 4000 upper secondary students and around 700 teachers, school administrators and other school staff</a:t>
            </a:r>
          </a:p>
          <a:p>
            <a:pPr eaLnBrk="1" hangingPunct="1"/>
            <a:endParaRPr lang="en-US" sz="2000" b="1" smtClean="0">
              <a:cs typeface="Arial" charset="0"/>
            </a:endParaRPr>
          </a:p>
          <a:p>
            <a:pPr eaLnBrk="1" hangingPunct="1"/>
            <a:r>
              <a:rPr lang="en-US" sz="2400" b="1" smtClean="0">
                <a:cs typeface="Arial" charset="0"/>
              </a:rPr>
              <a:t>Among previous research themes:</a:t>
            </a:r>
          </a:p>
          <a:p>
            <a:pPr eaLnBrk="1" hangingPunct="1"/>
            <a:r>
              <a:rPr lang="en-US" sz="2400" smtClean="0">
                <a:cs typeface="Arial" charset="0"/>
              </a:rPr>
              <a:t>Adolescents’ risk taking behavior and resilience</a:t>
            </a:r>
          </a:p>
          <a:p>
            <a:pPr eaLnBrk="1" hangingPunct="1"/>
            <a:r>
              <a:rPr lang="en-US" sz="2400" smtClean="0">
                <a:cs typeface="Arial" charset="0"/>
              </a:rPr>
              <a:t>The gender pay gap</a:t>
            </a:r>
          </a:p>
          <a:p>
            <a:pPr eaLnBrk="1" hangingPunct="1"/>
            <a:r>
              <a:rPr lang="en-US" sz="2400" smtClean="0">
                <a:cs typeface="Arial" charset="0"/>
              </a:rPr>
              <a:t>The working environment</a:t>
            </a:r>
            <a:endParaRPr lang="en-US" sz="2600" smtClean="0">
              <a:cs typeface="Arial" charset="0"/>
            </a:endParaRPr>
          </a:p>
        </p:txBody>
      </p:sp>
      <p:sp>
        <p:nvSpPr>
          <p:cNvPr id="4100" name="Slide Number Placeholder 3"/>
          <p:cNvSpPr>
            <a:spLocks noGrp="1"/>
          </p:cNvSpPr>
          <p:nvPr>
            <p:ph type="sldNum" sz="quarter" idx="12"/>
          </p:nvPr>
        </p:nvSpPr>
        <p:spPr bwMode="auto">
          <a:noFill/>
          <a:ln>
            <a:miter lim="800000"/>
            <a:headEnd/>
            <a:tailEnd/>
          </a:ln>
        </p:spPr>
        <p:txBody>
          <a:bodyPr/>
          <a:lstStyle/>
          <a:p>
            <a:fld id="{B19D7414-6524-415D-99E2-B29FD4E78986}" type="slidenum">
              <a:rPr lang="en-US" smtClean="0">
                <a:latin typeface="Calibri" pitchFamily="34" charset="0"/>
                <a:ea typeface="MS PGothic" pitchFamily="34" charset="-128"/>
              </a:rPr>
              <a:pPr/>
              <a:t>4</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is-IS" smtClean="0">
                <a:cs typeface="Arial" charset="0"/>
              </a:rPr>
              <a:t>KSB - International research collaboration</a:t>
            </a:r>
          </a:p>
        </p:txBody>
      </p:sp>
      <p:sp>
        <p:nvSpPr>
          <p:cNvPr id="5123" name="Content Placeholder 2"/>
          <p:cNvSpPr>
            <a:spLocks noGrp="1"/>
          </p:cNvSpPr>
          <p:nvPr>
            <p:ph idx="1"/>
          </p:nvPr>
        </p:nvSpPr>
        <p:spPr/>
        <p:txBody>
          <a:bodyPr/>
          <a:lstStyle/>
          <a:p>
            <a:r>
              <a:rPr lang="en-US" sz="2600" b="1" dirty="0" smtClean="0">
                <a:cs typeface="Arial" charset="0"/>
              </a:rPr>
              <a:t>International Research Network on Youth Education and </a:t>
            </a:r>
            <a:r>
              <a:rPr lang="en-US" sz="2600" b="1" dirty="0" err="1" smtClean="0">
                <a:cs typeface="Arial" charset="0"/>
              </a:rPr>
              <a:t>Traning</a:t>
            </a:r>
            <a:r>
              <a:rPr lang="en-US" sz="2600" b="1" dirty="0" smtClean="0">
                <a:cs typeface="Arial" charset="0"/>
              </a:rPr>
              <a:t> (IRNYET)</a:t>
            </a:r>
            <a:r>
              <a:rPr lang="en-US" sz="2600" dirty="0" smtClean="0">
                <a:cs typeface="Arial" charset="0"/>
              </a:rPr>
              <a:t>. </a:t>
            </a:r>
          </a:p>
          <a:p>
            <a:pPr lvl="1"/>
            <a:r>
              <a:rPr lang="en-US" dirty="0" smtClean="0">
                <a:cs typeface="Arial" charset="0"/>
              </a:rPr>
              <a:t>Participants are from  Europe, US, Australia, Canada and Hong Kong. The Network has published the following two books on students’ educational progress and  school dropout issues in different countries:  (1) Lamb, S., </a:t>
            </a:r>
            <a:r>
              <a:rPr lang="en-US" dirty="0" err="1" smtClean="0">
                <a:cs typeface="Arial" charset="0"/>
              </a:rPr>
              <a:t>Markussen</a:t>
            </a:r>
            <a:r>
              <a:rPr lang="en-US" dirty="0" smtClean="0">
                <a:cs typeface="Arial" charset="0"/>
              </a:rPr>
              <a:t>, E.,  </a:t>
            </a:r>
            <a:r>
              <a:rPr lang="en-US" dirty="0" err="1" smtClean="0">
                <a:cs typeface="Arial" charset="0"/>
              </a:rPr>
              <a:t>Teese</a:t>
            </a:r>
            <a:r>
              <a:rPr lang="en-US" dirty="0" smtClean="0">
                <a:cs typeface="Arial" charset="0"/>
              </a:rPr>
              <a:t>, R., Sandberg,  N. &amp; </a:t>
            </a:r>
            <a:r>
              <a:rPr lang="en-US" dirty="0" err="1" smtClean="0">
                <a:cs typeface="Arial" charset="0"/>
              </a:rPr>
              <a:t>Polesel</a:t>
            </a:r>
            <a:r>
              <a:rPr lang="en-US" dirty="0" smtClean="0">
                <a:cs typeface="Arial" charset="0"/>
              </a:rPr>
              <a:t> J. (Eds.) (2011). </a:t>
            </a:r>
            <a:r>
              <a:rPr lang="en-US" i="1" dirty="0" smtClean="0">
                <a:cs typeface="Arial" charset="0"/>
              </a:rPr>
              <a:t>School Dropout and Completion. International Comparative Studies in Theory and Policy</a:t>
            </a:r>
            <a:r>
              <a:rPr lang="en-US" dirty="0" smtClean="0">
                <a:cs typeface="Arial" charset="0"/>
              </a:rPr>
              <a:t>. London: Springer. (2) </a:t>
            </a:r>
            <a:r>
              <a:rPr lang="en-US" dirty="0" err="1" smtClean="0">
                <a:cs typeface="Arial" charset="0"/>
              </a:rPr>
              <a:t>Majorana</a:t>
            </a:r>
            <a:r>
              <a:rPr lang="en-US" dirty="0" smtClean="0">
                <a:cs typeface="Arial" charset="0"/>
              </a:rPr>
              <a:t>, C. (Ed.) (2008). </a:t>
            </a:r>
            <a:r>
              <a:rPr lang="en-US" i="1" dirty="0" smtClean="0">
                <a:cs typeface="Arial" charset="0"/>
              </a:rPr>
              <a:t>The future of learning and teaching</a:t>
            </a:r>
            <a:r>
              <a:rPr lang="en-US" dirty="0" smtClean="0">
                <a:cs typeface="Arial" charset="0"/>
              </a:rPr>
              <a:t>. Venice: </a:t>
            </a:r>
            <a:r>
              <a:rPr lang="en-US" dirty="0" err="1" smtClean="0">
                <a:cs typeface="Arial" charset="0"/>
              </a:rPr>
              <a:t>Formazione</a:t>
            </a:r>
            <a:r>
              <a:rPr lang="en-US" dirty="0" smtClean="0">
                <a:cs typeface="Arial" charset="0"/>
              </a:rPr>
              <a:t> &amp; </a:t>
            </a:r>
            <a:r>
              <a:rPr lang="en-US" dirty="0" err="1" smtClean="0">
                <a:cs typeface="Arial" charset="0"/>
              </a:rPr>
              <a:t>Insegnamento</a:t>
            </a:r>
            <a:r>
              <a:rPr lang="en-US" dirty="0" smtClean="0">
                <a:cs typeface="Arial" charset="0"/>
              </a:rPr>
              <a:t>. </a:t>
            </a:r>
            <a:endParaRPr lang="is-IS" dirty="0" smtClean="0">
              <a:cs typeface="Arial" charset="0"/>
            </a:endParaRPr>
          </a:p>
          <a:p>
            <a:endParaRPr lang="is-IS" dirty="0" smtClean="0">
              <a:cs typeface="Arial" charset="0"/>
            </a:endParaRPr>
          </a:p>
        </p:txBody>
      </p:sp>
      <p:sp>
        <p:nvSpPr>
          <p:cNvPr id="5124" name="Slide Number Placeholder 3"/>
          <p:cNvSpPr>
            <a:spLocks noGrp="1"/>
          </p:cNvSpPr>
          <p:nvPr>
            <p:ph type="sldNum" sz="quarter" idx="12"/>
          </p:nvPr>
        </p:nvSpPr>
        <p:spPr bwMode="auto">
          <a:noFill/>
          <a:ln>
            <a:miter lim="800000"/>
            <a:headEnd/>
            <a:tailEnd/>
          </a:ln>
        </p:spPr>
        <p:txBody>
          <a:bodyPr/>
          <a:lstStyle/>
          <a:p>
            <a:fld id="{B1162A4E-76CC-4AEF-8CA9-98B3D7EA8A09}" type="slidenum">
              <a:rPr lang="en-US" smtClean="0">
                <a:latin typeface="Calibri" pitchFamily="34" charset="0"/>
                <a:ea typeface="MS PGothic" pitchFamily="34" charset="-128"/>
              </a:rPr>
              <a:pPr/>
              <a:t>5</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06413" y="855663"/>
            <a:ext cx="9158287" cy="936625"/>
          </a:xfrm>
        </p:spPr>
        <p:txBody>
          <a:bodyPr/>
          <a:lstStyle/>
          <a:p>
            <a:r>
              <a:rPr lang="is-IS" sz="2800" smtClean="0">
                <a:cs typeface="Arial" charset="0"/>
              </a:rPr>
              <a:t>References</a:t>
            </a:r>
          </a:p>
        </p:txBody>
      </p:sp>
      <p:sp>
        <p:nvSpPr>
          <p:cNvPr id="6147" name="Content Placeholder 2"/>
          <p:cNvSpPr>
            <a:spLocks noGrp="1"/>
          </p:cNvSpPr>
          <p:nvPr>
            <p:ph idx="1"/>
          </p:nvPr>
        </p:nvSpPr>
        <p:spPr>
          <a:xfrm>
            <a:off x="509588" y="1720850"/>
            <a:ext cx="9158287" cy="5083175"/>
          </a:xfrm>
        </p:spPr>
        <p:txBody>
          <a:bodyPr/>
          <a:lstStyle/>
          <a:p>
            <a:r>
              <a:rPr lang="en-US" sz="1800" smtClean="0">
                <a:cs typeface="Arial" charset="0"/>
              </a:rPr>
              <a:t>Blondal, K. S., &amp; Adalbjarnardottir. S. (2012). Student disengagement in relation to expected and unexpected educational pathways. </a:t>
            </a:r>
            <a:r>
              <a:rPr lang="en-US" sz="1800" i="1" smtClean="0">
                <a:cs typeface="Arial" charset="0"/>
              </a:rPr>
              <a:t>Scandinavian Journal of Educational Research, 56,</a:t>
            </a:r>
            <a:r>
              <a:rPr lang="en-US" sz="1800" smtClean="0">
                <a:cs typeface="Arial" charset="0"/>
              </a:rPr>
              <a:t> 85-100</a:t>
            </a:r>
            <a:r>
              <a:rPr lang="en-US" sz="1800" i="1" smtClean="0">
                <a:cs typeface="Arial" charset="0"/>
              </a:rPr>
              <a:t>.</a:t>
            </a:r>
            <a:endParaRPr lang="is-IS" sz="1800" smtClean="0">
              <a:cs typeface="Arial" charset="0"/>
            </a:endParaRPr>
          </a:p>
          <a:p>
            <a:r>
              <a:rPr lang="en-US" sz="1800" smtClean="0">
                <a:cs typeface="Arial" charset="0"/>
              </a:rPr>
              <a:t>Blondal, K.S., Jonasson, J.T., &amp; Tannhäuser, A-C. (2011). Dropout in a small society: Is the Icelandic case somehow different? In S. Lamb, E. Markussen, R. Teese, N. Sandberg &amp; J. Polesel  (Eds.), </a:t>
            </a:r>
            <a:r>
              <a:rPr lang="en-US" sz="1800" i="1" smtClean="0">
                <a:cs typeface="Arial" charset="0"/>
              </a:rPr>
              <a:t>School Dropout and Completion. International Comparative Studies in Theory and Policy</a:t>
            </a:r>
            <a:r>
              <a:rPr lang="en-US" sz="1800" smtClean="0">
                <a:cs typeface="Arial" charset="0"/>
              </a:rPr>
              <a:t> (pp. 233-251). London: Springer.</a:t>
            </a:r>
            <a:endParaRPr lang="is-IS" sz="1800" smtClean="0">
              <a:cs typeface="Arial" charset="0"/>
            </a:endParaRPr>
          </a:p>
          <a:p>
            <a:r>
              <a:rPr lang="en-US" sz="1800" smtClean="0">
                <a:cs typeface="Arial" charset="0"/>
              </a:rPr>
              <a:t>Jónasson, J. T. &amp; Blondal, K. S. (2011). The development in Icelandic education: Situation in 2011 in the perspective of a century. In Piotr Mikiewicz (Ed.) </a:t>
            </a:r>
            <a:r>
              <a:rPr lang="en-US" sz="1800" i="1" smtClean="0">
                <a:cs typeface="Arial" charset="0"/>
              </a:rPr>
              <a:t>Social capital and education. Comparative research between Poland and Iceland</a:t>
            </a:r>
            <a:r>
              <a:rPr lang="en-US" sz="1800" smtClean="0">
                <a:cs typeface="Arial" charset="0"/>
              </a:rPr>
              <a:t> (pp. 52-96). Wroclaw: University of Lower Silesia. </a:t>
            </a:r>
          </a:p>
          <a:p>
            <a:r>
              <a:rPr lang="en-US" sz="1800" smtClean="0">
                <a:cs typeface="Arial" charset="0"/>
              </a:rPr>
              <a:t>Blondal, K. S., &amp; Jónasson, J. T. (2010). Frafall i skolen og tiltak mot frafall på Island. In E. Markussen (Ed.), </a:t>
            </a:r>
            <a:r>
              <a:rPr lang="en-US" sz="1800" i="1" smtClean="0">
                <a:cs typeface="Arial" charset="0"/>
              </a:rPr>
              <a:t>Frafall i utdanning for 16-20-åringer i Norden</a:t>
            </a:r>
            <a:r>
              <a:rPr lang="en-US" sz="1800" smtClean="0">
                <a:cs typeface="Arial" charset="0"/>
              </a:rPr>
              <a:t> (pp. 91-121).  Nordisk Ministerråd: København. </a:t>
            </a:r>
          </a:p>
          <a:p>
            <a:r>
              <a:rPr lang="en-US" sz="1800" smtClean="0">
                <a:cs typeface="Arial" charset="0"/>
              </a:rPr>
              <a:t>Blondal, K. S., &amp; Adalbjarnardottir, S. (2009). Parenting Practices and School Dropout: A Longitudinal Study. </a:t>
            </a:r>
            <a:r>
              <a:rPr lang="en-US" sz="1800" i="1" smtClean="0">
                <a:cs typeface="Arial" charset="0"/>
              </a:rPr>
              <a:t> Adolescence, 44, </a:t>
            </a:r>
            <a:r>
              <a:rPr lang="en-US" sz="1800" smtClean="0">
                <a:cs typeface="Arial" charset="0"/>
              </a:rPr>
              <a:t>729-749</a:t>
            </a:r>
            <a:r>
              <a:rPr lang="en-US" sz="1800" i="1" smtClean="0">
                <a:cs typeface="Arial" charset="0"/>
              </a:rPr>
              <a:t>. </a:t>
            </a:r>
            <a:endParaRPr lang="is-IS" sz="1800" smtClean="0">
              <a:cs typeface="Arial" charset="0"/>
            </a:endParaRPr>
          </a:p>
          <a:p>
            <a:endParaRPr lang="is-IS" sz="1800" smtClean="0">
              <a:cs typeface="Arial" charset="0"/>
            </a:endParaRPr>
          </a:p>
          <a:p>
            <a:endParaRPr lang="is-IS" sz="2000" smtClean="0">
              <a:cs typeface="Arial" charset="0"/>
            </a:endParaRPr>
          </a:p>
          <a:p>
            <a:endParaRPr lang="is-IS" smtClean="0">
              <a:cs typeface="Arial" charset="0"/>
            </a:endParaRPr>
          </a:p>
        </p:txBody>
      </p:sp>
      <p:sp>
        <p:nvSpPr>
          <p:cNvPr id="6148" name="Slide Number Placeholder 3"/>
          <p:cNvSpPr>
            <a:spLocks noGrp="1"/>
          </p:cNvSpPr>
          <p:nvPr>
            <p:ph type="sldNum" sz="quarter" idx="12"/>
          </p:nvPr>
        </p:nvSpPr>
        <p:spPr bwMode="auto">
          <a:noFill/>
          <a:ln>
            <a:miter lim="800000"/>
            <a:headEnd/>
            <a:tailEnd/>
          </a:ln>
        </p:spPr>
        <p:txBody>
          <a:bodyPr/>
          <a:lstStyle/>
          <a:p>
            <a:fld id="{93E36277-85E2-46EA-99B2-7AFB8CA770C5}" type="slidenum">
              <a:rPr lang="en-US" smtClean="0">
                <a:latin typeface="Calibri" pitchFamily="34" charset="0"/>
                <a:ea typeface="MS PGothic" pitchFamily="34" charset="-128"/>
              </a:rPr>
              <a:pPr/>
              <a:t>6</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06413" y="855663"/>
            <a:ext cx="9158287" cy="936625"/>
          </a:xfrm>
        </p:spPr>
        <p:txBody>
          <a:bodyPr/>
          <a:lstStyle/>
          <a:p>
            <a:r>
              <a:rPr lang="is-IS" sz="2800" smtClean="0">
                <a:cs typeface="Arial" charset="0"/>
              </a:rPr>
              <a:t>References</a:t>
            </a:r>
          </a:p>
        </p:txBody>
      </p:sp>
      <p:sp>
        <p:nvSpPr>
          <p:cNvPr id="7171" name="Content Placeholder 2"/>
          <p:cNvSpPr>
            <a:spLocks noGrp="1"/>
          </p:cNvSpPr>
          <p:nvPr>
            <p:ph idx="1"/>
          </p:nvPr>
        </p:nvSpPr>
        <p:spPr>
          <a:xfrm>
            <a:off x="509588" y="1720850"/>
            <a:ext cx="9158287" cy="5083175"/>
          </a:xfrm>
        </p:spPr>
        <p:txBody>
          <a:bodyPr/>
          <a:lstStyle/>
          <a:p>
            <a:r>
              <a:rPr lang="en-US" sz="1800" smtClean="0">
                <a:cs typeface="Arial" charset="0"/>
              </a:rPr>
              <a:t>Blondal, K. S., &amp; Jónasson, J. T. (2008). Education of 15-20 year olds, with special reference to those who drop out of school. In Carlemo Majorana (Ed.) </a:t>
            </a:r>
            <a:r>
              <a:rPr lang="en-US" sz="1800" i="1" smtClean="0">
                <a:cs typeface="Arial" charset="0"/>
              </a:rPr>
              <a:t>The future of learning and teaching</a:t>
            </a:r>
            <a:r>
              <a:rPr lang="en-US" sz="1800" smtClean="0">
                <a:cs typeface="Arial" charset="0"/>
              </a:rPr>
              <a:t> (pp. 195-217)</a:t>
            </a:r>
            <a:r>
              <a:rPr lang="en-US" sz="1800" i="1" smtClean="0">
                <a:cs typeface="Arial" charset="0"/>
              </a:rPr>
              <a:t>.</a:t>
            </a:r>
            <a:r>
              <a:rPr lang="en-US" sz="1800" smtClean="0">
                <a:cs typeface="Arial" charset="0"/>
              </a:rPr>
              <a:t> Venice: Formazione &amp; Insegnamento.</a:t>
            </a:r>
            <a:endParaRPr lang="is-IS" sz="1800" smtClean="0">
              <a:cs typeface="Arial" charset="0"/>
            </a:endParaRPr>
          </a:p>
          <a:p>
            <a:r>
              <a:rPr lang="en-US" sz="1800" smtClean="0">
                <a:cs typeface="Arial" charset="0"/>
              </a:rPr>
              <a:t>Blondal, K. S., &amp; Jónsdóttir, S. H. (2008). Risk Detector. </a:t>
            </a:r>
            <a:r>
              <a:rPr lang="en-US" sz="1800" i="1" smtClean="0">
                <a:cs typeface="Arial" charset="0"/>
              </a:rPr>
              <a:t>PPS handbook. Personal profile and support for learners</a:t>
            </a:r>
            <a:r>
              <a:rPr lang="en-US" sz="1800" smtClean="0">
                <a:cs typeface="Arial" charset="0"/>
              </a:rPr>
              <a:t> (bls. 35-49). Valencia: Florida Edicions..</a:t>
            </a:r>
            <a:endParaRPr lang="is-IS" sz="1800" smtClean="0">
              <a:cs typeface="Arial" charset="0"/>
            </a:endParaRPr>
          </a:p>
          <a:p>
            <a:r>
              <a:rPr lang="en-US" sz="1800" smtClean="0">
                <a:cs typeface="Arial" charset="0"/>
              </a:rPr>
              <a:t>Jónasson, J. T. &amp; Blondal, K. S. (2005). </a:t>
            </a:r>
            <a:r>
              <a:rPr lang="en-US" sz="1800" i="1" smtClean="0">
                <a:cs typeface="Arial" charset="0"/>
              </a:rPr>
              <a:t>Back on track. Back on Track, Articles, Summaries and Highlights from the Leonardo da Vinci Valorisation Conference held in Reykjavík, Iceland 8 - 9 October 2004</a:t>
            </a:r>
            <a:r>
              <a:rPr lang="en-US" sz="1800" smtClean="0">
                <a:cs typeface="Arial" charset="0"/>
              </a:rPr>
              <a:t>. Reykjavík: The Icelandic Leonardo National Agency.</a:t>
            </a:r>
            <a:endParaRPr lang="is-IS" sz="1800" smtClean="0">
              <a:cs typeface="Arial" charset="0"/>
            </a:endParaRPr>
          </a:p>
          <a:p>
            <a:endParaRPr lang="is-IS" sz="1800" smtClean="0">
              <a:cs typeface="Arial" charset="0"/>
            </a:endParaRPr>
          </a:p>
          <a:p>
            <a:endParaRPr lang="is-IS" sz="2000" smtClean="0">
              <a:cs typeface="Arial" charset="0"/>
            </a:endParaRPr>
          </a:p>
          <a:p>
            <a:endParaRPr lang="is-IS" smtClean="0">
              <a:cs typeface="Arial" charset="0"/>
            </a:endParaRPr>
          </a:p>
        </p:txBody>
      </p:sp>
      <p:sp>
        <p:nvSpPr>
          <p:cNvPr id="7172" name="Slide Number Placeholder 3"/>
          <p:cNvSpPr>
            <a:spLocks noGrp="1"/>
          </p:cNvSpPr>
          <p:nvPr>
            <p:ph type="sldNum" sz="quarter" idx="12"/>
          </p:nvPr>
        </p:nvSpPr>
        <p:spPr bwMode="auto">
          <a:noFill/>
          <a:ln>
            <a:miter lim="800000"/>
            <a:headEnd/>
            <a:tailEnd/>
          </a:ln>
        </p:spPr>
        <p:txBody>
          <a:bodyPr/>
          <a:lstStyle/>
          <a:p>
            <a:fld id="{F16B72CA-8F13-4B8E-A3B4-4E0E99F751B3}" type="slidenum">
              <a:rPr lang="en-US" smtClean="0">
                <a:latin typeface="Calibri" pitchFamily="34" charset="0"/>
                <a:ea typeface="MS PGothic" pitchFamily="34" charset="-128"/>
              </a:rPr>
              <a:pPr/>
              <a:t>7</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is-IS" smtClean="0">
                <a:cs typeface="Arial" charset="0"/>
              </a:rPr>
              <a:t>Guðbjörg Vilhjálmsdóttir, professor</a:t>
            </a:r>
          </a:p>
        </p:txBody>
      </p:sp>
      <p:sp>
        <p:nvSpPr>
          <p:cNvPr id="9219" name="Content Placeholder 2"/>
          <p:cNvSpPr>
            <a:spLocks noGrp="1"/>
          </p:cNvSpPr>
          <p:nvPr>
            <p:ph idx="1"/>
          </p:nvPr>
        </p:nvSpPr>
        <p:spPr/>
        <p:txBody>
          <a:bodyPr/>
          <a:lstStyle/>
          <a:p>
            <a:r>
              <a:rPr lang="is-IS" dirty="0" err="1" smtClean="0">
                <a:cs typeface="Arial" charset="0"/>
              </a:rPr>
              <a:t>Current</a:t>
            </a:r>
            <a:r>
              <a:rPr lang="is-IS" dirty="0" smtClean="0">
                <a:cs typeface="Arial" charset="0"/>
              </a:rPr>
              <a:t> </a:t>
            </a:r>
            <a:r>
              <a:rPr lang="is-IS" dirty="0" err="1" smtClean="0">
                <a:cs typeface="Arial" charset="0"/>
              </a:rPr>
              <a:t>research</a:t>
            </a:r>
            <a:endParaRPr lang="is-IS" dirty="0" smtClean="0">
              <a:cs typeface="Arial" charset="0"/>
            </a:endParaRPr>
          </a:p>
          <a:p>
            <a:r>
              <a:rPr lang="is-IS" dirty="0" err="1" smtClean="0">
                <a:cs typeface="Arial" charset="0"/>
              </a:rPr>
              <a:t>Research</a:t>
            </a:r>
            <a:r>
              <a:rPr lang="is-IS" dirty="0" smtClean="0">
                <a:cs typeface="Arial" charset="0"/>
              </a:rPr>
              <a:t> </a:t>
            </a:r>
            <a:r>
              <a:rPr lang="is-IS" dirty="0" err="1" smtClean="0">
                <a:cs typeface="Arial" charset="0"/>
              </a:rPr>
              <a:t>on</a:t>
            </a:r>
            <a:r>
              <a:rPr lang="is-IS" dirty="0" smtClean="0">
                <a:cs typeface="Arial" charset="0"/>
              </a:rPr>
              <a:t> </a:t>
            </a:r>
            <a:r>
              <a:rPr lang="is-IS" dirty="0" err="1" smtClean="0">
                <a:cs typeface="Arial" charset="0"/>
              </a:rPr>
              <a:t>career</a:t>
            </a:r>
            <a:r>
              <a:rPr lang="is-IS" dirty="0" smtClean="0">
                <a:cs typeface="Arial" charset="0"/>
              </a:rPr>
              <a:t> </a:t>
            </a:r>
            <a:r>
              <a:rPr lang="is-IS" dirty="0" err="1" smtClean="0">
                <a:cs typeface="Arial" charset="0"/>
              </a:rPr>
              <a:t>adaptability</a:t>
            </a:r>
            <a:r>
              <a:rPr lang="is-IS" dirty="0" smtClean="0">
                <a:cs typeface="Arial" charset="0"/>
              </a:rPr>
              <a:t> in a </a:t>
            </a:r>
            <a:r>
              <a:rPr lang="is-IS" dirty="0" err="1" smtClean="0">
                <a:cs typeface="Arial" charset="0"/>
              </a:rPr>
              <a:t>national</a:t>
            </a:r>
            <a:r>
              <a:rPr lang="is-IS" dirty="0" smtClean="0">
                <a:cs typeface="Arial" charset="0"/>
              </a:rPr>
              <a:t> </a:t>
            </a:r>
            <a:r>
              <a:rPr lang="is-IS" dirty="0" err="1" smtClean="0">
                <a:cs typeface="Arial" charset="0"/>
              </a:rPr>
              <a:t>sample</a:t>
            </a:r>
            <a:r>
              <a:rPr lang="is-IS" dirty="0" smtClean="0">
                <a:cs typeface="Arial" charset="0"/>
              </a:rPr>
              <a:t> of 1575 </a:t>
            </a:r>
            <a:r>
              <a:rPr lang="is-IS" dirty="0" err="1" smtClean="0">
                <a:cs typeface="Arial" charset="0"/>
              </a:rPr>
              <a:t>people</a:t>
            </a:r>
            <a:r>
              <a:rPr lang="is-IS" dirty="0" smtClean="0">
                <a:cs typeface="Arial" charset="0"/>
              </a:rPr>
              <a:t> </a:t>
            </a:r>
            <a:r>
              <a:rPr lang="is-IS" dirty="0" err="1" smtClean="0">
                <a:cs typeface="Arial" charset="0"/>
              </a:rPr>
              <a:t>aged</a:t>
            </a:r>
            <a:r>
              <a:rPr lang="is-IS" dirty="0" smtClean="0">
                <a:cs typeface="Arial" charset="0"/>
              </a:rPr>
              <a:t> 15 </a:t>
            </a:r>
            <a:r>
              <a:rPr lang="is-IS" dirty="0" err="1" smtClean="0">
                <a:cs typeface="Arial" charset="0"/>
              </a:rPr>
              <a:t>to</a:t>
            </a:r>
            <a:r>
              <a:rPr lang="is-IS" dirty="0" smtClean="0">
                <a:cs typeface="Arial" charset="0"/>
              </a:rPr>
              <a:t> 65. </a:t>
            </a:r>
            <a:r>
              <a:rPr lang="is-IS" dirty="0" err="1" smtClean="0">
                <a:cs typeface="Arial" charset="0"/>
              </a:rPr>
              <a:t>The</a:t>
            </a:r>
            <a:r>
              <a:rPr lang="is-IS" dirty="0" smtClean="0">
                <a:cs typeface="Arial" charset="0"/>
              </a:rPr>
              <a:t> </a:t>
            </a:r>
            <a:r>
              <a:rPr lang="is-IS" dirty="0" err="1" smtClean="0">
                <a:cs typeface="Arial" charset="0"/>
              </a:rPr>
              <a:t>measurement</a:t>
            </a:r>
            <a:r>
              <a:rPr lang="is-IS" dirty="0" smtClean="0">
                <a:cs typeface="Arial" charset="0"/>
              </a:rPr>
              <a:t> is a </a:t>
            </a:r>
            <a:r>
              <a:rPr lang="is-IS" dirty="0" err="1" smtClean="0">
                <a:cs typeface="Arial" charset="0"/>
              </a:rPr>
              <a:t>newly</a:t>
            </a:r>
            <a:r>
              <a:rPr lang="is-IS" dirty="0" smtClean="0">
                <a:cs typeface="Arial" charset="0"/>
              </a:rPr>
              <a:t> </a:t>
            </a:r>
            <a:r>
              <a:rPr lang="is-IS" dirty="0" err="1" smtClean="0">
                <a:cs typeface="Arial" charset="0"/>
              </a:rPr>
              <a:t>developed</a:t>
            </a:r>
            <a:r>
              <a:rPr lang="is-IS" dirty="0" smtClean="0">
                <a:cs typeface="Arial" charset="0"/>
              </a:rPr>
              <a:t> </a:t>
            </a:r>
            <a:r>
              <a:rPr lang="is-IS" dirty="0" err="1" smtClean="0">
                <a:cs typeface="Arial" charset="0"/>
              </a:rPr>
              <a:t>Icelandic</a:t>
            </a:r>
            <a:r>
              <a:rPr lang="is-IS" dirty="0" smtClean="0">
                <a:cs typeface="Arial" charset="0"/>
              </a:rPr>
              <a:t> </a:t>
            </a:r>
            <a:r>
              <a:rPr lang="is-IS" dirty="0" err="1" smtClean="0">
                <a:cs typeface="Arial" charset="0"/>
              </a:rPr>
              <a:t>instrument</a:t>
            </a:r>
            <a:r>
              <a:rPr lang="is-IS" dirty="0" smtClean="0">
                <a:cs typeface="Arial" charset="0"/>
              </a:rPr>
              <a:t> of </a:t>
            </a:r>
            <a:r>
              <a:rPr lang="is-IS" dirty="0" err="1" smtClean="0">
                <a:cs typeface="Arial" charset="0"/>
              </a:rPr>
              <a:t>career</a:t>
            </a:r>
            <a:r>
              <a:rPr lang="is-IS" dirty="0" smtClean="0">
                <a:cs typeface="Arial" charset="0"/>
              </a:rPr>
              <a:t> </a:t>
            </a:r>
            <a:r>
              <a:rPr lang="is-IS" dirty="0" err="1" smtClean="0">
                <a:cs typeface="Arial" charset="0"/>
              </a:rPr>
              <a:t>adaptability</a:t>
            </a:r>
            <a:endParaRPr lang="is-IS" dirty="0" smtClean="0">
              <a:cs typeface="Arial" charset="0"/>
            </a:endParaRPr>
          </a:p>
          <a:p>
            <a:pPr lvl="1"/>
            <a:r>
              <a:rPr lang="is-IS" dirty="0" err="1" smtClean="0">
                <a:cs typeface="Arial" charset="0"/>
              </a:rPr>
              <a:t>Special</a:t>
            </a:r>
            <a:r>
              <a:rPr lang="is-IS" dirty="0" smtClean="0">
                <a:cs typeface="Arial" charset="0"/>
              </a:rPr>
              <a:t> </a:t>
            </a:r>
            <a:r>
              <a:rPr lang="is-IS" dirty="0" err="1" smtClean="0">
                <a:cs typeface="Arial" charset="0"/>
              </a:rPr>
              <a:t>focus</a:t>
            </a:r>
            <a:r>
              <a:rPr lang="is-IS" dirty="0" smtClean="0">
                <a:cs typeface="Arial" charset="0"/>
              </a:rPr>
              <a:t> </a:t>
            </a:r>
            <a:r>
              <a:rPr lang="is-IS" dirty="0" err="1" smtClean="0">
                <a:cs typeface="Arial" charset="0"/>
              </a:rPr>
              <a:t>on</a:t>
            </a:r>
            <a:r>
              <a:rPr lang="is-IS" dirty="0" smtClean="0">
                <a:cs typeface="Arial" charset="0"/>
              </a:rPr>
              <a:t>:</a:t>
            </a:r>
          </a:p>
          <a:p>
            <a:pPr lvl="1"/>
            <a:r>
              <a:rPr lang="is-IS" dirty="0" err="1" smtClean="0">
                <a:cs typeface="Arial" charset="0"/>
              </a:rPr>
              <a:t>Contextual</a:t>
            </a:r>
            <a:r>
              <a:rPr lang="is-IS" dirty="0" smtClean="0">
                <a:cs typeface="Arial" charset="0"/>
              </a:rPr>
              <a:t> </a:t>
            </a:r>
            <a:r>
              <a:rPr lang="is-IS" dirty="0" err="1" smtClean="0">
                <a:cs typeface="Arial" charset="0"/>
              </a:rPr>
              <a:t>influences</a:t>
            </a:r>
            <a:r>
              <a:rPr lang="is-IS" dirty="0" smtClean="0">
                <a:cs typeface="Arial" charset="0"/>
              </a:rPr>
              <a:t> </a:t>
            </a:r>
            <a:r>
              <a:rPr lang="is-IS" dirty="0" err="1" smtClean="0">
                <a:cs typeface="Arial" charset="0"/>
              </a:rPr>
              <a:t>on</a:t>
            </a:r>
            <a:r>
              <a:rPr lang="is-IS" dirty="0" smtClean="0">
                <a:cs typeface="Arial" charset="0"/>
              </a:rPr>
              <a:t> </a:t>
            </a:r>
            <a:r>
              <a:rPr lang="is-IS" dirty="0" err="1" smtClean="0">
                <a:cs typeface="Arial" charset="0"/>
              </a:rPr>
              <a:t>career</a:t>
            </a:r>
            <a:r>
              <a:rPr lang="is-IS" dirty="0" smtClean="0">
                <a:cs typeface="Arial" charset="0"/>
              </a:rPr>
              <a:t> </a:t>
            </a:r>
            <a:r>
              <a:rPr lang="is-IS" dirty="0" err="1" smtClean="0">
                <a:cs typeface="Arial" charset="0"/>
              </a:rPr>
              <a:t>adaptability</a:t>
            </a:r>
            <a:endParaRPr lang="is-IS" dirty="0" smtClean="0">
              <a:cs typeface="Arial" charset="0"/>
            </a:endParaRPr>
          </a:p>
          <a:p>
            <a:pPr lvl="1"/>
            <a:r>
              <a:rPr lang="is-IS" dirty="0" err="1" smtClean="0">
                <a:cs typeface="Arial" charset="0"/>
              </a:rPr>
              <a:t>Descriptive</a:t>
            </a:r>
            <a:r>
              <a:rPr lang="is-IS" dirty="0" smtClean="0">
                <a:cs typeface="Arial" charset="0"/>
              </a:rPr>
              <a:t> </a:t>
            </a:r>
            <a:r>
              <a:rPr lang="is-IS" dirty="0" err="1" smtClean="0">
                <a:cs typeface="Arial" charset="0"/>
              </a:rPr>
              <a:t>information</a:t>
            </a:r>
            <a:r>
              <a:rPr lang="is-IS" dirty="0" smtClean="0">
                <a:cs typeface="Arial" charset="0"/>
              </a:rPr>
              <a:t> </a:t>
            </a:r>
            <a:r>
              <a:rPr lang="is-IS" dirty="0" err="1" smtClean="0">
                <a:cs typeface="Arial" charset="0"/>
              </a:rPr>
              <a:t>on</a:t>
            </a:r>
            <a:r>
              <a:rPr lang="is-IS" dirty="0" smtClean="0">
                <a:cs typeface="Arial" charset="0"/>
              </a:rPr>
              <a:t> </a:t>
            </a:r>
            <a:r>
              <a:rPr lang="is-IS" dirty="0" err="1" smtClean="0">
                <a:cs typeface="Arial" charset="0"/>
              </a:rPr>
              <a:t>each</a:t>
            </a:r>
            <a:r>
              <a:rPr lang="is-IS" dirty="0" smtClean="0">
                <a:cs typeface="Arial" charset="0"/>
              </a:rPr>
              <a:t> </a:t>
            </a:r>
            <a:r>
              <a:rPr lang="is-IS" dirty="0" err="1" smtClean="0">
                <a:cs typeface="Arial" charset="0"/>
              </a:rPr>
              <a:t>scale</a:t>
            </a:r>
            <a:r>
              <a:rPr lang="is-IS" dirty="0" smtClean="0">
                <a:cs typeface="Arial" charset="0"/>
              </a:rPr>
              <a:t> in </a:t>
            </a:r>
            <a:r>
              <a:rPr lang="is-IS" dirty="0" err="1" smtClean="0">
                <a:cs typeface="Arial" charset="0"/>
              </a:rPr>
              <a:t>different</a:t>
            </a:r>
            <a:r>
              <a:rPr lang="is-IS" dirty="0" smtClean="0">
                <a:cs typeface="Arial" charset="0"/>
              </a:rPr>
              <a:t> </a:t>
            </a:r>
            <a:r>
              <a:rPr lang="is-IS" dirty="0" err="1" smtClean="0">
                <a:cs typeface="Arial" charset="0"/>
              </a:rPr>
              <a:t>gender</a:t>
            </a:r>
            <a:r>
              <a:rPr lang="is-IS" dirty="0" smtClean="0">
                <a:cs typeface="Arial" charset="0"/>
              </a:rPr>
              <a:t> and </a:t>
            </a:r>
            <a:r>
              <a:rPr lang="is-IS" dirty="0" err="1" smtClean="0">
                <a:cs typeface="Arial" charset="0"/>
              </a:rPr>
              <a:t>age</a:t>
            </a:r>
            <a:r>
              <a:rPr lang="is-IS" dirty="0" smtClean="0">
                <a:cs typeface="Arial" charset="0"/>
              </a:rPr>
              <a:t> </a:t>
            </a:r>
            <a:r>
              <a:rPr lang="is-IS" dirty="0" err="1" smtClean="0">
                <a:cs typeface="Arial" charset="0"/>
              </a:rPr>
              <a:t>groups</a:t>
            </a:r>
            <a:r>
              <a:rPr lang="is-IS" dirty="0" smtClean="0">
                <a:cs typeface="Arial" charset="0"/>
              </a:rPr>
              <a:t> </a:t>
            </a:r>
            <a:r>
              <a:rPr lang="is-IS" dirty="0" smtClean="0">
                <a:cs typeface="Arial" charset="0"/>
                <a:sym typeface="Wingdings" pitchFamily="2" charset="2"/>
              </a:rPr>
              <a:t> </a:t>
            </a:r>
            <a:r>
              <a:rPr lang="is-IS" dirty="0" err="1" smtClean="0">
                <a:cs typeface="Arial" charset="0"/>
                <a:sym typeface="Wingdings" pitchFamily="2" charset="2"/>
              </a:rPr>
              <a:t>Publication</a:t>
            </a:r>
            <a:r>
              <a:rPr lang="is-IS" dirty="0" smtClean="0">
                <a:cs typeface="Arial" charset="0"/>
                <a:sym typeface="Wingdings" pitchFamily="2" charset="2"/>
              </a:rPr>
              <a:t> of a </a:t>
            </a:r>
            <a:r>
              <a:rPr lang="is-IS" dirty="0" err="1" smtClean="0">
                <a:cs typeface="Arial" charset="0"/>
                <a:sym typeface="Wingdings" pitchFamily="2" charset="2"/>
              </a:rPr>
              <a:t>handbook</a:t>
            </a:r>
            <a:endParaRPr lang="is-IS" dirty="0" smtClean="0">
              <a:cs typeface="Arial" charset="0"/>
            </a:endParaRPr>
          </a:p>
          <a:p>
            <a:pPr lvl="1">
              <a:buFont typeface="Arial" charset="0"/>
              <a:buNone/>
            </a:pPr>
            <a:endParaRPr lang="is-IS" dirty="0" smtClean="0">
              <a:cs typeface="Arial" charset="0"/>
            </a:endParaRPr>
          </a:p>
        </p:txBody>
      </p:sp>
      <p:sp>
        <p:nvSpPr>
          <p:cNvPr id="9220" name="Slide Number Placeholder 3"/>
          <p:cNvSpPr>
            <a:spLocks noGrp="1"/>
          </p:cNvSpPr>
          <p:nvPr>
            <p:ph type="sldNum" sz="quarter" idx="12"/>
          </p:nvPr>
        </p:nvSpPr>
        <p:spPr bwMode="auto">
          <a:noFill/>
          <a:ln>
            <a:miter lim="800000"/>
            <a:headEnd/>
            <a:tailEnd/>
          </a:ln>
        </p:spPr>
        <p:txBody>
          <a:bodyPr/>
          <a:lstStyle/>
          <a:p>
            <a:fld id="{ADD28C4C-98D9-490F-ADC9-1675180BD367}" type="slidenum">
              <a:rPr lang="en-US" smtClean="0">
                <a:latin typeface="Calibri" pitchFamily="34" charset="0"/>
                <a:ea typeface="MS PGothic" pitchFamily="34" charset="-128"/>
              </a:rPr>
              <a:pPr/>
              <a:t>8</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is-IS" smtClean="0">
                <a:cs typeface="Arial" charset="0"/>
              </a:rPr>
              <a:t>Guðbjörg Vilhjálmsdóttir, professor</a:t>
            </a:r>
          </a:p>
        </p:txBody>
      </p:sp>
      <p:sp>
        <p:nvSpPr>
          <p:cNvPr id="10243" name="Content Placeholder 2"/>
          <p:cNvSpPr>
            <a:spLocks noGrp="1"/>
          </p:cNvSpPr>
          <p:nvPr>
            <p:ph idx="1"/>
          </p:nvPr>
        </p:nvSpPr>
        <p:spPr/>
        <p:txBody>
          <a:bodyPr/>
          <a:lstStyle/>
          <a:p>
            <a:r>
              <a:rPr lang="is-IS" smtClean="0">
                <a:cs typeface="Arial" charset="0"/>
              </a:rPr>
              <a:t>Current research</a:t>
            </a:r>
          </a:p>
          <a:p>
            <a:r>
              <a:rPr lang="is-IS" smtClean="0">
                <a:cs typeface="Arial" charset="0"/>
              </a:rPr>
              <a:t>The relevance of Bourdieu in guidance</a:t>
            </a:r>
          </a:p>
          <a:p>
            <a:r>
              <a:rPr lang="en-GB" smtClean="0">
                <a:cs typeface="Arial" charset="0"/>
              </a:rPr>
              <a:t>Presentation of Bourdieu’s theory as a basis for explaining both social and psychological aspects of decision making</a:t>
            </a:r>
          </a:p>
          <a:p>
            <a:pPr lvl="1"/>
            <a:r>
              <a:rPr lang="en-GB" smtClean="0">
                <a:cs typeface="Arial" charset="0"/>
              </a:rPr>
              <a:t>Special focus on presenting concepts</a:t>
            </a:r>
          </a:p>
          <a:p>
            <a:pPr lvl="1"/>
            <a:r>
              <a:rPr lang="en-GB" smtClean="0">
                <a:cs typeface="Arial" charset="0"/>
              </a:rPr>
              <a:t>Research on 534 students at the end of upper secondary school using Bourdieu’s concepts and methods</a:t>
            </a:r>
          </a:p>
          <a:p>
            <a:pPr lvl="1"/>
            <a:r>
              <a:rPr lang="en-GB" smtClean="0">
                <a:cs typeface="Arial" charset="0"/>
              </a:rPr>
              <a:t>Developing methods of analysing data</a:t>
            </a:r>
          </a:p>
          <a:p>
            <a:endParaRPr lang="en-GB" smtClean="0">
              <a:cs typeface="Arial" charset="0"/>
            </a:endParaRPr>
          </a:p>
        </p:txBody>
      </p:sp>
      <p:sp>
        <p:nvSpPr>
          <p:cNvPr id="10244" name="Slide Number Placeholder 3"/>
          <p:cNvSpPr>
            <a:spLocks noGrp="1"/>
          </p:cNvSpPr>
          <p:nvPr>
            <p:ph type="sldNum" sz="quarter" idx="12"/>
          </p:nvPr>
        </p:nvSpPr>
        <p:spPr bwMode="auto">
          <a:noFill/>
          <a:ln>
            <a:miter lim="800000"/>
            <a:headEnd/>
            <a:tailEnd/>
          </a:ln>
        </p:spPr>
        <p:txBody>
          <a:bodyPr/>
          <a:lstStyle/>
          <a:p>
            <a:fld id="{8767CA13-4B63-4357-9676-42673E3569B5}" type="slidenum">
              <a:rPr lang="en-US" smtClean="0">
                <a:latin typeface="Calibri" pitchFamily="34" charset="0"/>
                <a:ea typeface="MS PGothic" pitchFamily="34" charset="-128"/>
              </a:rPr>
              <a:pPr/>
              <a:t>9</a:t>
            </a:fld>
            <a:endParaRPr lang="en-US" smtClean="0">
              <a:latin typeface="Calibri" pitchFamily="34" charset="0"/>
              <a:ea typeface="MS PGothic"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1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1_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1724</TotalTime>
  <Words>1705</Words>
  <Application>Microsoft Office PowerPoint</Application>
  <PresentationFormat>Custom</PresentationFormat>
  <Paragraphs>161</Paragraphs>
  <Slides>17</Slides>
  <Notes>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1_Office Theme</vt:lpstr>
      <vt:lpstr>Research programs at the University of Iceland</vt:lpstr>
      <vt:lpstr>Kristjana Stella Blöndal, assistant professor </vt:lpstr>
      <vt:lpstr>Kristjana Stella Blöndal, assistant professor (2) </vt:lpstr>
      <vt:lpstr>Kristjana Stella Blöndal, assistant professor (3) </vt:lpstr>
      <vt:lpstr>KSB - International research collaboration</vt:lpstr>
      <vt:lpstr>References</vt:lpstr>
      <vt:lpstr>References</vt:lpstr>
      <vt:lpstr>Guðbjörg Vilhjálmsdóttir, professor</vt:lpstr>
      <vt:lpstr>Guðbjörg Vilhjálmsdóttir, professor</vt:lpstr>
      <vt:lpstr>Guðbjörg Vilhjálmsdóttir, professor</vt:lpstr>
      <vt:lpstr>International research collaboration</vt:lpstr>
      <vt:lpstr>References</vt:lpstr>
      <vt:lpstr>Sif Einarsdóttir, associate professor</vt:lpstr>
      <vt:lpstr>Sif Einarsdóttir, associate professor</vt:lpstr>
      <vt:lpstr>Maria Dóra Björnsdóttir PhD student with Sif Einarsdóttir and others</vt:lpstr>
      <vt:lpstr>Sif Einarsdóttir with various colleagues and students</vt:lpstr>
      <vt:lpstr>MA thesis – examples of topics</vt:lpstr>
    </vt:vector>
  </TitlesOfParts>
  <Company>Espur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Jón Örn Guðbjartsson</dc:creator>
  <cp:lastModifiedBy>Viðskiptavinur EJS</cp:lastModifiedBy>
  <cp:revision>124</cp:revision>
  <dcterms:created xsi:type="dcterms:W3CDTF">2010-06-28T14:25:40Z</dcterms:created>
  <dcterms:modified xsi:type="dcterms:W3CDTF">2012-11-01T18:29:15Z</dcterms:modified>
</cp:coreProperties>
</file>