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5aa4d9a5f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35aa4d9a5f_0_83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5aa4d9a5f_0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5aa4d9a5f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36457124f7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36457124f7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36457124f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36457124f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36457124f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36457124f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8" name="Google Shape;68;p15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4" name="Google Shape;74;p16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/>
        </p:nvSpPr>
        <p:spPr>
          <a:xfrm>
            <a:off x="353950" y="4503375"/>
            <a:ext cx="46011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11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p20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5" name="Google Shape;105;p20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11. Kiina – keskuksen valtakunta</a:t>
            </a:r>
            <a:br>
              <a:rPr lang="fi"/>
            </a:br>
            <a:br>
              <a:rPr lang="fi"/>
            </a:br>
            <a:r>
              <a:rPr lang="fi"/>
              <a:t>Tietoisku: Kiinan historian ominaispiirteitä</a:t>
            </a:r>
            <a:endParaRPr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Kiinan ja kiinalaisten käsityksiä itsestään ja kulttuuristaan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-323532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95"/>
              <a:buFont typeface="Calibri"/>
              <a:buChar char="●"/>
            </a:pPr>
            <a:r>
              <a:rPr lang="fi" sz="1495">
                <a:solidFill>
                  <a:srgbClr val="000000"/>
                </a:solidFill>
              </a:rPr>
              <a:t>Kiina piti itseään keisarikaudella ”keskustan valtakuntana”.</a:t>
            </a:r>
            <a:endParaRPr sz="1495">
              <a:solidFill>
                <a:srgbClr val="000000"/>
              </a:solidFill>
            </a:endParaRPr>
          </a:p>
          <a:p>
            <a:pPr indent="-323532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95"/>
              <a:buFont typeface="Calibri"/>
              <a:buChar char="●"/>
            </a:pPr>
            <a:r>
              <a:rPr lang="fi" sz="1495">
                <a:solidFill>
                  <a:srgbClr val="000000"/>
                </a:solidFill>
              </a:rPr>
              <a:t>Kiina pyrki ulkoisten vaikutteiden torjumiseen, mikä näkyi itseriittoisuutena ja etnosentrismina.</a:t>
            </a:r>
            <a:endParaRPr sz="1495">
              <a:solidFill>
                <a:srgbClr val="000000"/>
              </a:solidFill>
            </a:endParaRPr>
          </a:p>
          <a:p>
            <a:pPr indent="-323532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95"/>
              <a:buFont typeface="Calibri"/>
              <a:buChar char="●"/>
            </a:pPr>
            <a:r>
              <a:rPr lang="fi" sz="1495">
                <a:solidFill>
                  <a:srgbClr val="000000"/>
                </a:solidFill>
              </a:rPr>
              <a:t>Kiina on pyrkinyt eristyneisyyteen </a:t>
            </a:r>
            <a:r>
              <a:rPr lang="fi" sz="1495">
                <a:solidFill>
                  <a:srgbClr val="000000"/>
                </a:solidFill>
              </a:rPr>
              <a:t>muista korkeakulttuureista ja nähnyt kulttuurinsa omasyntyisenä. Tärkeiden keksintöjen, kuten metallien käyttö ja kirjoitustaito, ajatellaan kehittyneen Kiinassa itsenäisesti.</a:t>
            </a:r>
            <a:endParaRPr sz="1495">
              <a:solidFill>
                <a:srgbClr val="000000"/>
              </a:solidFill>
            </a:endParaRPr>
          </a:p>
          <a:p>
            <a:pPr indent="-323532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95"/>
              <a:buFont typeface="Calibri"/>
              <a:buChar char="●"/>
            </a:pPr>
            <a:r>
              <a:rPr lang="fi" sz="1495">
                <a:solidFill>
                  <a:srgbClr val="000000"/>
                </a:solidFill>
              </a:rPr>
              <a:t>Kiinalaisten ajattelevat Kiinan saaneen vain vähän vaikutteita muualta ja Kiinan valloittajienkin kiinalaistuineen</a:t>
            </a:r>
            <a:endParaRPr sz="1495">
              <a:solidFill>
                <a:srgbClr val="000000"/>
              </a:solidFill>
            </a:endParaRPr>
          </a:p>
          <a:p>
            <a:pPr indent="-323532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95"/>
              <a:buFont typeface="Calibri"/>
              <a:buChar char="●"/>
            </a:pPr>
            <a:r>
              <a:rPr lang="fi" sz="1495">
                <a:solidFill>
                  <a:srgbClr val="000000"/>
                </a:solidFill>
              </a:rPr>
              <a:t>Kiina on nähnyt itsensä Aasian johtavana kulttuurina ja pitänyt esimerkiksi Japania, Koreaa ja Vietnamia ”nuorempina veljinään”.</a:t>
            </a:r>
            <a:endParaRPr sz="1495">
              <a:solidFill>
                <a:srgbClr val="000000"/>
              </a:solidFill>
            </a:endParaRPr>
          </a:p>
          <a:p>
            <a:pPr indent="-323532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95"/>
              <a:buFont typeface="Calibri"/>
              <a:buChar char="●"/>
            </a:pPr>
            <a:r>
              <a:rPr lang="fi" sz="1495">
                <a:solidFill>
                  <a:srgbClr val="000000"/>
                </a:solidFill>
              </a:rPr>
              <a:t>Kiinassa on voimakas jatkuvuuden ja oman maan historian arvostus. Kiina katsoo kulttuurillaan olevan maailman korkeakulttuureista pisin jatkumo.</a:t>
            </a:r>
            <a:endParaRPr sz="1495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Aron ja pellon taistelu</a:t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fi" sz="1800">
                <a:solidFill>
                  <a:srgbClr val="000000"/>
                </a:solidFill>
              </a:rPr>
              <a:t>Kiinan historiaa on myös määrittänyt </a:t>
            </a:r>
            <a:r>
              <a:rPr lang="fi" sz="1800">
                <a:solidFill>
                  <a:srgbClr val="000000"/>
                </a:solidFill>
              </a:rPr>
              <a:t>pohjoisen paimentolaiskulttuurin uhka.</a:t>
            </a:r>
            <a:endParaRPr sz="1800">
              <a:solidFill>
                <a:srgbClr val="000000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</a:pPr>
            <a:r>
              <a:rPr lang="fi" sz="1800">
                <a:solidFill>
                  <a:srgbClr val="000000"/>
                </a:solidFill>
              </a:rPr>
              <a:t>Aro yhdistetään pohjoisen paimentolaiskulttuureihin.</a:t>
            </a:r>
            <a:endParaRPr sz="1800">
              <a:solidFill>
                <a:srgbClr val="000000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</a:pPr>
            <a:r>
              <a:rPr lang="fi" sz="1800">
                <a:solidFill>
                  <a:srgbClr val="000000"/>
                </a:solidFill>
              </a:rPr>
              <a:t>Pelto yhdistetään kiinalaiseen maanviljelyskulttuuriin.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fi" sz="1800">
                <a:solidFill>
                  <a:srgbClr val="000000"/>
                </a:solidFill>
              </a:rPr>
              <a:t>Uhkaa vastaan rakennettiin Kiinan muuri. Qin-dynastian aikana 200-luvulla eaa. hajanaiset puolustusvallit yhdistettiin ensi kertaa Kiinan muuriksi.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fi" sz="1800">
                <a:solidFill>
                  <a:srgbClr val="000000"/>
                </a:solidFill>
              </a:rPr>
              <a:t>Pohjoisen kansat hallitsivat Kiinaa Yuan- ja Qing-dynastioiden aikana.</a:t>
            </a:r>
            <a:endParaRPr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Kulttuurin piirteitä</a:t>
            </a:r>
            <a:endParaRPr/>
          </a:p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lnSpcReduction="1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1800">
                <a:solidFill>
                  <a:srgbClr val="000000"/>
                </a:solidFill>
              </a:rPr>
              <a:t>y</a:t>
            </a:r>
            <a:r>
              <a:rPr lang="fi" sz="1800">
                <a:solidFill>
                  <a:srgbClr val="000000"/>
                </a:solidFill>
              </a:rPr>
              <a:t>hteisöllisyys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fi" sz="1800">
                <a:solidFill>
                  <a:srgbClr val="000000"/>
                </a:solidFill>
              </a:rPr>
              <a:t>valtavat, miljoonien ihmisten työpanosta vaatineet, rakennushankkeet (kuten Kielletty kaupunki ja Kiinan muuri)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fi" sz="1800">
                <a:solidFill>
                  <a:srgbClr val="000000"/>
                </a:solidFill>
              </a:rPr>
              <a:t>hillitty käytös ihanteena, kasvojen menettämisen pelko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fi" sz="1800">
                <a:solidFill>
                  <a:srgbClr val="000000"/>
                </a:solidFill>
              </a:rPr>
              <a:t>hierarkkisuus (kungfutselaisuuden vaikutus)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fi" sz="1800">
                <a:solidFill>
                  <a:srgbClr val="000000"/>
                </a:solidFill>
              </a:rPr>
              <a:t>pyrkimys tasapainoon (taolaisuuden vaikutus)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fi" sz="1800">
                <a:solidFill>
                  <a:srgbClr val="000000"/>
                </a:solidFill>
              </a:rPr>
              <a:t>Myös buddhalaisuus ja muinaisen uskonnon piirteet (esi-isien palvonta ja animismi) ovat vaikuttaneet kulttuuriin.</a:t>
            </a:r>
            <a:endParaRPr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Virkamiesten arvostus</a:t>
            </a:r>
            <a:endParaRPr/>
          </a:p>
        </p:txBody>
      </p:sp>
      <p:sp>
        <p:nvSpPr>
          <p:cNvPr id="153" name="Google Shape;153;p26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fi" sz="1800"/>
              <a:t>Tehokas byrokratia eli virkamieshallinto oli suuren valtakunnan hallitsemisen edellytys.</a:t>
            </a:r>
            <a:endParaRPr sz="1800"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fi" sz="1800"/>
              <a:t>Kiinan </a:t>
            </a:r>
            <a:r>
              <a:rPr lang="fi" sz="1800"/>
              <a:t>kirjakieli </a:t>
            </a:r>
            <a:r>
              <a:rPr lang="fi" sz="1800"/>
              <a:t>on vaikeaa, joten luku- ja kirjoitustaitoisia arvostettiin suuresti.</a:t>
            </a:r>
            <a:endParaRPr sz="1800"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i="1" lang="fi" sz="1800"/>
              <a:t>Mandariini </a:t>
            </a:r>
            <a:r>
              <a:rPr lang="fi" sz="1800"/>
              <a:t>oli keisarikunnan virkamiehen arvonimi. Kiinan kirjakieltä kutsutaan yhä nykyäänkin mandariinikiinaksi.</a:t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