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4" r:id="rId1"/>
  </p:sldMasterIdLst>
  <p:sldIdLst>
    <p:sldId id="257" r:id="rId2"/>
    <p:sldId id="280" r:id="rId3"/>
    <p:sldId id="270" r:id="rId4"/>
    <p:sldId id="286" r:id="rId5"/>
    <p:sldId id="258" r:id="rId6"/>
    <p:sldId id="256" r:id="rId7"/>
    <p:sldId id="288" r:id="rId8"/>
    <p:sldId id="282" r:id="rId9"/>
    <p:sldId id="281" r:id="rId10"/>
    <p:sldId id="283" r:id="rId11"/>
    <p:sldId id="290" r:id="rId12"/>
    <p:sldId id="294" r:id="rId13"/>
    <p:sldId id="266" r:id="rId14"/>
    <p:sldId id="291" r:id="rId15"/>
    <p:sldId id="271" r:id="rId16"/>
    <p:sldId id="292" r:id="rId17"/>
    <p:sldId id="278" r:id="rId18"/>
    <p:sldId id="285" r:id="rId19"/>
    <p:sldId id="287" r:id="rId20"/>
    <p:sldId id="295" r:id="rId21"/>
    <p:sldId id="297" r:id="rId22"/>
    <p:sldId id="272" r:id="rId23"/>
    <p:sldId id="296" r:id="rId24"/>
    <p:sldId id="275" r:id="rId25"/>
    <p:sldId id="276" r:id="rId26"/>
    <p:sldId id="263" r:id="rId27"/>
    <p:sldId id="265" r:id="rId28"/>
    <p:sldId id="293" r:id="rId29"/>
    <p:sldId id="279" r:id="rId30"/>
    <p:sldId id="267" r:id="rId31"/>
    <p:sldId id="259" r:id="rId32"/>
    <p:sldId id="268" r:id="rId33"/>
    <p:sldId id="27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91"/>
    <p:restoredTop sz="94599"/>
  </p:normalViewPr>
  <p:slideViewPr>
    <p:cSldViewPr snapToGrid="0" snapToObjects="1">
      <p:cViewPr varScale="1">
        <p:scale>
          <a:sx n="93" d="100"/>
          <a:sy n="93" d="100"/>
        </p:scale>
        <p:origin x="248" y="6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l-GR"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E43377DB-EFA9-FF45-9A5E-E6A5729BFD3C}" type="datetimeFigureOut">
              <a:rPr lang="en-US" smtClean="0"/>
              <a:t>1/24/18</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19F7CE50-C0C3-8B4D-B44B-B0609D7F2F7C}"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8734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l-GR"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Drag picture to placeholder or click icon to add</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Click to edit Master text styles</a:t>
            </a:r>
          </a:p>
        </p:txBody>
      </p:sp>
      <p:sp>
        <p:nvSpPr>
          <p:cNvPr id="5" name="Date Placeholder 4"/>
          <p:cNvSpPr>
            <a:spLocks noGrp="1"/>
          </p:cNvSpPr>
          <p:nvPr>
            <p:ph type="dt" sz="half" idx="10"/>
          </p:nvPr>
        </p:nvSpPr>
        <p:spPr/>
        <p:txBody>
          <a:bodyPr/>
          <a:lstStyle/>
          <a:p>
            <a:fld id="{E43377DB-EFA9-FF45-9A5E-E6A5729BFD3C}" type="datetimeFigureOut">
              <a:rPr lang="en-US" smtClean="0"/>
              <a:t>1/24/18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F7CE50-C0C3-8B4D-B44B-B0609D7F2F7C}" type="slidenum">
              <a:rPr lang="en-US" smtClean="0"/>
              <a:t>‹#›</a:t>
            </a:fld>
            <a:endParaRPr lang="en-US"/>
          </a:p>
        </p:txBody>
      </p:sp>
    </p:spTree>
    <p:extLst>
      <p:ext uri="{BB962C8B-B14F-4D97-AF65-F5344CB8AC3E}">
        <p14:creationId xmlns:p14="http://schemas.microsoft.com/office/powerpoint/2010/main" val="326150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l-GR"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Click to edit Master text styles</a:t>
            </a:r>
          </a:p>
        </p:txBody>
      </p:sp>
      <p:sp>
        <p:nvSpPr>
          <p:cNvPr id="4" name="Date Placeholder 3"/>
          <p:cNvSpPr>
            <a:spLocks noGrp="1"/>
          </p:cNvSpPr>
          <p:nvPr>
            <p:ph type="dt" sz="half" idx="10"/>
          </p:nvPr>
        </p:nvSpPr>
        <p:spPr/>
        <p:txBody>
          <a:bodyPr/>
          <a:lstStyle/>
          <a:p>
            <a:fld id="{E43377DB-EFA9-FF45-9A5E-E6A5729BFD3C}" type="datetimeFigureOut">
              <a:rPr lang="en-US" smtClean="0"/>
              <a:t>1/24/18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7CE50-C0C3-8B4D-B44B-B0609D7F2F7C}"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8782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l-GR"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Click to edit Master text styles</a:t>
            </a:r>
          </a:p>
        </p:txBody>
      </p:sp>
      <p:sp>
        <p:nvSpPr>
          <p:cNvPr id="4" name="Date Placeholder 3"/>
          <p:cNvSpPr>
            <a:spLocks noGrp="1"/>
          </p:cNvSpPr>
          <p:nvPr>
            <p:ph type="dt" sz="half" idx="10"/>
          </p:nvPr>
        </p:nvSpPr>
        <p:spPr/>
        <p:txBody>
          <a:bodyPr/>
          <a:lstStyle/>
          <a:p>
            <a:fld id="{E43377DB-EFA9-FF45-9A5E-E6A5729BFD3C}" type="datetimeFigureOut">
              <a:rPr lang="en-US" smtClean="0"/>
              <a:t>1/24/18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7CE50-C0C3-8B4D-B44B-B0609D7F2F7C}"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1820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l-GR"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Click to edit Master text styles</a:t>
            </a:r>
          </a:p>
        </p:txBody>
      </p:sp>
      <p:sp>
        <p:nvSpPr>
          <p:cNvPr id="4" name="Date Placeholder 3"/>
          <p:cNvSpPr>
            <a:spLocks noGrp="1"/>
          </p:cNvSpPr>
          <p:nvPr>
            <p:ph type="dt" sz="half" idx="10"/>
          </p:nvPr>
        </p:nvSpPr>
        <p:spPr/>
        <p:txBody>
          <a:bodyPr/>
          <a:lstStyle/>
          <a:p>
            <a:fld id="{E43377DB-EFA9-FF45-9A5E-E6A5729BFD3C}" type="datetimeFigureOut">
              <a:rPr lang="en-US" smtClean="0"/>
              <a:t>1/24/18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7CE50-C0C3-8B4D-B44B-B0609D7F2F7C}" type="slidenum">
              <a:rPr lang="en-US" smtClean="0"/>
              <a:t>‹#›</a:t>
            </a:fld>
            <a:endParaRPr lang="en-US"/>
          </a:p>
        </p:txBody>
      </p:sp>
    </p:spTree>
    <p:extLst>
      <p:ext uri="{BB962C8B-B14F-4D97-AF65-F5344CB8AC3E}">
        <p14:creationId xmlns:p14="http://schemas.microsoft.com/office/powerpoint/2010/main" val="143446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l-GR" smtClean="0"/>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Click to edit Master text styles</a:t>
            </a:r>
          </a:p>
        </p:txBody>
      </p:sp>
      <p:sp>
        <p:nvSpPr>
          <p:cNvPr id="4" name="Date Placeholder 3"/>
          <p:cNvSpPr>
            <a:spLocks noGrp="1"/>
          </p:cNvSpPr>
          <p:nvPr>
            <p:ph type="dt" sz="half" idx="10"/>
          </p:nvPr>
        </p:nvSpPr>
        <p:spPr/>
        <p:txBody>
          <a:bodyPr/>
          <a:lstStyle/>
          <a:p>
            <a:fld id="{E43377DB-EFA9-FF45-9A5E-E6A5729BFD3C}" type="datetimeFigureOut">
              <a:rPr lang="en-US" smtClean="0"/>
              <a:t>1/24/18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7CE50-C0C3-8B4D-B44B-B0609D7F2F7C}"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2238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l-GR" smtClean="0"/>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Click to edit Master text styles</a:t>
            </a:r>
          </a:p>
        </p:txBody>
      </p:sp>
      <p:sp>
        <p:nvSpPr>
          <p:cNvPr id="4" name="Date Placeholder 3"/>
          <p:cNvSpPr>
            <a:spLocks noGrp="1"/>
          </p:cNvSpPr>
          <p:nvPr>
            <p:ph type="dt" sz="half" idx="10"/>
          </p:nvPr>
        </p:nvSpPr>
        <p:spPr/>
        <p:txBody>
          <a:bodyPr/>
          <a:lstStyle/>
          <a:p>
            <a:fld id="{E43377DB-EFA9-FF45-9A5E-E6A5729BFD3C}" type="datetimeFigureOut">
              <a:rPr lang="en-US" smtClean="0"/>
              <a:t>1/24/18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7CE50-C0C3-8B4D-B44B-B0609D7F2F7C}"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2544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l-GR"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dirty="0"/>
          </a:p>
        </p:txBody>
      </p:sp>
      <p:sp>
        <p:nvSpPr>
          <p:cNvPr id="4" name="Date Placeholder 3"/>
          <p:cNvSpPr>
            <a:spLocks noGrp="1"/>
          </p:cNvSpPr>
          <p:nvPr>
            <p:ph type="dt" sz="half" idx="10"/>
          </p:nvPr>
        </p:nvSpPr>
        <p:spPr/>
        <p:txBody>
          <a:bodyPr/>
          <a:lstStyle/>
          <a:p>
            <a:fld id="{E43377DB-EFA9-FF45-9A5E-E6A5729BFD3C}" type="datetimeFigureOut">
              <a:rPr lang="en-US" smtClean="0"/>
              <a:t>1/24/18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7CE50-C0C3-8B4D-B44B-B0609D7F2F7C}"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4520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l-GR"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dirty="0"/>
          </a:p>
        </p:txBody>
      </p:sp>
      <p:sp>
        <p:nvSpPr>
          <p:cNvPr id="4" name="Date Placeholder 3"/>
          <p:cNvSpPr>
            <a:spLocks noGrp="1"/>
          </p:cNvSpPr>
          <p:nvPr>
            <p:ph type="dt" sz="half" idx="10"/>
          </p:nvPr>
        </p:nvSpPr>
        <p:spPr/>
        <p:txBody>
          <a:bodyPr/>
          <a:lstStyle/>
          <a:p>
            <a:fld id="{E43377DB-EFA9-FF45-9A5E-E6A5729BFD3C}" type="datetimeFigureOut">
              <a:rPr lang="en-US" smtClean="0"/>
              <a:t>1/24/18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7CE50-C0C3-8B4D-B44B-B0609D7F2F7C}"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4242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l-GR" smtClean="0"/>
              <a:t>Click to edit Master title style</a:t>
            </a:r>
            <a:endParaRPr lang="en-US" dirty="0"/>
          </a:p>
        </p:txBody>
      </p:sp>
      <p:sp>
        <p:nvSpPr>
          <p:cNvPr id="3" name="Content Placeholder 2"/>
          <p:cNvSpPr>
            <a:spLocks noGrp="1"/>
          </p:cNvSpPr>
          <p:nvPr>
            <p:ph idx="1"/>
          </p:nvPr>
        </p:nvSpPr>
        <p:spPr/>
        <p:txBody>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dirty="0"/>
          </a:p>
        </p:txBody>
      </p:sp>
      <p:sp>
        <p:nvSpPr>
          <p:cNvPr id="4" name="Date Placeholder 3"/>
          <p:cNvSpPr>
            <a:spLocks noGrp="1"/>
          </p:cNvSpPr>
          <p:nvPr>
            <p:ph type="dt" sz="half" idx="10"/>
          </p:nvPr>
        </p:nvSpPr>
        <p:spPr/>
        <p:txBody>
          <a:bodyPr/>
          <a:lstStyle/>
          <a:p>
            <a:fld id="{E43377DB-EFA9-FF45-9A5E-E6A5729BFD3C}" type="datetimeFigureOut">
              <a:rPr lang="en-US" smtClean="0"/>
              <a:t>1/24/18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7CE50-C0C3-8B4D-B44B-B0609D7F2F7C}" type="slidenum">
              <a:rPr lang="en-US" smtClean="0"/>
              <a:t>‹#›</a:t>
            </a:fld>
            <a:endParaRPr lang="en-US"/>
          </a:p>
        </p:txBody>
      </p:sp>
    </p:spTree>
    <p:extLst>
      <p:ext uri="{BB962C8B-B14F-4D97-AF65-F5344CB8AC3E}">
        <p14:creationId xmlns:p14="http://schemas.microsoft.com/office/powerpoint/2010/main" val="1215825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l-GR"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Click to edit Master text styles</a:t>
            </a:r>
          </a:p>
        </p:txBody>
      </p:sp>
      <p:sp>
        <p:nvSpPr>
          <p:cNvPr id="4" name="Date Placeholder 3"/>
          <p:cNvSpPr>
            <a:spLocks noGrp="1"/>
          </p:cNvSpPr>
          <p:nvPr>
            <p:ph type="dt" sz="half" idx="10"/>
          </p:nvPr>
        </p:nvSpPr>
        <p:spPr/>
        <p:txBody>
          <a:bodyPr/>
          <a:lstStyle/>
          <a:p>
            <a:fld id="{E43377DB-EFA9-FF45-9A5E-E6A5729BFD3C}" type="datetimeFigureOut">
              <a:rPr lang="en-US" smtClean="0"/>
              <a:t>1/24/18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7CE50-C0C3-8B4D-B44B-B0609D7F2F7C}"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0899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l-GR"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dirty="0"/>
          </a:p>
        </p:txBody>
      </p:sp>
      <p:sp>
        <p:nvSpPr>
          <p:cNvPr id="5" name="Date Placeholder 4"/>
          <p:cNvSpPr>
            <a:spLocks noGrp="1"/>
          </p:cNvSpPr>
          <p:nvPr>
            <p:ph type="dt" sz="half" idx="10"/>
          </p:nvPr>
        </p:nvSpPr>
        <p:spPr/>
        <p:txBody>
          <a:bodyPr/>
          <a:lstStyle/>
          <a:p>
            <a:fld id="{E43377DB-EFA9-FF45-9A5E-E6A5729BFD3C}" type="datetimeFigureOut">
              <a:rPr lang="en-US" smtClean="0"/>
              <a:t>1/24/18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F7CE50-C0C3-8B4D-B44B-B0609D7F2F7C}" type="slidenum">
              <a:rPr lang="en-US" smtClean="0"/>
              <a:t>‹#›</a:t>
            </a:fld>
            <a:endParaRPr lang="en-US"/>
          </a:p>
        </p:txBody>
      </p:sp>
    </p:spTree>
    <p:extLst>
      <p:ext uri="{BB962C8B-B14F-4D97-AF65-F5344CB8AC3E}">
        <p14:creationId xmlns:p14="http://schemas.microsoft.com/office/powerpoint/2010/main" val="541081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dirty="0"/>
          </a:p>
        </p:txBody>
      </p:sp>
      <p:sp>
        <p:nvSpPr>
          <p:cNvPr id="7" name="Date Placeholder 6"/>
          <p:cNvSpPr>
            <a:spLocks noGrp="1"/>
          </p:cNvSpPr>
          <p:nvPr>
            <p:ph type="dt" sz="half" idx="10"/>
          </p:nvPr>
        </p:nvSpPr>
        <p:spPr/>
        <p:txBody>
          <a:bodyPr/>
          <a:lstStyle/>
          <a:p>
            <a:fld id="{E43377DB-EFA9-FF45-9A5E-E6A5729BFD3C}" type="datetimeFigureOut">
              <a:rPr lang="en-US" smtClean="0"/>
              <a:t>1/24/18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F7CE50-C0C3-8B4D-B44B-B0609D7F2F7C}"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4958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lang="en-US" dirty="0"/>
          </a:p>
        </p:txBody>
      </p:sp>
      <p:sp>
        <p:nvSpPr>
          <p:cNvPr id="3" name="Date Placeholder 2"/>
          <p:cNvSpPr>
            <a:spLocks noGrp="1"/>
          </p:cNvSpPr>
          <p:nvPr>
            <p:ph type="dt" sz="half" idx="10"/>
          </p:nvPr>
        </p:nvSpPr>
        <p:spPr/>
        <p:txBody>
          <a:bodyPr/>
          <a:lstStyle/>
          <a:p>
            <a:fld id="{E43377DB-EFA9-FF45-9A5E-E6A5729BFD3C}" type="datetimeFigureOut">
              <a:rPr lang="en-US" smtClean="0"/>
              <a:t>1/24/18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F7CE50-C0C3-8B4D-B44B-B0609D7F2F7C}"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6493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3377DB-EFA9-FF45-9A5E-E6A5729BFD3C}" type="datetimeFigureOut">
              <a:rPr lang="en-US" smtClean="0"/>
              <a:t>1/24/18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F7CE50-C0C3-8B4D-B44B-B0609D7F2F7C}" type="slidenum">
              <a:rPr lang="en-US" smtClean="0"/>
              <a:t>‹#›</a:t>
            </a:fld>
            <a:endParaRPr lang="en-US"/>
          </a:p>
        </p:txBody>
      </p:sp>
    </p:spTree>
    <p:extLst>
      <p:ext uri="{BB962C8B-B14F-4D97-AF65-F5344CB8AC3E}">
        <p14:creationId xmlns:p14="http://schemas.microsoft.com/office/powerpoint/2010/main" val="264904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l-GR"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Click to edit Master text styles</a:t>
            </a:r>
          </a:p>
        </p:txBody>
      </p:sp>
      <p:sp>
        <p:nvSpPr>
          <p:cNvPr id="5" name="Date Placeholder 4"/>
          <p:cNvSpPr>
            <a:spLocks noGrp="1"/>
          </p:cNvSpPr>
          <p:nvPr>
            <p:ph type="dt" sz="half" idx="10"/>
          </p:nvPr>
        </p:nvSpPr>
        <p:spPr/>
        <p:txBody>
          <a:bodyPr/>
          <a:lstStyle/>
          <a:p>
            <a:fld id="{E43377DB-EFA9-FF45-9A5E-E6A5729BFD3C}" type="datetimeFigureOut">
              <a:rPr lang="en-US" smtClean="0"/>
              <a:t>1/24/18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F7CE50-C0C3-8B4D-B44B-B0609D7F2F7C}"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0314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l-GR"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Drag picture to placeholder or click icon to add</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Click to edit Master text styles</a:t>
            </a:r>
          </a:p>
        </p:txBody>
      </p:sp>
      <p:sp>
        <p:nvSpPr>
          <p:cNvPr id="5" name="Date Placeholder 4"/>
          <p:cNvSpPr>
            <a:spLocks noGrp="1"/>
          </p:cNvSpPr>
          <p:nvPr>
            <p:ph type="dt" sz="half" idx="10"/>
          </p:nvPr>
        </p:nvSpPr>
        <p:spPr/>
        <p:txBody>
          <a:bodyPr/>
          <a:lstStyle/>
          <a:p>
            <a:fld id="{E43377DB-EFA9-FF45-9A5E-E6A5729BFD3C}" type="datetimeFigureOut">
              <a:rPr lang="en-US" smtClean="0"/>
              <a:t>1/24/18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F7CE50-C0C3-8B4D-B44B-B0609D7F2F7C}" type="slidenum">
              <a:rPr lang="en-US" smtClean="0"/>
              <a:t>‹#›</a:t>
            </a:fld>
            <a:endParaRPr lang="en-US"/>
          </a:p>
        </p:txBody>
      </p:sp>
    </p:spTree>
    <p:extLst>
      <p:ext uri="{BB962C8B-B14F-4D97-AF65-F5344CB8AC3E}">
        <p14:creationId xmlns:p14="http://schemas.microsoft.com/office/powerpoint/2010/main" val="3728615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l-GR"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43377DB-EFA9-FF45-9A5E-E6A5729BFD3C}" type="datetimeFigureOut">
              <a:rPr lang="en-US" smtClean="0"/>
              <a:t>1/24/18</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9F7CE50-C0C3-8B4D-B44B-B0609D7F2F7C}" type="slidenum">
              <a:rPr lang="en-US" smtClean="0"/>
              <a:t>‹#›</a:t>
            </a:fld>
            <a:endParaRPr lang="en-US"/>
          </a:p>
        </p:txBody>
      </p:sp>
    </p:spTree>
    <p:extLst>
      <p:ext uri="{BB962C8B-B14F-4D97-AF65-F5344CB8AC3E}">
        <p14:creationId xmlns:p14="http://schemas.microsoft.com/office/powerpoint/2010/main" val="207496136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hyperlink" Target="https://en.wikipedia.org/wiki/Javelin_throw" TargetMode="External"/><Relationship Id="rId4" Type="http://schemas.openxmlformats.org/officeDocument/2006/relationships/hyperlink" Target="https://en.wikipedia.org/wiki/Discus_throw" TargetMode="External"/><Relationship Id="rId5" Type="http://schemas.openxmlformats.org/officeDocument/2006/relationships/hyperlink" Target="https://en.wikipedia.org/wiki/Long_jump" TargetMode="External"/><Relationship Id="rId6" Type="http://schemas.openxmlformats.org/officeDocument/2006/relationships/hyperlink" Target="https://en.wikipedia.org/wiki/Amateur_wrestling" TargetMode="External"/><Relationship Id="rId7" Type="http://schemas.openxmlformats.org/officeDocument/2006/relationships/image" Target="../media/image31.jpeg"/><Relationship Id="rId8" Type="http://schemas.openxmlformats.org/officeDocument/2006/relationships/image" Target="../media/image32.tiff"/><Relationship Id="rId9"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hyperlink" Target="https://en.wikipedia.org/wiki/Stadion_(ancient_sport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 Id="rId3" Type="http://schemas.openxmlformats.org/officeDocument/2006/relationships/image" Target="../media/image3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3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 Id="rId3" Type="http://schemas.openxmlformats.org/officeDocument/2006/relationships/image" Target="../media/image38.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 Id="rId3" Type="http://schemas.openxmlformats.org/officeDocument/2006/relationships/image" Target="../media/image40.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12.jpeg"/><Relationship Id="rId6"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tiff"/><Relationship Id="rId3" Type="http://schemas.openxmlformats.org/officeDocument/2006/relationships/image" Target="../media/image47.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tiff"/><Relationship Id="rId3" Type="http://schemas.openxmlformats.org/officeDocument/2006/relationships/image" Target="../media/image49.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rW3RdNC0qfc" TargetMode="External"/><Relationship Id="rId4" Type="http://schemas.openxmlformats.org/officeDocument/2006/relationships/hyperlink" Target="https://www.youtube.com/watch?v=VdHHus8IgYA" TargetMode="External"/><Relationship Id="rId5" Type="http://schemas.openxmlformats.org/officeDocument/2006/relationships/hyperlink" Target="https://www.youtube.com/watch?v=jA6Y7gG3OLs&amp;t=77s" TargetMode="External"/><Relationship Id="rId1" Type="http://schemas.openxmlformats.org/officeDocument/2006/relationships/slideLayout" Target="../slideLayouts/slideLayout2.xml"/><Relationship Id="rId2" Type="http://schemas.openxmlformats.org/officeDocument/2006/relationships/hyperlink" Target="https://www.youtube.com/watch?v=d73yDLJ86ZI"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 Id="rId3" Type="http://schemas.openxmlformats.org/officeDocument/2006/relationships/image" Target="../media/image5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 Id="rId3" Type="http://schemas.openxmlformats.org/officeDocument/2006/relationships/image" Target="../media/image56.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 Id="rId3" Type="http://schemas.openxmlformats.org/officeDocument/2006/relationships/image" Target="../media/image58.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rW3RdNC0qfc" TargetMode="External"/><Relationship Id="rId4" Type="http://schemas.openxmlformats.org/officeDocument/2006/relationships/hyperlink" Target="https://www.youtube.com/watch?v=VdHHus8IgYA" TargetMode="External"/><Relationship Id="rId5" Type="http://schemas.openxmlformats.org/officeDocument/2006/relationships/hyperlink" Target="https://www.youtube.com/watch?v=jA6Y7gG3OLs&amp;t=77s" TargetMode="External"/><Relationship Id="rId1" Type="http://schemas.openxmlformats.org/officeDocument/2006/relationships/slideLayout" Target="../slideLayouts/slideLayout2.xml"/><Relationship Id="rId2" Type="http://schemas.openxmlformats.org/officeDocument/2006/relationships/hyperlink" Target="https://www.youtube.com/watch?v=d73yDLJ86ZI"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1.tiff"/><Relationship Id="rId4" Type="http://schemas.openxmlformats.org/officeDocument/2006/relationships/image" Target="../media/image34.jpg"/><Relationship Id="rId1" Type="http://schemas.openxmlformats.org/officeDocument/2006/relationships/slideLayout" Target="../slideLayouts/slideLayout2.xml"/><Relationship Id="rId2" Type="http://schemas.openxmlformats.org/officeDocument/2006/relationships/image" Target="../media/image60.tiff"/></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54.jpeg"/><Relationship Id="rId5" Type="http://schemas.openxmlformats.org/officeDocument/2006/relationships/image" Target="../media/image24.jpeg"/><Relationship Id="rId6" Type="http://schemas.openxmlformats.org/officeDocument/2006/relationships/image" Target="../media/image32.tiff"/><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 Id="rId3" Type="http://schemas.openxmlformats.org/officeDocument/2006/relationships/image" Target="../media/image20.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tiff"/><Relationship Id="rId3" Type="http://schemas.openxmlformats.org/officeDocument/2006/relationships/image" Target="../media/image22.tiff"/></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image" Target="../media/image2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198948"/>
            <a:ext cx="6287655" cy="465905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7655" y="0"/>
            <a:ext cx="5904345" cy="6858000"/>
          </a:xfrm>
          <a:prstGeom prst="rect">
            <a:avLst/>
          </a:prstGeom>
        </p:spPr>
      </p:pic>
      <p:pic>
        <p:nvPicPr>
          <p:cNvPr id="6" name="Picture 5"/>
          <p:cNvPicPr>
            <a:picLocks noChangeAspect="1"/>
          </p:cNvPicPr>
          <p:nvPr/>
        </p:nvPicPr>
        <p:blipFill>
          <a:blip r:embed="rId4"/>
          <a:stretch>
            <a:fillRect/>
          </a:stretch>
        </p:blipFill>
        <p:spPr>
          <a:xfrm>
            <a:off x="0" y="0"/>
            <a:ext cx="6470073" cy="3962400"/>
          </a:xfrm>
          <a:prstGeom prst="rect">
            <a:avLst/>
          </a:prstGeom>
        </p:spPr>
      </p:pic>
    </p:spTree>
    <p:extLst>
      <p:ext uri="{BB962C8B-B14F-4D97-AF65-F5344CB8AC3E}">
        <p14:creationId xmlns:p14="http://schemas.microsoft.com/office/powerpoint/2010/main" val="19663181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Horse and Chariot race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359051"/>
            <a:ext cx="5769584" cy="443987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2691" y="2359051"/>
            <a:ext cx="5209309" cy="4498949"/>
          </a:xfrm>
          <a:prstGeom prst="rect">
            <a:avLst/>
          </a:prstGeom>
        </p:spPr>
      </p:pic>
    </p:spTree>
    <p:extLst>
      <p:ext uri="{BB962C8B-B14F-4D97-AF65-F5344CB8AC3E}">
        <p14:creationId xmlns:p14="http://schemas.microsoft.com/office/powerpoint/2010/main" val="1781138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6654" y="574194"/>
            <a:ext cx="9601196" cy="1303867"/>
          </a:xfrm>
        </p:spPr>
        <p:txBody>
          <a:bodyPr/>
          <a:lstStyle/>
          <a:p>
            <a:r>
              <a:rPr lang="en-US" dirty="0" err="1" smtClean="0"/>
              <a:t>Pankration</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1862" y="2790825"/>
            <a:ext cx="6437508" cy="406717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76945"/>
            <a:ext cx="5879181" cy="428105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3018" y="0"/>
            <a:ext cx="4651783" cy="3449782"/>
          </a:xfrm>
          <a:prstGeom prst="rect">
            <a:avLst/>
          </a:prstGeom>
        </p:spPr>
      </p:pic>
    </p:spTree>
    <p:extLst>
      <p:ext uri="{BB962C8B-B14F-4D97-AF65-F5344CB8AC3E}">
        <p14:creationId xmlns:p14="http://schemas.microsoft.com/office/powerpoint/2010/main" val="1532559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Pentathlon</a:t>
            </a:r>
            <a:br>
              <a:rPr lang="en-US" dirty="0" smtClean="0"/>
            </a:br>
            <a:r>
              <a:rPr lang="en-US" sz="3100" dirty="0"/>
              <a:t>Five events were contested over one day, starting with the </a:t>
            </a:r>
            <a:r>
              <a:rPr lang="en-US" sz="3100" i="1" dirty="0">
                <a:hlinkClick r:id="rId2" tooltip="Stadion (ancient sports)"/>
              </a:rPr>
              <a:t>stadion</a:t>
            </a:r>
            <a:r>
              <a:rPr lang="en-US" sz="3100" dirty="0"/>
              <a:t> (a short foot race) followed by the </a:t>
            </a:r>
            <a:r>
              <a:rPr lang="en-US" sz="3100" dirty="0">
                <a:hlinkClick r:id="rId3" tooltip="Javelin throw"/>
              </a:rPr>
              <a:t>Javelin throw</a:t>
            </a:r>
            <a:r>
              <a:rPr lang="en-US" sz="3100" dirty="0"/>
              <a:t>, </a:t>
            </a:r>
            <a:r>
              <a:rPr lang="en-US" sz="3100" dirty="0">
                <a:hlinkClick r:id="rId4" tooltip="Discus throw"/>
              </a:rPr>
              <a:t>Discus throw</a:t>
            </a:r>
            <a:r>
              <a:rPr lang="en-US" sz="3100" dirty="0"/>
              <a:t>, </a:t>
            </a:r>
            <a:r>
              <a:rPr lang="en-US" sz="3100" dirty="0">
                <a:hlinkClick r:id="rId5" tooltip="Long jump"/>
              </a:rPr>
              <a:t>Long jump</a:t>
            </a:r>
            <a:r>
              <a:rPr lang="en-US" sz="3100" dirty="0"/>
              <a:t> , and ending with </a:t>
            </a:r>
            <a:r>
              <a:rPr lang="en-US" sz="3100" dirty="0">
                <a:hlinkClick r:id="rId6" tooltip="Amateur wrestling"/>
              </a:rPr>
              <a:t>wrestling</a:t>
            </a:r>
            <a:r>
              <a:rPr lang="en-US" sz="3100" dirty="0"/>
              <a:t>.</a:t>
            </a:r>
            <a:r>
              <a:rPr lang="en-US" dirty="0"/>
              <a:t/>
            </a:r>
            <a:br>
              <a:rPr lang="en-US" dirty="0"/>
            </a:br>
            <a:endParaRPr lang="en-US" dirty="0"/>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2762" y="2618509"/>
            <a:ext cx="3049238" cy="4199468"/>
          </a:xfrm>
          <a:prstGeom prst="rect">
            <a:avLst/>
          </a:prstGeom>
        </p:spPr>
      </p:pic>
      <p:pic>
        <p:nvPicPr>
          <p:cNvPr id="5" name="Picture 4"/>
          <p:cNvPicPr>
            <a:picLocks noChangeAspect="1"/>
          </p:cNvPicPr>
          <p:nvPr/>
        </p:nvPicPr>
        <p:blipFill>
          <a:blip r:embed="rId8"/>
          <a:stretch>
            <a:fillRect/>
          </a:stretch>
        </p:blipFill>
        <p:spPr>
          <a:xfrm>
            <a:off x="2501900" y="2618509"/>
            <a:ext cx="6640862" cy="4292985"/>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6309" y="2618509"/>
            <a:ext cx="2882900" cy="4239491"/>
          </a:xfrm>
          <a:prstGeom prst="rect">
            <a:avLst/>
          </a:prstGeom>
        </p:spPr>
      </p:pic>
    </p:spTree>
    <p:extLst>
      <p:ext uri="{BB962C8B-B14F-4D97-AF65-F5344CB8AC3E}">
        <p14:creationId xmlns:p14="http://schemas.microsoft.com/office/powerpoint/2010/main" val="565452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8928" y="2764749"/>
            <a:ext cx="6343072" cy="3802305"/>
          </a:xfrm>
        </p:spPr>
        <p:txBody>
          <a:bodyPr>
            <a:normAutofit/>
          </a:bodyPr>
          <a:lstStyle/>
          <a:p>
            <a:r>
              <a:rPr lang="en-US" dirty="0" smtClean="0"/>
              <a:t>The ancient Olympic games only allowed people </a:t>
            </a:r>
            <a:r>
              <a:rPr lang="en-US" b="1" dirty="0" smtClean="0"/>
              <a:t>of Greek </a:t>
            </a:r>
            <a:r>
              <a:rPr lang="en-US" dirty="0" smtClean="0"/>
              <a:t>descent to participate.</a:t>
            </a:r>
          </a:p>
          <a:p>
            <a:r>
              <a:rPr lang="en-US" dirty="0" smtClean="0"/>
              <a:t>Athletic training in ancient Greece was part of every free male citizen’s education. They had to exercise so that they would do well in war. </a:t>
            </a:r>
            <a:r>
              <a:rPr lang="en-US" dirty="0"/>
              <a:t>Ancient </a:t>
            </a:r>
            <a:r>
              <a:rPr lang="en-US" dirty="0" smtClean="0"/>
              <a:t>Greeks </a:t>
            </a:r>
            <a:r>
              <a:rPr lang="en-US" dirty="0"/>
              <a:t>loved sports and competition muscular bodies were admired sports developed for example courage and </a:t>
            </a:r>
            <a:r>
              <a:rPr lang="en-US" dirty="0" err="1" smtClean="0"/>
              <a:t>strenght</a:t>
            </a:r>
            <a:r>
              <a:rPr lang="en-US" dirty="0" smtClean="0"/>
              <a:t>! </a:t>
            </a:r>
            <a:endParaRPr lang="en-US" dirty="0"/>
          </a:p>
          <a:p>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00" y="484909"/>
            <a:ext cx="5080000" cy="637309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400800" cy="2693802"/>
          </a:xfrm>
          <a:prstGeom prst="rect">
            <a:avLst/>
          </a:prstGeom>
        </p:spPr>
      </p:pic>
    </p:spTree>
    <p:extLst>
      <p:ext uri="{BB962C8B-B14F-4D97-AF65-F5344CB8AC3E}">
        <p14:creationId xmlns:p14="http://schemas.microsoft.com/office/powerpoint/2010/main" val="3628871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5"/>
          <p:cNvSpPr/>
          <p:nvPr/>
        </p:nvSpPr>
        <p:spPr>
          <a:xfrm>
            <a:off x="0" y="1"/>
            <a:ext cx="12192000" cy="27432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The ancient Olympics were held in the same place each time</a:t>
            </a:r>
            <a:r>
              <a:rPr lang="en-US" sz="2000" dirty="0" smtClean="0">
                <a:solidFill>
                  <a:schemeClr val="tx1"/>
                </a:solidFill>
              </a:rPr>
              <a:t>, in the city </a:t>
            </a:r>
            <a:r>
              <a:rPr lang="en-US" sz="2000" b="1" dirty="0" smtClean="0">
                <a:solidFill>
                  <a:schemeClr val="tx1"/>
                </a:solidFill>
              </a:rPr>
              <a:t>Olympia in Greece!</a:t>
            </a:r>
            <a:endParaRPr lang="en-US" sz="2000" b="1" dirty="0">
              <a:solidFill>
                <a:schemeClr val="tx1"/>
              </a:solidFill>
            </a:endParaRPr>
          </a:p>
          <a:p>
            <a:r>
              <a:rPr lang="en-US" sz="2000" dirty="0">
                <a:solidFill>
                  <a:schemeClr val="tx1"/>
                </a:solidFill>
              </a:rPr>
              <a:t>The Olympic rings and the Olympic flame or torch are the most important symbols of the </a:t>
            </a:r>
            <a:r>
              <a:rPr lang="en-US" sz="2000" dirty="0" smtClean="0">
                <a:solidFill>
                  <a:schemeClr val="tx1"/>
                </a:solidFill>
              </a:rPr>
              <a:t>Olympic </a:t>
            </a:r>
            <a:r>
              <a:rPr lang="en-US" sz="2000" dirty="0">
                <a:solidFill>
                  <a:schemeClr val="tx1"/>
                </a:solidFill>
              </a:rPr>
              <a:t>games</a:t>
            </a:r>
          </a:p>
          <a:p>
            <a:r>
              <a:rPr lang="en-US" sz="2000" dirty="0">
                <a:solidFill>
                  <a:schemeClr val="tx1"/>
                </a:solidFill>
              </a:rPr>
              <a:t>The lighting of the torch is a reminder of the ancient Greek myth when Prometheus stole fire from god Zeus to give it to humans</a:t>
            </a:r>
          </a:p>
          <a:p>
            <a:r>
              <a:rPr lang="en-US" sz="2000" dirty="0">
                <a:solidFill>
                  <a:schemeClr val="tx1"/>
                </a:solidFill>
              </a:rPr>
              <a:t>Before each Olympics, the torch is lit in a special ceremony at the site of the ancient Olympics in Olympia, Greece.</a:t>
            </a:r>
          </a:p>
          <a:p>
            <a:endParaRPr lang="en-US" sz="2000" dirty="0">
              <a:solidFill>
                <a:schemeClr val="tx1"/>
              </a:solidFill>
            </a:endParaRPr>
          </a:p>
          <a:p>
            <a:r>
              <a:rPr lang="en-US" sz="2000" dirty="0">
                <a:solidFill>
                  <a:schemeClr val="tx1"/>
                </a:solidFill>
              </a:rPr>
              <a:t>It travels around Greece and then begins a special journey to the city that will host the Olympic games.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556" y="2743200"/>
            <a:ext cx="3619500" cy="4114799"/>
          </a:xfrm>
          <a:prstGeom prst="rect">
            <a:avLst/>
          </a:prstGeom>
        </p:spPr>
      </p:pic>
    </p:spTree>
    <p:extLst>
      <p:ext uri="{BB962C8B-B14F-4D97-AF65-F5344CB8AC3E}">
        <p14:creationId xmlns:p14="http://schemas.microsoft.com/office/powerpoint/2010/main" val="20642749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10151"/>
          </a:xfrm>
          <a:prstGeom prst="rect">
            <a:avLst/>
          </a:prstGeom>
        </p:spPr>
      </p:pic>
      <p:sp>
        <p:nvSpPr>
          <p:cNvPr id="4" name="Rectangle 3"/>
          <p:cNvSpPr/>
          <p:nvPr/>
        </p:nvSpPr>
        <p:spPr>
          <a:xfrm>
            <a:off x="0" y="0"/>
            <a:ext cx="12192000" cy="2466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chemeClr val="tx1"/>
              </a:solidFill>
            </a:endParaRPr>
          </a:p>
          <a:p>
            <a:r>
              <a:rPr lang="en-US" sz="2400" dirty="0">
                <a:solidFill>
                  <a:schemeClr val="tx1"/>
                </a:solidFill>
              </a:rPr>
              <a:t>In 391 ad the Christian Roman emperor </a:t>
            </a:r>
            <a:r>
              <a:rPr lang="en-US" sz="2400" dirty="0" err="1">
                <a:solidFill>
                  <a:schemeClr val="tx1"/>
                </a:solidFill>
              </a:rPr>
              <a:t>Theodosios</a:t>
            </a:r>
            <a:r>
              <a:rPr lang="en-US" sz="2400" dirty="0">
                <a:solidFill>
                  <a:schemeClr val="tx1"/>
                </a:solidFill>
              </a:rPr>
              <a:t> banned </a:t>
            </a:r>
            <a:r>
              <a:rPr lang="en-US" sz="2400" dirty="0" err="1">
                <a:solidFill>
                  <a:schemeClr val="tx1"/>
                </a:solidFill>
              </a:rPr>
              <a:t>pagant</a:t>
            </a:r>
            <a:r>
              <a:rPr lang="en-US" sz="2400" dirty="0">
                <a:solidFill>
                  <a:schemeClr val="tx1"/>
                </a:solidFill>
              </a:rPr>
              <a:t> practices and the </a:t>
            </a:r>
            <a:r>
              <a:rPr lang="en-US" sz="2400" dirty="0" smtClean="0">
                <a:solidFill>
                  <a:schemeClr val="tx1"/>
                </a:solidFill>
              </a:rPr>
              <a:t>Olympic </a:t>
            </a:r>
            <a:r>
              <a:rPr lang="en-US" sz="2400" dirty="0">
                <a:solidFill>
                  <a:schemeClr val="tx1"/>
                </a:solidFill>
              </a:rPr>
              <a:t>games </a:t>
            </a:r>
            <a:r>
              <a:rPr lang="en-US" sz="2400" dirty="0" smtClean="0">
                <a:solidFill>
                  <a:schemeClr val="tx1"/>
                </a:solidFill>
              </a:rPr>
              <a:t>stopped. The </a:t>
            </a:r>
            <a:r>
              <a:rPr lang="en-US" sz="2400" dirty="0">
                <a:solidFill>
                  <a:schemeClr val="tx1"/>
                </a:solidFill>
              </a:rPr>
              <a:t>final games of the ancient Olympics were held in 393 AD, ending a tradition of over 1,000 years. It wasn’t until almost 1500 years later that someone tried to hold the Olympics again </a:t>
            </a:r>
            <a:r>
              <a:rPr lang="en-US" sz="2400" dirty="0" smtClean="0">
                <a:solidFill>
                  <a:schemeClr val="tx1"/>
                </a:solidFill>
              </a:rPr>
              <a:t>,until </a:t>
            </a:r>
            <a:r>
              <a:rPr lang="en-US" sz="2400" dirty="0">
                <a:solidFill>
                  <a:schemeClr val="tx1"/>
                </a:solidFill>
              </a:rPr>
              <a:t>the International Olympic Committee was created in 1894 by Baron Pierre de Coubertin of France.</a:t>
            </a:r>
          </a:p>
        </p:txBody>
      </p:sp>
      <p:pic>
        <p:nvPicPr>
          <p:cNvPr id="5" name="Picture 4"/>
          <p:cNvPicPr>
            <a:picLocks noChangeAspect="1"/>
          </p:cNvPicPr>
          <p:nvPr/>
        </p:nvPicPr>
        <p:blipFill>
          <a:blip r:embed="rId3"/>
          <a:stretch>
            <a:fillRect/>
          </a:stretch>
        </p:blipFill>
        <p:spPr>
          <a:xfrm>
            <a:off x="0" y="2466109"/>
            <a:ext cx="2603500" cy="3111500"/>
          </a:xfrm>
          <a:prstGeom prst="rect">
            <a:avLst/>
          </a:prstGeom>
        </p:spPr>
      </p:pic>
    </p:spTree>
    <p:extLst>
      <p:ext uri="{BB962C8B-B14F-4D97-AF65-F5344CB8AC3E}">
        <p14:creationId xmlns:p14="http://schemas.microsoft.com/office/powerpoint/2010/main" val="3424383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83236" y="4216400"/>
            <a:ext cx="4308764" cy="2641600"/>
          </a:xfrm>
        </p:spPr>
      </p:pic>
      <p:sp>
        <p:nvSpPr>
          <p:cNvPr id="5" name="Rectangle 4"/>
          <p:cNvSpPr/>
          <p:nvPr/>
        </p:nvSpPr>
        <p:spPr>
          <a:xfrm>
            <a:off x="5614555" y="10903"/>
            <a:ext cx="6283037" cy="418702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The first games organized by the IOC took place in Athens, Greece, in 1896, and featured 241 athletes from 14 countries. </a:t>
            </a:r>
            <a:r>
              <a:rPr lang="en-US" sz="2400" b="1" dirty="0">
                <a:solidFill>
                  <a:schemeClr val="tx1"/>
                </a:solidFill>
              </a:rPr>
              <a:t>Women</a:t>
            </a:r>
            <a:r>
              <a:rPr lang="en-US" sz="2400" dirty="0">
                <a:solidFill>
                  <a:schemeClr val="tx1"/>
                </a:solidFill>
              </a:rPr>
              <a:t> first competed in the Olympics </a:t>
            </a:r>
            <a:r>
              <a:rPr lang="en-US" sz="2400" b="1" dirty="0">
                <a:solidFill>
                  <a:schemeClr val="tx1"/>
                </a:solidFill>
              </a:rPr>
              <a:t>in 1900.</a:t>
            </a:r>
          </a:p>
          <a:p>
            <a:r>
              <a:rPr lang="en-US" sz="2400" dirty="0">
                <a:solidFill>
                  <a:schemeClr val="tx1"/>
                </a:solidFill>
              </a:rPr>
              <a:t>The Olympics were expanded to include winter sports like skiing and figure skating and special winter Olympics were held to make that possible. Also, ‘Parallel Olympics’  now known as the Paralympics, began to be held for athletes with disabilities.</a:t>
            </a:r>
          </a:p>
        </p:txBody>
      </p:sp>
      <p:pic>
        <p:nvPicPr>
          <p:cNvPr id="7" name="Picture 6"/>
          <p:cNvPicPr>
            <a:picLocks noChangeAspect="1"/>
          </p:cNvPicPr>
          <p:nvPr/>
        </p:nvPicPr>
        <p:blipFill>
          <a:blip r:embed="rId3"/>
          <a:stretch>
            <a:fillRect/>
          </a:stretch>
        </p:blipFill>
        <p:spPr>
          <a:xfrm>
            <a:off x="0" y="10903"/>
            <a:ext cx="5614555" cy="6847097"/>
          </a:xfrm>
          <a:prstGeom prst="rect">
            <a:avLst/>
          </a:prstGeom>
        </p:spPr>
      </p:pic>
    </p:spTree>
    <p:extLst>
      <p:ext uri="{BB962C8B-B14F-4D97-AF65-F5344CB8AC3E}">
        <p14:creationId xmlns:p14="http://schemas.microsoft.com/office/powerpoint/2010/main" val="10504477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9148" y="414096"/>
            <a:ext cx="9601196" cy="1303867"/>
          </a:xfrm>
        </p:spPr>
        <p:txBody>
          <a:bodyPr/>
          <a:lstStyle/>
          <a:p>
            <a:r>
              <a:rPr lang="en-US" dirty="0"/>
              <a:t>Where is ancient Olympia?</a:t>
            </a:r>
          </a:p>
        </p:txBody>
      </p:sp>
      <p:sp>
        <p:nvSpPr>
          <p:cNvPr id="3" name="Content Placeholder 2"/>
          <p:cNvSpPr>
            <a:spLocks noGrp="1"/>
          </p:cNvSpPr>
          <p:nvPr>
            <p:ph idx="1"/>
          </p:nvPr>
        </p:nvSpPr>
        <p:spPr/>
        <p:txBody>
          <a:bodyPr/>
          <a:lstStyle/>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9965" y="1910921"/>
            <a:ext cx="7426036" cy="4947079"/>
          </a:xfrm>
          <a:prstGeom prst="rect">
            <a:avLst/>
          </a:prstGeom>
        </p:spPr>
      </p:pic>
    </p:spTree>
    <p:extLst>
      <p:ext uri="{BB962C8B-B14F-4D97-AF65-F5344CB8AC3E}">
        <p14:creationId xmlns:p14="http://schemas.microsoft.com/office/powerpoint/2010/main" val="19340017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978726"/>
            <a:ext cx="5902396" cy="392012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2396" y="2978727"/>
            <a:ext cx="6289604" cy="392012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4294909" cy="297872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3673" y="0"/>
            <a:ext cx="3588327" cy="2978727"/>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94909" y="0"/>
            <a:ext cx="4308764" cy="2978727"/>
          </a:xfrm>
          <a:prstGeom prst="rect">
            <a:avLst/>
          </a:prstGeom>
        </p:spPr>
      </p:pic>
    </p:spTree>
    <p:extLst>
      <p:ext uri="{BB962C8B-B14F-4D97-AF65-F5344CB8AC3E}">
        <p14:creationId xmlns:p14="http://schemas.microsoft.com/office/powerpoint/2010/main" val="3627769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0" y="0"/>
            <a:ext cx="5721927" cy="6858000"/>
          </a:xfrm>
        </p:spPr>
      </p:pic>
      <p:pic>
        <p:nvPicPr>
          <p:cNvPr id="7" name="Picture 6"/>
          <p:cNvPicPr>
            <a:picLocks noChangeAspect="1"/>
          </p:cNvPicPr>
          <p:nvPr/>
        </p:nvPicPr>
        <p:blipFill>
          <a:blip r:embed="rId3"/>
          <a:stretch>
            <a:fillRect/>
          </a:stretch>
        </p:blipFill>
        <p:spPr>
          <a:xfrm>
            <a:off x="5721927" y="1"/>
            <a:ext cx="6470073" cy="6858000"/>
          </a:xfrm>
          <a:prstGeom prst="rect">
            <a:avLst/>
          </a:prstGeom>
        </p:spPr>
      </p:pic>
    </p:spTree>
    <p:extLst>
      <p:ext uri="{BB962C8B-B14F-4D97-AF65-F5344CB8AC3E}">
        <p14:creationId xmlns:p14="http://schemas.microsoft.com/office/powerpoint/2010/main" val="5585721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1" y="-100061"/>
            <a:ext cx="12192000" cy="275705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The first Olympic Games took place in Greece nearly three thousand years ago in </a:t>
            </a:r>
            <a:r>
              <a:rPr lang="en-US" sz="2400">
                <a:solidFill>
                  <a:schemeClr val="tx1"/>
                </a:solidFill>
              </a:rPr>
              <a:t>776 </a:t>
            </a:r>
            <a:r>
              <a:rPr lang="en-US" sz="2400" smtClean="0">
                <a:solidFill>
                  <a:schemeClr val="tx1"/>
                </a:solidFill>
              </a:rPr>
              <a:t>BC!</a:t>
            </a:r>
            <a:endParaRPr lang="en-US" sz="2400" dirty="0"/>
          </a:p>
        </p:txBody>
      </p:sp>
    </p:spTree>
    <p:extLst>
      <p:ext uri="{BB962C8B-B14F-4D97-AF65-F5344CB8AC3E}">
        <p14:creationId xmlns:p14="http://schemas.microsoft.com/office/powerpoint/2010/main" val="332481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 y="0"/>
            <a:ext cx="5784275" cy="6858000"/>
          </a:xfrm>
          <a:prstGeom prst="rect">
            <a:avLst/>
          </a:prstGeom>
        </p:spPr>
      </p:pic>
      <p:pic>
        <p:nvPicPr>
          <p:cNvPr id="5" name="Picture 4"/>
          <p:cNvPicPr>
            <a:picLocks noChangeAspect="1"/>
          </p:cNvPicPr>
          <p:nvPr/>
        </p:nvPicPr>
        <p:blipFill>
          <a:blip r:embed="rId3"/>
          <a:stretch>
            <a:fillRect/>
          </a:stretch>
        </p:blipFill>
        <p:spPr>
          <a:xfrm>
            <a:off x="5784275" y="1"/>
            <a:ext cx="6407725" cy="6861654"/>
          </a:xfrm>
          <a:prstGeom prst="rect">
            <a:avLst/>
          </a:prstGeom>
        </p:spPr>
      </p:pic>
    </p:spTree>
    <p:extLst>
      <p:ext uri="{BB962C8B-B14F-4D97-AF65-F5344CB8AC3E}">
        <p14:creationId xmlns:p14="http://schemas.microsoft.com/office/powerpoint/2010/main" val="13991706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425419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890" y="540328"/>
            <a:ext cx="11000510" cy="5763491"/>
          </a:xfrm>
          <a:prstGeom prst="rect">
            <a:avLst/>
          </a:prstGeom>
        </p:spPr>
      </p:pic>
    </p:spTree>
    <p:extLst>
      <p:ext uri="{BB962C8B-B14F-4D97-AF65-F5344CB8AC3E}">
        <p14:creationId xmlns:p14="http://schemas.microsoft.com/office/powerpoint/2010/main" val="5789930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1" y="2809297"/>
            <a:ext cx="10515600" cy="4351338"/>
          </a:xfrm>
        </p:spPr>
        <p:txBody>
          <a:bodyPr/>
          <a:lstStyle/>
          <a:p>
            <a:r>
              <a:rPr lang="en-US" dirty="0">
                <a:hlinkClick r:id="rId2"/>
              </a:rPr>
              <a:t>https://</a:t>
            </a:r>
            <a:r>
              <a:rPr lang="en-US" dirty="0" smtClean="0">
                <a:hlinkClick r:id="rId2"/>
              </a:rPr>
              <a:t>www.youtube.com/watch?v=d73yDLJ86ZI</a:t>
            </a:r>
            <a:endParaRPr lang="el-GR" dirty="0" smtClean="0"/>
          </a:p>
          <a:p>
            <a:r>
              <a:rPr lang="en-US" dirty="0">
                <a:hlinkClick r:id="rId3"/>
              </a:rPr>
              <a:t>https://</a:t>
            </a:r>
            <a:r>
              <a:rPr lang="en-US" dirty="0" smtClean="0">
                <a:hlinkClick r:id="rId3"/>
              </a:rPr>
              <a:t>www.youtube.com/watch?v=rW3RdNC0qfc</a:t>
            </a:r>
            <a:endParaRPr lang="el-GR" dirty="0" smtClean="0"/>
          </a:p>
          <a:p>
            <a:r>
              <a:rPr lang="en-US" dirty="0">
                <a:hlinkClick r:id="rId4"/>
              </a:rPr>
              <a:t>https://</a:t>
            </a:r>
            <a:r>
              <a:rPr lang="en-US" dirty="0" smtClean="0">
                <a:hlinkClick r:id="rId4"/>
              </a:rPr>
              <a:t>www.youtube.com/watch?v=VdHHus8IgYA</a:t>
            </a:r>
            <a:endParaRPr lang="el-GR" dirty="0" smtClean="0"/>
          </a:p>
          <a:p>
            <a:r>
              <a:rPr lang="en-US" dirty="0">
                <a:hlinkClick r:id="rId5"/>
              </a:rPr>
              <a:t>https://</a:t>
            </a:r>
            <a:r>
              <a:rPr lang="en-US" dirty="0" smtClean="0">
                <a:hlinkClick r:id="rId5"/>
              </a:rPr>
              <a:t>www.youtube.com/watch?v=jA6Y7gG3OLs&amp;t=77s</a:t>
            </a:r>
            <a:endParaRPr lang="el-GR" dirty="0" smtClean="0"/>
          </a:p>
        </p:txBody>
      </p:sp>
      <p:sp>
        <p:nvSpPr>
          <p:cNvPr id="2" name="Rectangle 1"/>
          <p:cNvSpPr/>
          <p:nvPr/>
        </p:nvSpPr>
        <p:spPr>
          <a:xfrm>
            <a:off x="1205345" y="831273"/>
            <a:ext cx="9739746" cy="1579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Let’s watch some videos</a:t>
            </a:r>
            <a:endParaRPr lang="en-US" sz="3600" dirty="0"/>
          </a:p>
        </p:txBody>
      </p:sp>
    </p:spTree>
    <p:extLst>
      <p:ext uri="{BB962C8B-B14F-4D97-AF65-F5344CB8AC3E}">
        <p14:creationId xmlns:p14="http://schemas.microsoft.com/office/powerpoint/2010/main" val="13399396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60000"/>
              <a:lumOff val="40000"/>
            </a:schemeClr>
          </a:solidFill>
        </p:spPr>
        <p:txBody>
          <a:bodyPr/>
          <a:lstStyle/>
          <a:p>
            <a:r>
              <a:rPr lang="en-US" dirty="0" smtClean="0"/>
              <a:t>Let</a:t>
            </a:r>
            <a:r>
              <a:rPr lang="uk-UA" dirty="0" smtClean="0"/>
              <a:t>’</a:t>
            </a:r>
            <a:r>
              <a:rPr lang="en-US" dirty="0" smtClean="0"/>
              <a:t>s Play!</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2800" dirty="0" smtClean="0"/>
              <a:t>Where did the Olympic Games were held?</a:t>
            </a:r>
          </a:p>
          <a:p>
            <a:endParaRPr lang="en-US" sz="2800" dirty="0"/>
          </a:p>
          <a:p>
            <a:r>
              <a:rPr lang="en-US" sz="2800" dirty="0" smtClean="0"/>
              <a:t>Olympia</a:t>
            </a:r>
          </a:p>
          <a:p>
            <a:r>
              <a:rPr lang="en-US" sz="2800" dirty="0" smtClean="0"/>
              <a:t>Sparta </a:t>
            </a:r>
          </a:p>
          <a:p>
            <a:r>
              <a:rPr lang="en-US" sz="2800" dirty="0" smtClean="0"/>
              <a:t>Athens</a:t>
            </a:r>
          </a:p>
          <a:p>
            <a:r>
              <a:rPr lang="en-US" sz="2800" dirty="0" smtClean="0"/>
              <a:t>Corinth</a:t>
            </a:r>
          </a:p>
          <a:p>
            <a:endParaRPr lang="en-US" dirty="0"/>
          </a:p>
        </p:txBody>
      </p:sp>
      <p:pic>
        <p:nvPicPr>
          <p:cNvPr id="4" name="Picture 3"/>
          <p:cNvPicPr>
            <a:picLocks noChangeAspect="1"/>
          </p:cNvPicPr>
          <p:nvPr/>
        </p:nvPicPr>
        <p:blipFill>
          <a:blip r:embed="rId2"/>
          <a:stretch>
            <a:fillRect/>
          </a:stretch>
        </p:blipFill>
        <p:spPr>
          <a:xfrm>
            <a:off x="6968836" y="2996359"/>
            <a:ext cx="4724400" cy="2642441"/>
          </a:xfrm>
          <a:prstGeom prst="rect">
            <a:avLst/>
          </a:prstGeom>
        </p:spPr>
      </p:pic>
    </p:spTree>
    <p:extLst>
      <p:ext uri="{BB962C8B-B14F-4D97-AF65-F5344CB8AC3E}">
        <p14:creationId xmlns:p14="http://schemas.microsoft.com/office/powerpoint/2010/main" val="19237692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60000"/>
              <a:lumOff val="40000"/>
            </a:schemeClr>
          </a:solidFill>
        </p:spPr>
        <p:txBody>
          <a:bodyPr/>
          <a:lstStyle/>
          <a:p>
            <a:r>
              <a:rPr lang="en-US" dirty="0" smtClean="0"/>
              <a:t>True or False ?</a:t>
            </a:r>
            <a:endParaRPr lang="en-US" dirty="0"/>
          </a:p>
        </p:txBody>
      </p:sp>
      <p:sp>
        <p:nvSpPr>
          <p:cNvPr id="3" name="Content Placeholder 2"/>
          <p:cNvSpPr>
            <a:spLocks noGrp="1"/>
          </p:cNvSpPr>
          <p:nvPr>
            <p:ph idx="1"/>
          </p:nvPr>
        </p:nvSpPr>
        <p:spPr>
          <a:xfrm>
            <a:off x="1295401" y="2438399"/>
            <a:ext cx="9601196" cy="3920837"/>
          </a:xfrm>
        </p:spPr>
        <p:txBody>
          <a:bodyPr>
            <a:normAutofit/>
          </a:bodyPr>
          <a:lstStyle/>
          <a:p>
            <a:pPr>
              <a:buFont typeface="Courier New" charset="-95"/>
              <a:buChar char="o"/>
            </a:pPr>
            <a:r>
              <a:rPr lang="en-US" sz="2800" smtClean="0"/>
              <a:t>At </a:t>
            </a:r>
            <a:r>
              <a:rPr lang="en-US" sz="2800" dirty="0" smtClean="0"/>
              <a:t>the ancient Olympic Games </a:t>
            </a:r>
            <a:r>
              <a:rPr lang="en-US" sz="2800" u="sng" dirty="0" smtClean="0"/>
              <a:t>women</a:t>
            </a:r>
            <a:r>
              <a:rPr lang="en-US" sz="2800" dirty="0" smtClean="0"/>
              <a:t> and </a:t>
            </a:r>
            <a:r>
              <a:rPr lang="en-US" sz="2800" u="sng" dirty="0" smtClean="0"/>
              <a:t>men</a:t>
            </a:r>
            <a:r>
              <a:rPr lang="en-US" sz="2800" dirty="0" smtClean="0"/>
              <a:t> could take part </a:t>
            </a:r>
          </a:p>
          <a:p>
            <a:pPr>
              <a:buFont typeface="Courier New" charset="-95"/>
              <a:buChar char="o"/>
            </a:pPr>
            <a:r>
              <a:rPr lang="en-US" sz="2800" u="sng" dirty="0" smtClean="0"/>
              <a:t>Running</a:t>
            </a:r>
            <a:r>
              <a:rPr lang="en-US" sz="2800" dirty="0" smtClean="0"/>
              <a:t> and </a:t>
            </a:r>
            <a:r>
              <a:rPr lang="en-US" sz="2800" u="sng" dirty="0" smtClean="0"/>
              <a:t>horse racing </a:t>
            </a:r>
            <a:r>
              <a:rPr lang="en-US" sz="2800" dirty="0" smtClean="0"/>
              <a:t>were some of the </a:t>
            </a:r>
            <a:r>
              <a:rPr lang="en-US" sz="2800" dirty="0"/>
              <a:t>O</a:t>
            </a:r>
            <a:r>
              <a:rPr lang="en-US" sz="2800" dirty="0" smtClean="0"/>
              <a:t>lympic events</a:t>
            </a:r>
          </a:p>
          <a:p>
            <a:pPr>
              <a:buFont typeface="Courier New" charset="-95"/>
              <a:buChar char="o"/>
            </a:pPr>
            <a:r>
              <a:rPr lang="en-US" sz="2800" dirty="0" smtClean="0"/>
              <a:t>The first Olympics is dated to </a:t>
            </a:r>
            <a:r>
              <a:rPr lang="en-US" sz="2800" u="sng" dirty="0" smtClean="0"/>
              <a:t>776 BC</a:t>
            </a:r>
          </a:p>
          <a:p>
            <a:pPr>
              <a:buFont typeface="Courier New" charset="-95"/>
              <a:buChar char="o"/>
            </a:pPr>
            <a:r>
              <a:rPr lang="en-US" sz="2800" dirty="0"/>
              <a:t>At the ancient Olympic Games t</a:t>
            </a:r>
            <a:r>
              <a:rPr lang="en-US" sz="2800" dirty="0" smtClean="0"/>
              <a:t>he prizes for the victors were </a:t>
            </a:r>
            <a:r>
              <a:rPr lang="en-US" sz="2800" u="sng" dirty="0" smtClean="0"/>
              <a:t>golden medals</a:t>
            </a:r>
          </a:p>
          <a:p>
            <a:endParaRPr lang="en-US" dirty="0"/>
          </a:p>
        </p:txBody>
      </p:sp>
    </p:spTree>
    <p:extLst>
      <p:ext uri="{BB962C8B-B14F-4D97-AF65-F5344CB8AC3E}">
        <p14:creationId xmlns:p14="http://schemas.microsoft.com/office/powerpoint/2010/main" val="8052778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355273"/>
            <a:ext cx="5513740" cy="4502727"/>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7565" y="2355273"/>
            <a:ext cx="6054436" cy="4502727"/>
          </a:xfrm>
          <a:prstGeom prst="rect">
            <a:avLst/>
          </a:prstGeom>
        </p:spPr>
      </p:pic>
      <p:sp>
        <p:nvSpPr>
          <p:cNvPr id="3" name="Rectangle 2"/>
          <p:cNvSpPr/>
          <p:nvPr/>
        </p:nvSpPr>
        <p:spPr>
          <a:xfrm>
            <a:off x="2280942" y="960006"/>
            <a:ext cx="7928389" cy="707886"/>
          </a:xfrm>
          <a:prstGeom prst="rect">
            <a:avLst/>
          </a:prstGeom>
        </p:spPr>
        <p:txBody>
          <a:bodyPr wrap="none">
            <a:spAutoFit/>
          </a:bodyPr>
          <a:lstStyle/>
          <a:p>
            <a:r>
              <a:rPr lang="en-US" sz="4000" dirty="0"/>
              <a:t>Can you </a:t>
            </a:r>
            <a:r>
              <a:rPr lang="en-US" sz="4000"/>
              <a:t>recognize </a:t>
            </a:r>
            <a:r>
              <a:rPr lang="en-US" sz="4000" smtClean="0"/>
              <a:t>this </a:t>
            </a:r>
            <a:r>
              <a:rPr lang="en-US" sz="4000"/>
              <a:t>Olympic </a:t>
            </a:r>
            <a:r>
              <a:rPr lang="en-US" sz="4000" smtClean="0"/>
              <a:t>event?</a:t>
            </a:r>
            <a:endParaRPr lang="en-US" sz="4000"/>
          </a:p>
        </p:txBody>
      </p:sp>
    </p:spTree>
    <p:extLst>
      <p:ext uri="{BB962C8B-B14F-4D97-AF65-F5344CB8AC3E}">
        <p14:creationId xmlns:p14="http://schemas.microsoft.com/office/powerpoint/2010/main" val="1115816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3796145"/>
          </a:xfrm>
        </p:spPr>
      </p:pic>
      <p:pic>
        <p:nvPicPr>
          <p:cNvPr id="4" name="Picture 3"/>
          <p:cNvPicPr>
            <a:picLocks noChangeAspect="1"/>
          </p:cNvPicPr>
          <p:nvPr/>
        </p:nvPicPr>
        <p:blipFill>
          <a:blip r:embed="rId3"/>
          <a:stretch>
            <a:fillRect/>
          </a:stretch>
        </p:blipFill>
        <p:spPr>
          <a:xfrm>
            <a:off x="-94556" y="3629890"/>
            <a:ext cx="2779916" cy="3228109"/>
          </a:xfrm>
          <a:prstGeom prst="rect">
            <a:avLst/>
          </a:prstGeom>
        </p:spPr>
      </p:pic>
      <p:sp>
        <p:nvSpPr>
          <p:cNvPr id="6" name="Rectangle 5"/>
          <p:cNvSpPr/>
          <p:nvPr/>
        </p:nvSpPr>
        <p:spPr>
          <a:xfrm>
            <a:off x="2909455" y="4114800"/>
            <a:ext cx="9157854" cy="274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What is the name of that game?</a:t>
            </a:r>
            <a:endParaRPr lang="en-US" sz="3200" dirty="0">
              <a:solidFill>
                <a:schemeClr val="tx1"/>
              </a:solidFill>
            </a:endParaRPr>
          </a:p>
        </p:txBody>
      </p:sp>
    </p:spTree>
    <p:extLst>
      <p:ext uri="{BB962C8B-B14F-4D97-AF65-F5344CB8AC3E}">
        <p14:creationId xmlns:p14="http://schemas.microsoft.com/office/powerpoint/2010/main" val="7029501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0820" y="760459"/>
            <a:ext cx="9601196" cy="1303867"/>
          </a:xfrm>
        </p:spPr>
        <p:txBody>
          <a:bodyPr>
            <a:normAutofit fontScale="90000"/>
          </a:bodyPr>
          <a:lstStyle/>
          <a:p>
            <a:r>
              <a:rPr lang="en-US" dirty="0" smtClean="0"/>
              <a:t>Can you recognize this </a:t>
            </a:r>
            <a:r>
              <a:rPr lang="en-US" smtClean="0"/>
              <a:t>ancient Olympic </a:t>
            </a:r>
            <a:r>
              <a:rPr lang="en-US" dirty="0" smtClean="0"/>
              <a:t>event? </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88130" y="2478679"/>
            <a:ext cx="5603870" cy="4379322"/>
          </a:xfrm>
        </p:spPr>
      </p:pic>
      <p:pic>
        <p:nvPicPr>
          <p:cNvPr id="4" name="Picture 3"/>
          <p:cNvPicPr>
            <a:picLocks noChangeAspect="1"/>
          </p:cNvPicPr>
          <p:nvPr/>
        </p:nvPicPr>
        <p:blipFill>
          <a:blip r:embed="rId3"/>
          <a:stretch>
            <a:fillRect/>
          </a:stretch>
        </p:blipFill>
        <p:spPr>
          <a:xfrm>
            <a:off x="0" y="2478678"/>
            <a:ext cx="5846618" cy="4379321"/>
          </a:xfrm>
          <a:prstGeom prst="rect">
            <a:avLst/>
          </a:prstGeom>
        </p:spPr>
      </p:pic>
    </p:spTree>
    <p:extLst>
      <p:ext uri="{BB962C8B-B14F-4D97-AF65-F5344CB8AC3E}">
        <p14:creationId xmlns:p14="http://schemas.microsoft.com/office/powerpoint/2010/main" val="8246332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name of that event?</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481" y="2466110"/>
            <a:ext cx="7807035" cy="3944041"/>
          </a:xfrm>
          <a:prstGeom prst="rect">
            <a:avLst/>
          </a:prstGeom>
        </p:spPr>
      </p:pic>
    </p:spTree>
    <p:extLst>
      <p:ext uri="{BB962C8B-B14F-4D97-AF65-F5344CB8AC3E}">
        <p14:creationId xmlns:p14="http://schemas.microsoft.com/office/powerpoint/2010/main" val="13760566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p:cNvSpPr/>
          <p:nvPr/>
        </p:nvSpPr>
        <p:spPr>
          <a:xfrm>
            <a:off x="2006600" y="2757055"/>
            <a:ext cx="10185400" cy="41009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Originally it was a celebration, </a:t>
            </a:r>
            <a:endParaRPr lang="en-US" sz="2400" dirty="0" smtClean="0">
              <a:solidFill>
                <a:schemeClr val="tx1"/>
              </a:solidFill>
            </a:endParaRPr>
          </a:p>
          <a:p>
            <a:r>
              <a:rPr lang="en-US" sz="2400" dirty="0" smtClean="0">
                <a:solidFill>
                  <a:schemeClr val="tx1"/>
                </a:solidFill>
              </a:rPr>
              <a:t>an </a:t>
            </a:r>
            <a:r>
              <a:rPr lang="en-US" sz="2400" dirty="0">
                <a:solidFill>
                  <a:schemeClr val="tx1"/>
                </a:solidFill>
              </a:rPr>
              <a:t>athletic competition held in honor of Zeus, </a:t>
            </a:r>
            <a:endParaRPr lang="en-US" sz="2400" dirty="0" smtClean="0">
              <a:solidFill>
                <a:schemeClr val="tx1"/>
              </a:solidFill>
            </a:endParaRPr>
          </a:p>
          <a:p>
            <a:r>
              <a:rPr lang="en-US" sz="2400" dirty="0" smtClean="0">
                <a:solidFill>
                  <a:schemeClr val="tx1"/>
                </a:solidFill>
              </a:rPr>
              <a:t>the </a:t>
            </a:r>
            <a:r>
              <a:rPr lang="en-US" sz="2400" dirty="0">
                <a:solidFill>
                  <a:schemeClr val="tx1"/>
                </a:solidFill>
              </a:rPr>
              <a:t>king of the gods</a:t>
            </a:r>
            <a:r>
              <a:rPr lang="en-US" sz="2400" dirty="0" smtClean="0">
                <a:solidFill>
                  <a:schemeClr val="tx1"/>
                </a:solidFill>
              </a:rPr>
              <a:t>.</a:t>
            </a:r>
            <a:endParaRPr lang="en-US" sz="2400" dirty="0"/>
          </a:p>
          <a:p>
            <a:r>
              <a:rPr lang="en-US" sz="2400" dirty="0">
                <a:solidFill>
                  <a:schemeClr val="tx1"/>
                </a:solidFill>
              </a:rPr>
              <a:t>Closely linked to the religious festivals of Z</a:t>
            </a:r>
            <a:r>
              <a:rPr lang="en-US" sz="2400" dirty="0" smtClean="0">
                <a:solidFill>
                  <a:schemeClr val="tx1"/>
                </a:solidFill>
              </a:rPr>
              <a:t>eus.</a:t>
            </a:r>
            <a:endParaRPr lang="en-US" sz="2400" dirty="0">
              <a:solidFill>
                <a:schemeClr val="tx1"/>
              </a:solidFill>
            </a:endParaRPr>
          </a:p>
          <a:p>
            <a:endParaRPr lang="en-US" sz="2400" dirty="0" smtClean="0">
              <a:solidFill>
                <a:schemeClr val="tx1"/>
              </a:solidFill>
            </a:endParaRPr>
          </a:p>
          <a:p>
            <a:endParaRPr lang="en-US" dirty="0"/>
          </a:p>
          <a:p>
            <a:endParaRPr lang="en-US" dirty="0" smtClean="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326" y="2757055"/>
            <a:ext cx="4333838" cy="410094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57055"/>
            <a:ext cx="2006600" cy="4146739"/>
          </a:xfrm>
          <a:prstGeom prst="rect">
            <a:avLst/>
          </a:prstGeom>
        </p:spPr>
      </p:pic>
    </p:spTree>
    <p:extLst>
      <p:ext uri="{BB962C8B-B14F-4D97-AF65-F5344CB8AC3E}">
        <p14:creationId xmlns:p14="http://schemas.microsoft.com/office/powerpoint/2010/main" val="1959861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1120677"/>
            <a:ext cx="9601196" cy="1303867"/>
          </a:xfrm>
        </p:spPr>
        <p:txBody>
          <a:bodyPr>
            <a:normAutofit fontScale="90000"/>
          </a:bodyPr>
          <a:lstStyle/>
          <a:p>
            <a:r>
              <a:rPr lang="en-US" dirty="0"/>
              <a:t>Imagine that </a:t>
            </a:r>
            <a:r>
              <a:rPr lang="en-US" dirty="0" smtClean="0"/>
              <a:t> </a:t>
            </a:r>
            <a:r>
              <a:rPr lang="en-US" dirty="0"/>
              <a:t>you had to take part in the Olympic games which sport would you choose?</a:t>
            </a:r>
            <a:br>
              <a:rPr lang="en-US" dirty="0"/>
            </a:br>
            <a:endParaRPr lang="en-US" dirty="0"/>
          </a:p>
        </p:txBody>
      </p:sp>
      <p:sp>
        <p:nvSpPr>
          <p:cNvPr id="3" name="Content Placeholder 2"/>
          <p:cNvSpPr>
            <a:spLocks noGrp="1"/>
          </p:cNvSpPr>
          <p:nvPr>
            <p:ph idx="1"/>
          </p:nvPr>
        </p:nvSpPr>
        <p:spPr/>
        <p:txBody>
          <a:bodyPr/>
          <a:lstStyle/>
          <a:p>
            <a:r>
              <a:rPr lang="en-US" sz="2800" dirty="0" smtClean="0"/>
              <a:t>Running</a:t>
            </a:r>
          </a:p>
          <a:p>
            <a:r>
              <a:rPr lang="en-US" sz="2800" dirty="0" smtClean="0"/>
              <a:t>Boxing</a:t>
            </a:r>
          </a:p>
          <a:p>
            <a:r>
              <a:rPr lang="en-US" sz="2800" dirty="0" smtClean="0"/>
              <a:t>Horse/chariot race</a:t>
            </a:r>
          </a:p>
          <a:p>
            <a:r>
              <a:rPr lang="en-US" sz="2800" dirty="0" err="1" smtClean="0"/>
              <a:t>Pankration</a:t>
            </a:r>
            <a:endParaRPr lang="en-US" sz="2800" dirty="0" smtClean="0"/>
          </a:p>
          <a:p>
            <a:r>
              <a:rPr lang="en-US" sz="2800" dirty="0" err="1" smtClean="0"/>
              <a:t>Pentahlon</a:t>
            </a:r>
            <a:endParaRPr lang="en-US" sz="2800"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6830" y="2556932"/>
            <a:ext cx="5559061" cy="3192704"/>
          </a:xfrm>
          <a:prstGeom prst="rect">
            <a:avLst/>
          </a:prstGeom>
        </p:spPr>
      </p:pic>
    </p:spTree>
    <p:extLst>
      <p:ext uri="{BB962C8B-B14F-4D97-AF65-F5344CB8AC3E}">
        <p14:creationId xmlns:p14="http://schemas.microsoft.com/office/powerpoint/2010/main" val="20409872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1" y="2809297"/>
            <a:ext cx="10515600" cy="4351338"/>
          </a:xfrm>
        </p:spPr>
        <p:txBody>
          <a:bodyPr/>
          <a:lstStyle/>
          <a:p>
            <a:r>
              <a:rPr lang="en-US" dirty="0">
                <a:hlinkClick r:id="rId2"/>
              </a:rPr>
              <a:t>https://</a:t>
            </a:r>
            <a:r>
              <a:rPr lang="en-US" dirty="0" smtClean="0">
                <a:hlinkClick r:id="rId2"/>
              </a:rPr>
              <a:t>www.youtube.com/watch?v=d73yDLJ86ZI</a:t>
            </a:r>
            <a:endParaRPr lang="el-GR" dirty="0" smtClean="0"/>
          </a:p>
          <a:p>
            <a:r>
              <a:rPr lang="en-US" dirty="0">
                <a:hlinkClick r:id="rId3"/>
              </a:rPr>
              <a:t>https://</a:t>
            </a:r>
            <a:r>
              <a:rPr lang="en-US" dirty="0" smtClean="0">
                <a:hlinkClick r:id="rId3"/>
              </a:rPr>
              <a:t>www.youtube.com/watch?v=rW3RdNC0qfc</a:t>
            </a:r>
            <a:endParaRPr lang="el-GR" dirty="0" smtClean="0"/>
          </a:p>
          <a:p>
            <a:r>
              <a:rPr lang="en-US" dirty="0">
                <a:hlinkClick r:id="rId4"/>
              </a:rPr>
              <a:t>https://</a:t>
            </a:r>
            <a:r>
              <a:rPr lang="en-US" dirty="0" smtClean="0">
                <a:hlinkClick r:id="rId4"/>
              </a:rPr>
              <a:t>www.youtube.com/watch?v=VdHHus8IgYA</a:t>
            </a:r>
            <a:endParaRPr lang="el-GR" dirty="0" smtClean="0"/>
          </a:p>
          <a:p>
            <a:r>
              <a:rPr lang="en-US" dirty="0">
                <a:hlinkClick r:id="rId5"/>
              </a:rPr>
              <a:t>https://</a:t>
            </a:r>
            <a:r>
              <a:rPr lang="en-US" dirty="0" smtClean="0">
                <a:hlinkClick r:id="rId5"/>
              </a:rPr>
              <a:t>www.youtube.com/watch?v=jA6Y7gG3OLs&amp;t=77s</a:t>
            </a:r>
            <a:endParaRPr lang="el-GR" dirty="0" smtClean="0"/>
          </a:p>
        </p:txBody>
      </p:sp>
      <p:sp>
        <p:nvSpPr>
          <p:cNvPr id="2" name="Rectangle 1"/>
          <p:cNvSpPr/>
          <p:nvPr/>
        </p:nvSpPr>
        <p:spPr>
          <a:xfrm>
            <a:off x="1205345" y="831273"/>
            <a:ext cx="9739746" cy="1579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Let’s watch some videos</a:t>
            </a:r>
            <a:endParaRPr lang="en-US" sz="3600" dirty="0"/>
          </a:p>
        </p:txBody>
      </p:sp>
    </p:spTree>
    <p:extLst>
      <p:ext uri="{BB962C8B-B14F-4D97-AF65-F5344CB8AC3E}">
        <p14:creationId xmlns:p14="http://schemas.microsoft.com/office/powerpoint/2010/main" val="20154585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24801" y="2202873"/>
            <a:ext cx="4267199" cy="4655127"/>
          </a:xfrm>
          <a:prstGeom prst="rect">
            <a:avLst/>
          </a:prstGeom>
        </p:spPr>
      </p:pic>
      <p:pic>
        <p:nvPicPr>
          <p:cNvPr id="4" name="Picture 3"/>
          <p:cNvPicPr>
            <a:picLocks noChangeAspect="1"/>
          </p:cNvPicPr>
          <p:nvPr/>
        </p:nvPicPr>
        <p:blipFill>
          <a:blip r:embed="rId3"/>
          <a:stretch>
            <a:fillRect/>
          </a:stretch>
        </p:blipFill>
        <p:spPr>
          <a:xfrm>
            <a:off x="0" y="2202873"/>
            <a:ext cx="3560618" cy="4655127"/>
          </a:xfrm>
          <a:prstGeom prst="rect">
            <a:avLst/>
          </a:prstGeom>
        </p:spPr>
      </p:pic>
      <p:sp>
        <p:nvSpPr>
          <p:cNvPr id="5" name="Rectangle 4"/>
          <p:cNvSpPr/>
          <p:nvPr/>
        </p:nvSpPr>
        <p:spPr>
          <a:xfrm>
            <a:off x="1" y="0"/>
            <a:ext cx="12192000" cy="22028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Can you find </a:t>
            </a:r>
            <a:r>
              <a:rPr lang="en-US" sz="2800" dirty="0" smtClean="0">
                <a:solidFill>
                  <a:schemeClr val="tx1"/>
                </a:solidFill>
              </a:rPr>
              <a:t>differences </a:t>
            </a:r>
            <a:r>
              <a:rPr lang="en-US" sz="2800" dirty="0">
                <a:solidFill>
                  <a:schemeClr val="tx1"/>
                </a:solidFill>
              </a:rPr>
              <a:t>between the ancient Olympics and the Olympic Games now?</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6400" y="2202873"/>
            <a:ext cx="5080000" cy="4655127"/>
          </a:xfrm>
          <a:prstGeom prst="rect">
            <a:avLst/>
          </a:prstGeom>
        </p:spPr>
      </p:pic>
    </p:spTree>
    <p:extLst>
      <p:ext uri="{BB962C8B-B14F-4D97-AF65-F5344CB8AC3E}">
        <p14:creationId xmlns:p14="http://schemas.microsoft.com/office/powerpoint/2010/main" val="6681410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2681" y="135837"/>
            <a:ext cx="9601196" cy="1303867"/>
          </a:xfrm>
        </p:spPr>
        <p:txBody>
          <a:bodyPr/>
          <a:lstStyle/>
          <a:p>
            <a:r>
              <a:rPr lang="en-US" dirty="0"/>
              <a:t>Paint your </a:t>
            </a:r>
            <a:r>
              <a:rPr lang="en-US" dirty="0" err="1"/>
              <a:t>favourite</a:t>
            </a:r>
            <a:r>
              <a:rPr lang="en-US" dirty="0"/>
              <a:t> ancient </a:t>
            </a:r>
            <a:r>
              <a:rPr lang="en-US" dirty="0" smtClean="0"/>
              <a:t>Olympic </a:t>
            </a:r>
            <a:r>
              <a:rPr lang="en-US" dirty="0"/>
              <a:t>game </a:t>
            </a:r>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435" y="3879273"/>
            <a:ext cx="5694219" cy="297872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4334" y="4183625"/>
            <a:ext cx="4397666" cy="267437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4334" y="1439704"/>
            <a:ext cx="4397666" cy="2743921"/>
          </a:xfrm>
          <a:prstGeom prst="rect">
            <a:avLst/>
          </a:prstGeom>
        </p:spPr>
      </p:pic>
      <p:pic>
        <p:nvPicPr>
          <p:cNvPr id="8"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17760" y="1439705"/>
            <a:ext cx="2500882" cy="5418296"/>
          </a:xfrm>
        </p:spPr>
      </p:pic>
      <p:pic>
        <p:nvPicPr>
          <p:cNvPr id="3" name="Picture 2"/>
          <p:cNvPicPr>
            <a:picLocks noChangeAspect="1"/>
          </p:cNvPicPr>
          <p:nvPr/>
        </p:nvPicPr>
        <p:blipFill>
          <a:blip r:embed="rId6"/>
          <a:stretch>
            <a:fillRect/>
          </a:stretch>
        </p:blipFill>
        <p:spPr>
          <a:xfrm>
            <a:off x="2383122" y="1456343"/>
            <a:ext cx="5411212" cy="2422930"/>
          </a:xfrm>
          <a:prstGeom prst="rect">
            <a:avLst/>
          </a:prstGeom>
        </p:spPr>
      </p:pic>
    </p:spTree>
    <p:extLst>
      <p:ext uri="{BB962C8B-B14F-4D97-AF65-F5344CB8AC3E}">
        <p14:creationId xmlns:p14="http://schemas.microsoft.com/office/powerpoint/2010/main" val="1484174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5583" y="3293531"/>
            <a:ext cx="9601196" cy="3318936"/>
          </a:xfrm>
        </p:spPr>
        <p:txBody>
          <a:bodyPr/>
          <a:lstStyle/>
          <a:p>
            <a:r>
              <a:rPr lang="en-US" dirty="0"/>
              <a:t>The games happened every four years, and during the </a:t>
            </a:r>
            <a:r>
              <a:rPr lang="en-US" dirty="0" smtClean="0"/>
              <a:t>games </a:t>
            </a:r>
            <a:r>
              <a:rPr lang="en-US" dirty="0"/>
              <a:t>there was an Olympic Truce, wars and battles were not allowed so that athletes from different cities could travel safely to and from the games.</a:t>
            </a:r>
          </a:p>
          <a:p>
            <a:endParaRPr lang="en-US" dirty="0"/>
          </a:p>
        </p:txBody>
      </p:sp>
      <p:pic>
        <p:nvPicPr>
          <p:cNvPr id="6" name="Picture 5"/>
          <p:cNvPicPr>
            <a:picLocks noChangeAspect="1"/>
          </p:cNvPicPr>
          <p:nvPr/>
        </p:nvPicPr>
        <p:blipFill>
          <a:blip r:embed="rId2"/>
          <a:stretch>
            <a:fillRect/>
          </a:stretch>
        </p:blipFill>
        <p:spPr>
          <a:xfrm>
            <a:off x="0" y="-25400"/>
            <a:ext cx="7038109" cy="32004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9709" y="4056131"/>
            <a:ext cx="3782291" cy="280186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8109" y="0"/>
            <a:ext cx="5153891" cy="3175000"/>
          </a:xfrm>
          <a:prstGeom prst="rect">
            <a:avLst/>
          </a:prstGeom>
        </p:spPr>
      </p:pic>
    </p:spTree>
    <p:extLst>
      <p:ext uri="{BB962C8B-B14F-4D97-AF65-F5344CB8AC3E}">
        <p14:creationId xmlns:p14="http://schemas.microsoft.com/office/powerpoint/2010/main" val="1435591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23854" y="0"/>
            <a:ext cx="8603674"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charset="-95"/>
              <a:buChar char="•"/>
            </a:pPr>
            <a:endParaRPr lang="el-GR" dirty="0" smtClean="0">
              <a:solidFill>
                <a:schemeClr val="tx1"/>
              </a:solidFill>
            </a:endParaRPr>
          </a:p>
          <a:p>
            <a:pPr marL="285750" indent="-285750" algn="ctr">
              <a:buFont typeface="Arial" charset="-95"/>
              <a:buChar char="•"/>
            </a:pPr>
            <a:endParaRPr lang="el-GR" dirty="0">
              <a:solidFill>
                <a:schemeClr val="tx1"/>
              </a:solidFill>
            </a:endParaRPr>
          </a:p>
          <a:p>
            <a:pPr marL="285750" indent="-285750" algn="ctr">
              <a:buFont typeface="Arial" charset="-95"/>
              <a:buChar char="•"/>
            </a:pPr>
            <a:endParaRPr lang="el-GR" dirty="0" smtClean="0">
              <a:solidFill>
                <a:schemeClr val="tx1"/>
              </a:solidFill>
            </a:endParaRPr>
          </a:p>
          <a:p>
            <a:pPr marL="285750" indent="-285750" algn="ctr">
              <a:buFont typeface="Arial" charset="-95"/>
              <a:buChar char="•"/>
            </a:pPr>
            <a:endParaRPr lang="el-GR" dirty="0">
              <a:solidFill>
                <a:schemeClr val="tx1"/>
              </a:solidFill>
            </a:endParaRPr>
          </a:p>
          <a:p>
            <a:pPr marL="285750" indent="-285750" algn="ctr">
              <a:buFont typeface="Arial" charset="-95"/>
              <a:buChar char="•"/>
            </a:pPr>
            <a:endParaRPr lang="en-US" dirty="0">
              <a:solidFill>
                <a:schemeClr val="tx1"/>
              </a:solidFill>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3796146" cy="3916385"/>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9854" y="0"/>
            <a:ext cx="2369128" cy="199130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34" y="3876087"/>
            <a:ext cx="3816929" cy="295056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9673" y="3684268"/>
            <a:ext cx="5140037" cy="3142386"/>
          </a:xfrm>
          <a:prstGeom prst="rect">
            <a:avLst/>
          </a:prstGeom>
        </p:spPr>
      </p:pic>
      <p:sp>
        <p:nvSpPr>
          <p:cNvPr id="12" name="TextBox 11"/>
          <p:cNvSpPr txBox="1"/>
          <p:nvPr/>
        </p:nvSpPr>
        <p:spPr>
          <a:xfrm>
            <a:off x="5832764" y="2482676"/>
            <a:ext cx="2687782" cy="1261884"/>
          </a:xfrm>
          <a:prstGeom prst="rect">
            <a:avLst/>
          </a:prstGeom>
          <a:noFill/>
        </p:spPr>
        <p:txBody>
          <a:bodyPr wrap="square" rtlCol="0">
            <a:spAutoFit/>
          </a:bodyPr>
          <a:lstStyle/>
          <a:p>
            <a:pPr marL="285750" indent="-285750" algn="ctr">
              <a:buFont typeface="Arial" charset="-95"/>
              <a:buChar char="•"/>
            </a:pPr>
            <a:endParaRPr lang="el-GR" dirty="0"/>
          </a:p>
          <a:p>
            <a:pPr algn="ctr"/>
            <a:r>
              <a:rPr lang="en-US" sz="2000" dirty="0"/>
              <a:t>Winners were </a:t>
            </a:r>
            <a:r>
              <a:rPr lang="en-US" dirty="0"/>
              <a:t>called</a:t>
            </a:r>
            <a:r>
              <a:rPr lang="en-US" sz="2000" dirty="0"/>
              <a:t> ‘</a:t>
            </a:r>
            <a:r>
              <a:rPr lang="en-US" sz="2000" dirty="0" err="1"/>
              <a:t>Olympionics</a:t>
            </a:r>
            <a:r>
              <a:rPr lang="en-US" sz="2000" dirty="0"/>
              <a:t>’</a:t>
            </a:r>
            <a:endParaRPr lang="el-GR" sz="2000" dirty="0"/>
          </a:p>
          <a:p>
            <a:endParaRPr lang="en-US" sz="1600" dirty="0"/>
          </a:p>
        </p:txBody>
      </p:sp>
      <p:sp>
        <p:nvSpPr>
          <p:cNvPr id="14" name="TextBox 13"/>
          <p:cNvSpPr txBox="1"/>
          <p:nvPr/>
        </p:nvSpPr>
        <p:spPr>
          <a:xfrm>
            <a:off x="3906982" y="174352"/>
            <a:ext cx="2036618" cy="7140416"/>
          </a:xfrm>
          <a:prstGeom prst="rect">
            <a:avLst/>
          </a:prstGeom>
          <a:noFill/>
        </p:spPr>
        <p:txBody>
          <a:bodyPr wrap="square" rtlCol="0">
            <a:spAutoFit/>
          </a:bodyPr>
          <a:lstStyle/>
          <a:p>
            <a:r>
              <a:rPr lang="en-US" sz="2000" dirty="0"/>
              <a:t>In Greece there was no second place.</a:t>
            </a:r>
            <a:endParaRPr lang="el-GR" sz="2000" dirty="0"/>
          </a:p>
          <a:p>
            <a:r>
              <a:rPr lang="en-US" sz="2000" dirty="0" smtClean="0"/>
              <a:t>Winners </a:t>
            </a:r>
            <a:r>
              <a:rPr lang="en-US" sz="2000" dirty="0"/>
              <a:t>were given a laurel wreath for their head and a pot containing olive oil. The winners were awarded a wreath or crown of olive branches, which was a great honor, in </a:t>
            </a:r>
            <a:r>
              <a:rPr lang="en-US" sz="2000" dirty="0" err="1"/>
              <a:t>greek</a:t>
            </a:r>
            <a:r>
              <a:rPr lang="en-US" sz="2000" dirty="0"/>
              <a:t> those olive branches were called  ‘</a:t>
            </a:r>
            <a:r>
              <a:rPr lang="en-US" sz="2000" dirty="0" err="1"/>
              <a:t>Kotinos</a:t>
            </a:r>
            <a:r>
              <a:rPr lang="en-US" sz="2000" dirty="0"/>
              <a:t>’. Often the winners received money and other prizes</a:t>
            </a:r>
            <a:r>
              <a:rPr lang="en-US" sz="2000" dirty="0" smtClean="0"/>
              <a:t>.</a:t>
            </a:r>
          </a:p>
          <a:p>
            <a:endParaRPr lang="en-US" sz="2000" dirty="0"/>
          </a:p>
          <a:p>
            <a:endParaRPr lang="el-GR" sz="2000" dirty="0"/>
          </a:p>
          <a:p>
            <a:endParaRPr lang="en-US" dirty="0"/>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72946" y="540327"/>
            <a:ext cx="3782291" cy="2888673"/>
          </a:xfrm>
          <a:prstGeom prst="rect">
            <a:avLst/>
          </a:prstGeom>
        </p:spPr>
      </p:pic>
    </p:spTree>
    <p:extLst>
      <p:ext uri="{BB962C8B-B14F-4D97-AF65-F5344CB8AC3E}">
        <p14:creationId xmlns:p14="http://schemas.microsoft.com/office/powerpoint/2010/main" val="1131232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8" name="Picture 7"/>
          <p:cNvPicPr>
            <a:picLocks noChangeAspect="1"/>
          </p:cNvPicPr>
          <p:nvPr/>
        </p:nvPicPr>
        <p:blipFill>
          <a:blip r:embed="rId2"/>
          <a:stretch>
            <a:fillRect/>
          </a:stretch>
        </p:blipFill>
        <p:spPr>
          <a:xfrm>
            <a:off x="2186322" y="1346966"/>
            <a:ext cx="7827819" cy="4383579"/>
          </a:xfrm>
          <a:prstGeom prst="rect">
            <a:avLst/>
          </a:prstGeom>
        </p:spPr>
      </p:pic>
      <p:sp>
        <p:nvSpPr>
          <p:cNvPr id="4" name="TextBox 3"/>
          <p:cNvSpPr txBox="1"/>
          <p:nvPr/>
        </p:nvSpPr>
        <p:spPr>
          <a:xfrm>
            <a:off x="212435" y="366739"/>
            <a:ext cx="1973887" cy="3416320"/>
          </a:xfrm>
          <a:prstGeom prst="rect">
            <a:avLst/>
          </a:prstGeom>
          <a:noFill/>
        </p:spPr>
        <p:txBody>
          <a:bodyPr wrap="square" rtlCol="0">
            <a:spAutoFit/>
          </a:bodyPr>
          <a:lstStyle/>
          <a:p>
            <a:r>
              <a:rPr lang="en-US" sz="2400" dirty="0"/>
              <a:t>In the ancient Olympics, only </a:t>
            </a:r>
            <a:r>
              <a:rPr lang="en-US" sz="2400" dirty="0" smtClean="0"/>
              <a:t>freeborn </a:t>
            </a:r>
            <a:r>
              <a:rPr lang="en-US" sz="2400" b="1" dirty="0" smtClean="0"/>
              <a:t>men</a:t>
            </a:r>
            <a:r>
              <a:rPr lang="en-US" sz="2400" dirty="0" smtClean="0"/>
              <a:t> </a:t>
            </a:r>
            <a:r>
              <a:rPr lang="en-US" sz="2400" dirty="0"/>
              <a:t>were allowed to compete. Women could not take part in the Olympics.</a:t>
            </a:r>
          </a:p>
        </p:txBody>
      </p:sp>
      <p:sp>
        <p:nvSpPr>
          <p:cNvPr id="5" name="TextBox 4"/>
          <p:cNvSpPr txBox="1"/>
          <p:nvPr/>
        </p:nvSpPr>
        <p:spPr>
          <a:xfrm>
            <a:off x="10131518" y="366739"/>
            <a:ext cx="1856510" cy="4062651"/>
          </a:xfrm>
          <a:prstGeom prst="rect">
            <a:avLst/>
          </a:prstGeom>
          <a:noFill/>
        </p:spPr>
        <p:txBody>
          <a:bodyPr wrap="square" rtlCol="0">
            <a:spAutoFit/>
          </a:bodyPr>
          <a:lstStyle/>
          <a:p>
            <a:r>
              <a:rPr lang="en-US" sz="2400" dirty="0"/>
              <a:t>Requirements to participate in the Olympics</a:t>
            </a:r>
            <a:r>
              <a:rPr lang="el-GR" sz="2400" dirty="0"/>
              <a:t>:</a:t>
            </a:r>
            <a:endParaRPr lang="en-US" sz="2400" dirty="0"/>
          </a:p>
          <a:p>
            <a:r>
              <a:rPr lang="en-US" sz="2400" dirty="0"/>
              <a:t>One had to be a male Greek freeman of over 18 years </a:t>
            </a:r>
            <a:r>
              <a:rPr lang="en-US" sz="2400" dirty="0" smtClean="0"/>
              <a:t>old.</a:t>
            </a:r>
            <a:endParaRPr lang="en-US" sz="2400" dirty="0"/>
          </a:p>
          <a:p>
            <a:endParaRPr lang="en-US" dirty="0"/>
          </a:p>
        </p:txBody>
      </p:sp>
    </p:spTree>
    <p:extLst>
      <p:ext uri="{BB962C8B-B14F-4D97-AF65-F5344CB8AC3E}">
        <p14:creationId xmlns:p14="http://schemas.microsoft.com/office/powerpoint/2010/main" val="692704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77677" y="1"/>
            <a:ext cx="4914323" cy="6858000"/>
          </a:xfrm>
        </p:spPr>
      </p:pic>
      <p:sp>
        <p:nvSpPr>
          <p:cNvPr id="6" name="Rectangle 5"/>
          <p:cNvSpPr/>
          <p:nvPr/>
        </p:nvSpPr>
        <p:spPr>
          <a:xfrm>
            <a:off x="0" y="0"/>
            <a:ext cx="7277677" cy="6857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smtClean="0">
              <a:solidFill>
                <a:schemeClr val="tx1"/>
              </a:solidFill>
            </a:endParaRPr>
          </a:p>
          <a:p>
            <a:pPr algn="ctr"/>
            <a:r>
              <a:rPr lang="en-US" sz="2400" dirty="0" smtClean="0">
                <a:solidFill>
                  <a:schemeClr val="tx1"/>
                </a:solidFill>
              </a:rPr>
              <a:t>The ancient Olympic Games</a:t>
            </a:r>
            <a:r>
              <a:rPr lang="el-GR" sz="2400" dirty="0" smtClean="0">
                <a:solidFill>
                  <a:schemeClr val="tx1"/>
                </a:solidFill>
              </a:rPr>
              <a:t>:</a:t>
            </a:r>
            <a:endParaRPr lang="en-US" sz="2400" dirty="0" smtClean="0">
              <a:solidFill>
                <a:schemeClr val="tx1"/>
              </a:solidFill>
            </a:endParaRPr>
          </a:p>
          <a:p>
            <a:pPr algn="ctr"/>
            <a:endParaRPr lang="el-GR" sz="2400" dirty="0" smtClean="0">
              <a:solidFill>
                <a:schemeClr val="tx1"/>
              </a:solidFill>
            </a:endParaRPr>
          </a:p>
          <a:p>
            <a:pPr marL="285750" indent="-285750">
              <a:buFont typeface="Arial" charset="-95"/>
              <a:buChar char="•"/>
            </a:pPr>
            <a:r>
              <a:rPr lang="en-US" sz="2400" dirty="0">
                <a:solidFill>
                  <a:schemeClr val="tx1"/>
                </a:solidFill>
              </a:rPr>
              <a:t>Had fewer events than the modern </a:t>
            </a:r>
            <a:r>
              <a:rPr lang="en-US" sz="2400" dirty="0" smtClean="0">
                <a:solidFill>
                  <a:schemeClr val="tx1"/>
                </a:solidFill>
              </a:rPr>
              <a:t>games</a:t>
            </a:r>
            <a:endParaRPr lang="el-GR" sz="2400" dirty="0" smtClean="0">
              <a:solidFill>
                <a:schemeClr val="tx1"/>
              </a:solidFill>
            </a:endParaRPr>
          </a:p>
          <a:p>
            <a:pPr marL="285750" indent="-285750">
              <a:buFont typeface="Arial" charset="-95"/>
              <a:buChar char="•"/>
            </a:pPr>
            <a:r>
              <a:rPr lang="en-US" sz="2400" dirty="0" smtClean="0">
                <a:solidFill>
                  <a:schemeClr val="tx1"/>
                </a:solidFill>
              </a:rPr>
              <a:t>Olympic </a:t>
            </a:r>
            <a:r>
              <a:rPr lang="en-US" sz="2400" dirty="0">
                <a:solidFill>
                  <a:schemeClr val="tx1"/>
                </a:solidFill>
              </a:rPr>
              <a:t>Games became the basis of the </a:t>
            </a:r>
            <a:r>
              <a:rPr lang="en-US" sz="2400" dirty="0" err="1">
                <a:solidFill>
                  <a:schemeClr val="tx1"/>
                </a:solidFill>
              </a:rPr>
              <a:t>greeks’</a:t>
            </a:r>
            <a:r>
              <a:rPr lang="en-US" sz="2400" dirty="0">
                <a:solidFill>
                  <a:schemeClr val="tx1"/>
                </a:solidFill>
              </a:rPr>
              <a:t> earliest calendar the time was marked in 4 </a:t>
            </a:r>
            <a:r>
              <a:rPr lang="en-US" sz="2400" dirty="0" smtClean="0">
                <a:solidFill>
                  <a:schemeClr val="tx1"/>
                </a:solidFill>
              </a:rPr>
              <a:t>years </a:t>
            </a:r>
            <a:r>
              <a:rPr lang="en-US" sz="2400" dirty="0">
                <a:solidFill>
                  <a:schemeClr val="tx1"/>
                </a:solidFill>
              </a:rPr>
              <a:t>that was called O</a:t>
            </a:r>
            <a:r>
              <a:rPr lang="en-US" sz="2400" dirty="0" smtClean="0">
                <a:solidFill>
                  <a:schemeClr val="tx1"/>
                </a:solidFill>
              </a:rPr>
              <a:t>lympiads!</a:t>
            </a:r>
            <a:endParaRPr lang="en-US" sz="2400" dirty="0">
              <a:solidFill>
                <a:schemeClr val="tx1"/>
              </a:solidFill>
            </a:endParaRPr>
          </a:p>
          <a:p>
            <a:pPr marL="285750" indent="-285750">
              <a:buFont typeface="Arial" charset="-95"/>
              <a:buChar char="•"/>
            </a:pPr>
            <a:endParaRPr lang="en-US" sz="2400" dirty="0" smtClean="0">
              <a:solidFill>
                <a:schemeClr val="tx1"/>
              </a:solidFill>
            </a:endParaRPr>
          </a:p>
          <a:p>
            <a:pPr marL="285750" indent="-285750">
              <a:buFont typeface="Arial" charset="-95"/>
              <a:buChar char="•"/>
            </a:pPr>
            <a:endParaRPr lang="en-US" sz="2400" dirty="0">
              <a:solidFill>
                <a:schemeClr val="tx1"/>
              </a:solidFill>
            </a:endParaRPr>
          </a:p>
          <a:p>
            <a:pPr marL="285750" indent="-285750">
              <a:buFont typeface="Arial" charset="-95"/>
              <a:buChar char="•"/>
            </a:pPr>
            <a:endParaRPr lang="en-US" sz="2400" dirty="0" smtClean="0">
              <a:solidFill>
                <a:schemeClr val="tx1"/>
              </a:solidFill>
            </a:endParaRPr>
          </a:p>
          <a:p>
            <a:pPr marL="285750" indent="-285750">
              <a:buFont typeface="Arial" charset="-95"/>
              <a:buChar char="•"/>
            </a:pPr>
            <a:r>
              <a:rPr lang="en-US" sz="2400" dirty="0" smtClean="0">
                <a:solidFill>
                  <a:schemeClr val="tx1"/>
                </a:solidFill>
              </a:rPr>
              <a:t>Competition </a:t>
            </a:r>
            <a:r>
              <a:rPr lang="en-US" sz="2400" dirty="0">
                <a:solidFill>
                  <a:schemeClr val="tx1"/>
                </a:solidFill>
              </a:rPr>
              <a:t>fosters excellence that was the belief of the ancient </a:t>
            </a:r>
            <a:r>
              <a:rPr lang="en-US" sz="2400" dirty="0" smtClean="0">
                <a:solidFill>
                  <a:schemeClr val="tx1"/>
                </a:solidFill>
              </a:rPr>
              <a:t>Greeks.</a:t>
            </a:r>
            <a:endParaRPr lang="el-GR" sz="2400" dirty="0" smtClean="0">
              <a:solidFill>
                <a:schemeClr val="tx1"/>
              </a:solidFill>
            </a:endParaRPr>
          </a:p>
          <a:p>
            <a:pPr marL="285750" indent="-285750">
              <a:buFont typeface="Arial" charset="-95"/>
              <a:buChar char="•"/>
            </a:pPr>
            <a:r>
              <a:rPr lang="en-US" sz="2400" dirty="0" smtClean="0">
                <a:solidFill>
                  <a:schemeClr val="tx1"/>
                </a:solidFill>
              </a:rPr>
              <a:t>The </a:t>
            </a:r>
            <a:r>
              <a:rPr lang="en-US" sz="2400" dirty="0">
                <a:solidFill>
                  <a:schemeClr val="tx1"/>
                </a:solidFill>
              </a:rPr>
              <a:t>most important thing is not to have conquered but to have fought well</a:t>
            </a:r>
            <a:r>
              <a:rPr lang="en-US" sz="2400" dirty="0" smtClean="0">
                <a:solidFill>
                  <a:schemeClr val="tx1"/>
                </a:solidFill>
              </a:rPr>
              <a:t>.</a:t>
            </a:r>
          </a:p>
          <a:p>
            <a:pPr marL="285750" indent="-285750">
              <a:buFont typeface="Arial" charset="-95"/>
              <a:buChar char="•"/>
            </a:pPr>
            <a:r>
              <a:rPr lang="en-US" sz="2400" dirty="0" smtClean="0">
                <a:solidFill>
                  <a:schemeClr val="tx1"/>
                </a:solidFill>
              </a:rPr>
              <a:t> </a:t>
            </a:r>
            <a:r>
              <a:rPr lang="en-US" sz="2400" dirty="0">
                <a:solidFill>
                  <a:schemeClr val="tx1"/>
                </a:solidFill>
              </a:rPr>
              <a:t>For the first 13 games The ancient </a:t>
            </a:r>
            <a:r>
              <a:rPr lang="en-US" sz="2400" dirty="0" smtClean="0">
                <a:solidFill>
                  <a:schemeClr val="tx1"/>
                </a:solidFill>
              </a:rPr>
              <a:t>Greek Olympics </a:t>
            </a:r>
            <a:r>
              <a:rPr lang="en-US" sz="2400" dirty="0">
                <a:solidFill>
                  <a:schemeClr val="tx1"/>
                </a:solidFill>
              </a:rPr>
              <a:t>they had just one event the 200 yards </a:t>
            </a:r>
            <a:r>
              <a:rPr lang="en-US" sz="2400" dirty="0" smtClean="0">
                <a:solidFill>
                  <a:schemeClr val="tx1"/>
                </a:solidFill>
              </a:rPr>
              <a:t>dash</a:t>
            </a:r>
          </a:p>
          <a:p>
            <a:endParaRPr lang="en-US" sz="2400" dirty="0">
              <a:solidFill>
                <a:schemeClr val="tx1"/>
              </a:solidFill>
            </a:endParaRPr>
          </a:p>
          <a:p>
            <a:r>
              <a:rPr lang="el-GR" sz="2400" dirty="0" smtClean="0">
                <a:solidFill>
                  <a:schemeClr val="tx1"/>
                </a:solidFill>
              </a:rPr>
              <a:t>Τ</a:t>
            </a:r>
            <a:r>
              <a:rPr lang="en-US" sz="2400" dirty="0" smtClean="0">
                <a:solidFill>
                  <a:schemeClr val="tx1"/>
                </a:solidFill>
              </a:rPr>
              <a:t>hen new events  included</a:t>
            </a:r>
            <a:r>
              <a:rPr lang="el-GR" sz="2400" dirty="0" smtClean="0">
                <a:solidFill>
                  <a:schemeClr val="tx1"/>
                </a:solidFill>
              </a:rPr>
              <a:t>:</a:t>
            </a:r>
            <a:endParaRPr lang="en-US" sz="2400" dirty="0">
              <a:solidFill>
                <a:schemeClr val="tx1"/>
              </a:solidFill>
            </a:endParaRPr>
          </a:p>
          <a:p>
            <a:endParaRPr lang="en-US" dirty="0"/>
          </a:p>
          <a:p>
            <a:pPr algn="ctr"/>
            <a:endParaRPr lang="en-US" dirty="0"/>
          </a:p>
          <a:p>
            <a:pPr algn="ctr"/>
            <a:endParaRPr lang="en-US" dirty="0">
              <a:solidFill>
                <a:schemeClr val="tx1"/>
              </a:solidFill>
            </a:endParaRPr>
          </a:p>
        </p:txBody>
      </p:sp>
      <p:pic>
        <p:nvPicPr>
          <p:cNvPr id="3" name="Picture 2"/>
          <p:cNvPicPr>
            <a:picLocks noChangeAspect="1"/>
          </p:cNvPicPr>
          <p:nvPr/>
        </p:nvPicPr>
        <p:blipFill>
          <a:blip r:embed="rId3"/>
          <a:stretch>
            <a:fillRect/>
          </a:stretch>
        </p:blipFill>
        <p:spPr>
          <a:xfrm>
            <a:off x="3505199" y="2020673"/>
            <a:ext cx="1925783" cy="1281521"/>
          </a:xfrm>
          <a:prstGeom prst="rect">
            <a:avLst/>
          </a:prstGeom>
        </p:spPr>
      </p:pic>
    </p:spTree>
    <p:extLst>
      <p:ext uri="{BB962C8B-B14F-4D97-AF65-F5344CB8AC3E}">
        <p14:creationId xmlns:p14="http://schemas.microsoft.com/office/powerpoint/2010/main" val="756048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Running</a:t>
            </a:r>
            <a:endParaRPr lang="en-US" dirty="0"/>
          </a:p>
        </p:txBody>
      </p:sp>
      <p:pic>
        <p:nvPicPr>
          <p:cNvPr id="4" name="Picture 3"/>
          <p:cNvPicPr>
            <a:picLocks noChangeAspect="1"/>
          </p:cNvPicPr>
          <p:nvPr/>
        </p:nvPicPr>
        <p:blipFill>
          <a:blip r:embed="rId2"/>
          <a:stretch>
            <a:fillRect/>
          </a:stretch>
        </p:blipFill>
        <p:spPr>
          <a:xfrm>
            <a:off x="0" y="2452255"/>
            <a:ext cx="6003637" cy="4405745"/>
          </a:xfrm>
          <a:prstGeom prst="rect">
            <a:avLst/>
          </a:prstGeom>
        </p:spPr>
      </p:pic>
      <p:pic>
        <p:nvPicPr>
          <p:cNvPr id="5" name="Picture 4"/>
          <p:cNvPicPr>
            <a:picLocks noChangeAspect="1"/>
          </p:cNvPicPr>
          <p:nvPr/>
        </p:nvPicPr>
        <p:blipFill>
          <a:blip r:embed="rId3"/>
          <a:stretch>
            <a:fillRect/>
          </a:stretch>
        </p:blipFill>
        <p:spPr>
          <a:xfrm>
            <a:off x="6003637" y="2452255"/>
            <a:ext cx="6188363" cy="4411903"/>
          </a:xfrm>
          <a:prstGeom prst="rect">
            <a:avLst/>
          </a:prstGeom>
        </p:spPr>
      </p:pic>
    </p:spTree>
    <p:extLst>
      <p:ext uri="{BB962C8B-B14F-4D97-AF65-F5344CB8AC3E}">
        <p14:creationId xmlns:p14="http://schemas.microsoft.com/office/powerpoint/2010/main" val="1206554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5750" y="552641"/>
            <a:ext cx="9601196" cy="1303867"/>
          </a:xfrm>
        </p:spPr>
        <p:txBody>
          <a:bodyPr/>
          <a:lstStyle/>
          <a:p>
            <a:r>
              <a:rPr lang="en-US" dirty="0" smtClean="0"/>
              <a:t>Boxing</a:t>
            </a:r>
            <a:endParaRPr lang="en-US" dirty="0"/>
          </a:p>
        </p:txBody>
      </p:sp>
      <p:pic>
        <p:nvPicPr>
          <p:cNvPr id="5" name="Picture 4"/>
          <p:cNvPicPr>
            <a:picLocks noChangeAspect="1"/>
          </p:cNvPicPr>
          <p:nvPr/>
        </p:nvPicPr>
        <p:blipFill>
          <a:blip r:embed="rId2"/>
          <a:stretch>
            <a:fillRect/>
          </a:stretch>
        </p:blipFill>
        <p:spPr>
          <a:xfrm>
            <a:off x="6442364" y="2285999"/>
            <a:ext cx="5749636" cy="4572001"/>
          </a:xfrm>
          <a:prstGeom prst="rect">
            <a:avLst/>
          </a:prstGeom>
        </p:spPr>
      </p:pic>
      <p:pic>
        <p:nvPicPr>
          <p:cNvPr id="6"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3431500" cy="6858000"/>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1500" y="2285998"/>
            <a:ext cx="3010864" cy="4572002"/>
          </a:xfrm>
          <a:prstGeom prst="rect">
            <a:avLst/>
          </a:prstGeom>
        </p:spPr>
      </p:pic>
    </p:spTree>
    <p:extLst>
      <p:ext uri="{BB962C8B-B14F-4D97-AF65-F5344CB8AC3E}">
        <p14:creationId xmlns:p14="http://schemas.microsoft.com/office/powerpoint/2010/main" val="18106895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docProps/app.xml><?xml version="1.0" encoding="utf-8"?>
<Properties xmlns="http://schemas.openxmlformats.org/officeDocument/2006/extended-properties" xmlns:vt="http://schemas.openxmlformats.org/officeDocument/2006/docPropsVTypes">
  <Template>Organic</Template>
  <TotalTime>1102</TotalTime>
  <Words>778</Words>
  <Application>Microsoft Macintosh PowerPoint</Application>
  <PresentationFormat>Widescreen</PresentationFormat>
  <Paragraphs>84</Paragraphs>
  <Slides>33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Courier New</vt:lpstr>
      <vt:lpstr>Garamond</vt:lpstr>
      <vt:lpstr>Arial</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Running</vt:lpstr>
      <vt:lpstr>Boxing</vt:lpstr>
      <vt:lpstr>Horse and Chariot race</vt:lpstr>
      <vt:lpstr>Pankration</vt:lpstr>
      <vt:lpstr>Pentathlon Five events were contested over one day, starting with the stadion (a short foot race) followed by the Javelin throw, Discus throw, Long jump , and ending with wrestling. </vt:lpstr>
      <vt:lpstr>PowerPoint Presentation</vt:lpstr>
      <vt:lpstr>PowerPoint Presentation</vt:lpstr>
      <vt:lpstr>PowerPoint Presentation</vt:lpstr>
      <vt:lpstr>PowerPoint Presentation</vt:lpstr>
      <vt:lpstr>Where is ancient Olympia?</vt:lpstr>
      <vt:lpstr>PowerPoint Presentation</vt:lpstr>
      <vt:lpstr>PowerPoint Presentation</vt:lpstr>
      <vt:lpstr>PowerPoint Presentation</vt:lpstr>
      <vt:lpstr>PowerPoint Presentation</vt:lpstr>
      <vt:lpstr>PowerPoint Presentation</vt:lpstr>
      <vt:lpstr>PowerPoint Presentation</vt:lpstr>
      <vt:lpstr>Let’s Play!</vt:lpstr>
      <vt:lpstr>True or False ?</vt:lpstr>
      <vt:lpstr>PowerPoint Presentation</vt:lpstr>
      <vt:lpstr>PowerPoint Presentation</vt:lpstr>
      <vt:lpstr>Can you recognize this ancient Olympic event? </vt:lpstr>
      <vt:lpstr>What is the name of that event?</vt:lpstr>
      <vt:lpstr>Imagine that  you had to take part in the Olympic games which sport would you choose? </vt:lpstr>
      <vt:lpstr>PowerPoint Presentation</vt:lpstr>
      <vt:lpstr>PowerPoint Presentation</vt:lpstr>
      <vt:lpstr>Paint your favourite ancient Olympic game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Κατερίνα Ελευθεριάδη</dc:creator>
  <cp:lastModifiedBy>Κατερίνα Ελευθεριάδη</cp:lastModifiedBy>
  <cp:revision>46</cp:revision>
  <dcterms:created xsi:type="dcterms:W3CDTF">2018-01-22T10:28:51Z</dcterms:created>
  <dcterms:modified xsi:type="dcterms:W3CDTF">2018-01-24T08:28:38Z</dcterms:modified>
</cp:coreProperties>
</file>