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16"/>
  </p:notesMasterIdLst>
  <p:handoutMasterIdLst>
    <p:handoutMasterId r:id="rId17"/>
  </p:handoutMasterIdLst>
  <p:sldIdLst>
    <p:sldId id="256" r:id="rId5"/>
    <p:sldId id="258" r:id="rId6"/>
    <p:sldId id="259" r:id="rId7"/>
    <p:sldId id="269" r:id="rId8"/>
    <p:sldId id="261" r:id="rId9"/>
    <p:sldId id="270" r:id="rId10"/>
    <p:sldId id="263" r:id="rId11"/>
    <p:sldId id="264" r:id="rId12"/>
    <p:sldId id="266" r:id="rId13"/>
    <p:sldId id="267" r:id="rId14"/>
    <p:sldId id="268" r:id="rId15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58"/>
            <p14:sldId id="259"/>
            <p14:sldId id="269"/>
            <p14:sldId id="261"/>
            <p14:sldId id="270"/>
            <p14:sldId id="263"/>
            <p14:sldId id="264"/>
            <p14:sldId id="266"/>
            <p14:sldId id="267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400"/>
    <a:srgbClr val="AA5501"/>
    <a:srgbClr val="00A87E"/>
    <a:srgbClr val="0C845B"/>
    <a:srgbClr val="E53663"/>
    <a:srgbClr val="E6009D"/>
    <a:srgbClr val="A45BA2"/>
    <a:srgbClr val="00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047" autoAdjust="0"/>
    <p:restoredTop sz="86395"/>
  </p:normalViewPr>
  <p:slideViewPr>
    <p:cSldViewPr snapToGrid="0" snapToObjects="1">
      <p:cViewPr>
        <p:scale>
          <a:sx n="50" d="100"/>
          <a:sy n="50" d="100"/>
        </p:scale>
        <p:origin x="240" y="396"/>
      </p:cViewPr>
      <p:guideLst/>
    </p:cSldViewPr>
  </p:slideViewPr>
  <p:outlineViewPr>
    <p:cViewPr>
      <p:scale>
        <a:sx n="33" d="100"/>
        <a:sy n="33" d="100"/>
      </p:scale>
      <p:origin x="0" y="-515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9" d="100"/>
        <a:sy n="79" d="100"/>
      </p:scale>
      <p:origin x="0" y="-13338"/>
    </p:cViewPr>
  </p:sorterViewPr>
  <p:notesViewPr>
    <p:cSldViewPr snapToGrid="0" snapToObjects="1">
      <p:cViewPr varScale="1">
        <p:scale>
          <a:sx n="82" d="100"/>
          <a:sy n="82" d="100"/>
        </p:scale>
        <p:origin x="39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4.11.2020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Sarjan nimi alatunnisteeksi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t>4.11.2020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Sarjan nimi alatunnisteeksi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 dirty="0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s.fi/elama/art-2000002885299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7. Motivaatio saa ihmisen liikkeelle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OIVALLUS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644355EF-E5F4-4198-A946-4645A5686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Perfektionismi</a:t>
            </a:r>
          </a:p>
        </p:txBody>
      </p:sp>
      <p:sp>
        <p:nvSpPr>
          <p:cNvPr id="10" name="Sisällön paikkamerkki 9">
            <a:extLst>
              <a:ext uri="{FF2B5EF4-FFF2-40B4-BE49-F238E27FC236}">
                <a16:creationId xmlns:a16="http://schemas.microsoft.com/office/drawing/2014/main" id="{448AAC22-0B16-42ED-899E-76AC9449E61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fi-FI" dirty="0"/>
              <a:t>Motivaatio ja tavoitteet edistävät toimintaa, mutta liiallinen vaativuus ja perfektionismi taas eivät. </a:t>
            </a:r>
          </a:p>
          <a:p>
            <a:endParaRPr lang="fi-FI" dirty="0"/>
          </a:p>
          <a:p>
            <a:r>
              <a:rPr lang="fi-FI" dirty="0"/>
              <a:t>Lue oheinen artikkeli </a:t>
            </a:r>
            <a:r>
              <a:rPr lang="fi-FI" i="1" dirty="0"/>
              <a:t>Viivyttelyä, viilausta ja pelkoa. Perfektionismi voi pilata elämän</a:t>
            </a:r>
            <a:r>
              <a:rPr lang="fi-FI" dirty="0"/>
              <a:t>. Mitä ajatuksia se herättää?</a:t>
            </a:r>
          </a:p>
          <a:p>
            <a:endParaRPr lang="fi-FI" dirty="0"/>
          </a:p>
          <a:p>
            <a:r>
              <a:rPr lang="fi-FI" dirty="0">
                <a:hlinkClick r:id="rId2"/>
              </a:rPr>
              <a:t>https://www.hs.fi/elama/art-2000002885299.html</a:t>
            </a:r>
            <a:endParaRPr lang="fi-FI" dirty="0"/>
          </a:p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0E6B129-8E50-44C1-8547-16E95FDCF5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10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7CC9A44D-FA92-4787-99F3-58A27884030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7178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5A953AE-D486-4320-81B7-C4AF30860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Palauta mieleen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E014D2C-1E6E-4F95-927D-950F4FA5BD1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Mistä tunnistaa motivoituneen ihmisen?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Kuvaile jokin toiminta, joka on ulkoisesti motivoitunutta. Perustele, miksi toiminta on ulkoisesti motivoitunutta.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Kuvaile jokin toiminta, joka on sisäisesti motivoitunutta. Perustele, miksi toiminta on sisäisesti motivoitunutta.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Mitkä tekijät ruokkivat ja ylläpitävät sisäistä motivaatiota?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C228F70-7B85-489D-AA1C-8B3F2F7D57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11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0B71F11-3E3B-49F9-BC11-F80E843ED7A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7001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n paikkamerkki 9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F69E9F29-06B8-4AC3-A78D-497907B1ED9C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/>
          <a:srcRect l="13391" r="13391"/>
          <a:stretch>
            <a:fillRect/>
          </a:stretch>
        </p:blipFill>
        <p:spPr/>
      </p:pic>
      <p:sp>
        <p:nvSpPr>
          <p:cNvPr id="6" name="Otsikko 5">
            <a:extLst>
              <a:ext uri="{FF2B5EF4-FFF2-40B4-BE49-F238E27FC236}">
                <a16:creationId xmlns:a16="http://schemas.microsoft.com/office/drawing/2014/main" id="{BAF06FB5-4C33-475F-BBF0-5C5D18A3B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Oivallustehtävä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D2E8B48E-6E1B-4215-93CF-6868390000B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i="1" dirty="0"/>
              <a:t>Miksi </a:t>
            </a:r>
            <a:r>
              <a:rPr lang="fi-FI" i="1" dirty="0" err="1"/>
              <a:t>Jessi</a:t>
            </a:r>
            <a:r>
              <a:rPr lang="fi-FI" i="1" dirty="0"/>
              <a:t> piirtää sarjakuvia sen sijaan, että lähtisi lenkille? </a:t>
            </a:r>
          </a:p>
          <a:p>
            <a:r>
              <a:rPr lang="fi-FI" i="1" dirty="0"/>
              <a:t>Miksi hän on niin keskittynyt, ettei edes huomaa, mitä muut perheenjäsenet tekevät? </a:t>
            </a:r>
          </a:p>
          <a:p>
            <a:r>
              <a:rPr lang="fi-FI" i="1" dirty="0"/>
              <a:t>Miksi hän jaksaa piirtää vaikean kohdan uudelleen ja uudelleen, kunnes lopulta onnistuu? 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77AE1CE-9D0B-4BAC-902B-2BCE2189C4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B97F50E-69DC-472A-B821-92C8A6C46604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2304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2D5F6A40-4811-4662-9C88-39BF5FD12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Motivaatio on osa psyykkistä toimintaa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CAFCCCE-B57E-4DF2-A5DB-9E465A3F9B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C9E1F13-BF5E-4A85-B9BD-AA8630644C1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  <p:pic>
        <p:nvPicPr>
          <p:cNvPr id="14" name="Sisällön paikkamerkki 13">
            <a:extLst>
              <a:ext uri="{FF2B5EF4-FFF2-40B4-BE49-F238E27FC236}">
                <a16:creationId xmlns:a16="http://schemas.microsoft.com/office/drawing/2014/main" id="{FD26F9D1-9C07-4CEC-9ED5-D0FDC543D262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5709637" y="3616327"/>
            <a:ext cx="12964725" cy="9444890"/>
          </a:xfrm>
        </p:spPr>
      </p:pic>
    </p:spTree>
    <p:extLst>
      <p:ext uri="{BB962C8B-B14F-4D97-AF65-F5344CB8AC3E}">
        <p14:creationId xmlns:p14="http://schemas.microsoft.com/office/powerpoint/2010/main" val="50353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n paikkamerkki 7" descr="Kuva, joka sisältää kohteen henkilö, sisä, istuminen, nainen&#10;&#10;Kuvaus luotu automaattisesti">
            <a:extLst>
              <a:ext uri="{FF2B5EF4-FFF2-40B4-BE49-F238E27FC236}">
                <a16:creationId xmlns:a16="http://schemas.microsoft.com/office/drawing/2014/main" id="{71365522-DA72-4A36-8093-A3C772AE34D9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/>
          <a:srcRect l="26854" r="26854"/>
          <a:stretch>
            <a:fillRect/>
          </a:stretch>
        </p:blipFill>
        <p:spPr/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B4322501-6B42-4F25-A96E-C8C621D63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Opiskelumotivaatio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C83FD16-C559-4EC8-AF16-EA468154406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Mikä motivoi sinua opiskelemaan lukiossa?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8F8FAB13-0FAC-4687-A64C-DE10323BB3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F25E2DE-1460-406D-B7A0-009AB99A2A9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0474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34A8D56-5827-447A-BA5E-42B57C875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Motivaatio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D4F09C2-6DE3-458C-A6F1-44AC3AA48AC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fi-FI" b="1" dirty="0"/>
              <a:t>Motivaatio</a:t>
            </a:r>
            <a:r>
              <a:rPr lang="fi-FI" dirty="0"/>
              <a:t> (lat. </a:t>
            </a:r>
            <a:r>
              <a:rPr lang="fi-FI" i="1" dirty="0" err="1"/>
              <a:t>movere</a:t>
            </a:r>
            <a:r>
              <a:rPr lang="fi-FI" dirty="0"/>
              <a:t>, liikkua) = toiminnan syistä, </a:t>
            </a:r>
            <a:r>
              <a:rPr lang="fi-FI" i="1" dirty="0"/>
              <a:t>motiiveista</a:t>
            </a:r>
            <a:r>
              <a:rPr lang="fi-FI" dirty="0"/>
              <a:t>, muodostunut kokonaisuus</a:t>
            </a:r>
          </a:p>
          <a:p>
            <a:endParaRPr lang="fi-FI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Liittyy tilanteisiin, joissa tehdään valintoja.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Näkyy tekemiseen paneutumisena ja sinnikkyytenä.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Motiivit voivat olla keskenään ristiriitaisia.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AD8A2EC-57F4-4580-8961-558545182E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085DA4F-0696-49A2-9EC6-2BE612FB439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0999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855FDB21-77A6-4692-9F44-5CE724A7A8A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anchor="ctr"/>
          <a:lstStyle/>
          <a:p>
            <a:r>
              <a:rPr lang="fi-FI" dirty="0"/>
              <a:t>Mitä eroa on sisäisellä ja ulkoisella motivaatiolla?</a:t>
            </a:r>
          </a:p>
        </p:txBody>
      </p:sp>
      <p:pic>
        <p:nvPicPr>
          <p:cNvPr id="11" name="Kuvan paikkamerkki 10" descr="Kuva, joka sisältää kohteen lapsi, henkilö, pöytä, värikäs&#10;&#10;Kuvaus luotu automaattisesti">
            <a:extLst>
              <a:ext uri="{FF2B5EF4-FFF2-40B4-BE49-F238E27FC236}">
                <a16:creationId xmlns:a16="http://schemas.microsoft.com/office/drawing/2014/main" id="{3F730263-A431-4D8E-A001-615D60CFAE17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2"/>
          <a:srcRect l="23453" r="23453"/>
          <a:stretch>
            <a:fillRect/>
          </a:stretch>
        </p:blipFill>
        <p:spPr/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F03DDC2-4BDD-4A17-9110-50F8D3F2A9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A957CE9-BA57-4EEF-8EE2-55F0AAB91E7A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960D95C7-F116-4A1C-A30D-A90826132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Sisäinen ja ulkoinen motivaatio</a:t>
            </a:r>
          </a:p>
        </p:txBody>
      </p:sp>
    </p:spTree>
    <p:extLst>
      <p:ext uri="{BB962C8B-B14F-4D97-AF65-F5344CB8AC3E}">
        <p14:creationId xmlns:p14="http://schemas.microsoft.com/office/powerpoint/2010/main" val="15495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11249CD6-D3DB-42F7-B4CB-1CEBA5393FB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/>
          </a:bodyPr>
          <a:lstStyle/>
          <a:p>
            <a:pPr indent="152400" algn="just">
              <a:lnSpc>
                <a:spcPct val="120000"/>
              </a:lnSpc>
            </a:pPr>
            <a:r>
              <a:rPr lang="fi-FI" dirty="0" err="1"/>
              <a:t>Decin</a:t>
            </a:r>
            <a:r>
              <a:rPr lang="fi-FI" dirty="0"/>
              <a:t> ja Ryanin mukaan sisäisen    motivaation viriämiseen vaikuttaa</a:t>
            </a:r>
          </a:p>
          <a:p>
            <a:pPr marL="857250" indent="-8572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i-FI" dirty="0"/>
              <a:t>autonomia eli itsemäärääminen</a:t>
            </a:r>
          </a:p>
          <a:p>
            <a:pPr marL="857250" indent="-8572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i-FI" dirty="0"/>
              <a:t>pätevyys</a:t>
            </a:r>
          </a:p>
          <a:p>
            <a:pPr marL="857250" indent="-8572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i-FI" dirty="0"/>
              <a:t>yhteenkuuluvuus.</a:t>
            </a:r>
          </a:p>
        </p:txBody>
      </p:sp>
      <p:pic>
        <p:nvPicPr>
          <p:cNvPr id="11" name="Kuvan paikkamerkki 10" descr="Kuva, joka sisältää kohteen puku&#10;&#10;Kuvaus luotu automaattisesti">
            <a:extLst>
              <a:ext uri="{FF2B5EF4-FFF2-40B4-BE49-F238E27FC236}">
                <a16:creationId xmlns:a16="http://schemas.microsoft.com/office/drawing/2014/main" id="{92C9DAFD-0627-474D-9C9D-A3FA604FFAA6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2"/>
          <a:srcRect l="-59774" t="-1728" r="-46871" b="-1728"/>
          <a:stretch/>
        </p:blipFill>
        <p:spPr>
          <a:xfrm>
            <a:off x="12162306" y="0"/>
            <a:ext cx="10923814" cy="13716000"/>
          </a:xfr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1ECD1E4-B0CF-4853-BE29-721EFB8748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D763913-CF93-4903-8F48-603840A55686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EC67448B-F6A3-48B5-A691-5EC4C580D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Sisäinen motivaatio</a:t>
            </a:r>
          </a:p>
        </p:txBody>
      </p:sp>
    </p:spTree>
    <p:extLst>
      <p:ext uri="{BB962C8B-B14F-4D97-AF65-F5344CB8AC3E}">
        <p14:creationId xmlns:p14="http://schemas.microsoft.com/office/powerpoint/2010/main" val="89966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7CA7CDFD-BFA4-43EF-8DEB-9F1184F22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Yhdistä käsite oikeaan määritelmään</a:t>
            </a:r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BDCC830B-0237-4E12-8DE1-459B6C0F3B5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369615" y="4463287"/>
            <a:ext cx="5155881" cy="6585712"/>
          </a:xfrm>
        </p:spPr>
        <p:txBody>
          <a:bodyPr/>
          <a:lstStyle/>
          <a:p>
            <a:pPr algn="r">
              <a:lnSpc>
                <a:spcPct val="200000"/>
              </a:lnSpc>
            </a:pPr>
            <a:r>
              <a:rPr lang="fi-FI" dirty="0"/>
              <a:t>motivaatio</a:t>
            </a:r>
          </a:p>
          <a:p>
            <a:pPr algn="r">
              <a:lnSpc>
                <a:spcPct val="200000"/>
              </a:lnSpc>
            </a:pPr>
            <a:r>
              <a:rPr lang="fi-FI" dirty="0"/>
              <a:t>mieliala</a:t>
            </a:r>
          </a:p>
          <a:p>
            <a:pPr algn="r">
              <a:lnSpc>
                <a:spcPct val="200000"/>
              </a:lnSpc>
            </a:pPr>
            <a:r>
              <a:rPr lang="fi-FI" dirty="0"/>
              <a:t>ulkoinen motivaatio</a:t>
            </a:r>
          </a:p>
          <a:p>
            <a:pPr algn="r">
              <a:lnSpc>
                <a:spcPct val="200000"/>
              </a:lnSpc>
            </a:pPr>
            <a:r>
              <a:rPr lang="fi-FI" dirty="0"/>
              <a:t>autonomia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03173024-D096-4905-8C32-893E6F7CBBA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2595591" y="4463287"/>
            <a:ext cx="10959888" cy="7867679"/>
          </a:xfrm>
        </p:spPr>
        <p:txBody>
          <a:bodyPr>
            <a:normAutofit/>
          </a:bodyPr>
          <a:lstStyle/>
          <a:p>
            <a:r>
              <a:rPr lang="fi-FI" sz="4000" dirty="0"/>
              <a:t>1. Syntyy tilanteissa, joissa yksilön on mahdollista vaikuttaa siihen, mitä tavoitteita hän asettaa itselleen ja kuinka hän toimii tavoitteidensa suuntaisesti.</a:t>
            </a:r>
          </a:p>
          <a:p>
            <a:r>
              <a:rPr lang="fi-FI" sz="4000" dirty="0"/>
              <a:t>2. Toiminnan syistä, motiiveista, muodostuva kokonaisuus. Liittyy tilanteisiin, joissa tehdään valintoja.</a:t>
            </a:r>
          </a:p>
          <a:p>
            <a:r>
              <a:rPr lang="fi-FI" sz="4000" dirty="0"/>
              <a:t>3. Toiminnan avulla tavoitellaan jotakin muuta, toiminnasta irrallista päämäärää. </a:t>
            </a:r>
          </a:p>
          <a:p>
            <a:r>
              <a:rPr lang="fi-FI" sz="4000" dirty="0"/>
              <a:t>4. Yleinen ja pitkäkestoinen, monia eri tapahtumia värittävä tunnesävy.</a:t>
            </a:r>
          </a:p>
          <a:p>
            <a:endParaRPr lang="fi-FI" sz="4000" dirty="0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FDD84A9-8CB5-4FE2-BA71-902C2275260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pPr algn="ctr"/>
            <a:r>
              <a:rPr lang="fi-FI" dirty="0"/>
              <a:t>Käsite</a:t>
            </a:r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FDBB1EF3-65D1-4AEE-9F26-497631FDC5B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pPr algn="ctr"/>
            <a:r>
              <a:rPr lang="fi-FI" dirty="0"/>
              <a:t>Määritelmä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619C45-4B47-4FFC-BE35-9CD906AB63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DA1DD0C-AF21-4E8C-AE99-6044E316657F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A8CCBBCD-AF5F-4D46-B3C8-639BA88FB280}"/>
              </a:ext>
            </a:extLst>
          </p:cNvPr>
          <p:cNvCxnSpPr>
            <a:cxnSpLocks/>
          </p:cNvCxnSpPr>
          <p:nvPr/>
        </p:nvCxnSpPr>
        <p:spPr>
          <a:xfrm flipV="1">
            <a:off x="7525496" y="5654351"/>
            <a:ext cx="5070095" cy="44973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>
            <a:extLst>
              <a:ext uri="{FF2B5EF4-FFF2-40B4-BE49-F238E27FC236}">
                <a16:creationId xmlns:a16="http://schemas.microsoft.com/office/drawing/2014/main" id="{B959E903-5840-466C-BDF7-FB60D7654CB1}"/>
              </a:ext>
            </a:extLst>
          </p:cNvPr>
          <p:cNvCxnSpPr>
            <a:cxnSpLocks/>
          </p:cNvCxnSpPr>
          <p:nvPr/>
        </p:nvCxnSpPr>
        <p:spPr>
          <a:xfrm>
            <a:off x="7525496" y="5393094"/>
            <a:ext cx="5070095" cy="24072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uora yhdysviiva 26">
            <a:extLst>
              <a:ext uri="{FF2B5EF4-FFF2-40B4-BE49-F238E27FC236}">
                <a16:creationId xmlns:a16="http://schemas.microsoft.com/office/drawing/2014/main" id="{A68AD9DA-A10F-4B7C-AD5B-1D921A654AB8}"/>
              </a:ext>
            </a:extLst>
          </p:cNvPr>
          <p:cNvCxnSpPr>
            <a:cxnSpLocks/>
          </p:cNvCxnSpPr>
          <p:nvPr/>
        </p:nvCxnSpPr>
        <p:spPr>
          <a:xfrm>
            <a:off x="7525496" y="8565503"/>
            <a:ext cx="5065215" cy="8584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uora yhdysviiva 29">
            <a:extLst>
              <a:ext uri="{FF2B5EF4-FFF2-40B4-BE49-F238E27FC236}">
                <a16:creationId xmlns:a16="http://schemas.microsoft.com/office/drawing/2014/main" id="{94E67EC2-180D-4727-9628-3F85971BD2C3}"/>
              </a:ext>
            </a:extLst>
          </p:cNvPr>
          <p:cNvCxnSpPr>
            <a:cxnSpLocks/>
          </p:cNvCxnSpPr>
          <p:nvPr/>
        </p:nvCxnSpPr>
        <p:spPr>
          <a:xfrm>
            <a:off x="7525496" y="7053943"/>
            <a:ext cx="5065215" cy="37882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1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7CA7CDFD-BFA4-43EF-8DEB-9F1184F22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Yhdistä käsite oikeaan määritelmään</a:t>
            </a:r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BDCC830B-0237-4E12-8DE1-459B6C0F3B5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369615" y="4463287"/>
            <a:ext cx="5155881" cy="6585712"/>
          </a:xfrm>
        </p:spPr>
        <p:txBody>
          <a:bodyPr>
            <a:normAutofit fontScale="85000" lnSpcReduction="10000"/>
          </a:bodyPr>
          <a:lstStyle/>
          <a:p>
            <a:pPr algn="r">
              <a:lnSpc>
                <a:spcPct val="200000"/>
              </a:lnSpc>
            </a:pPr>
            <a:r>
              <a:rPr lang="fi-FI" dirty="0"/>
              <a:t>tunne-elämys</a:t>
            </a:r>
          </a:p>
          <a:p>
            <a:pPr algn="r">
              <a:lnSpc>
                <a:spcPct val="200000"/>
              </a:lnSpc>
            </a:pPr>
            <a:r>
              <a:rPr lang="fi-FI" dirty="0"/>
              <a:t>defenssi</a:t>
            </a:r>
          </a:p>
          <a:p>
            <a:pPr algn="r">
              <a:lnSpc>
                <a:spcPct val="200000"/>
              </a:lnSpc>
            </a:pPr>
            <a:r>
              <a:rPr lang="fi-FI" dirty="0"/>
              <a:t>psyykkinen työ</a:t>
            </a:r>
          </a:p>
          <a:p>
            <a:pPr algn="r">
              <a:lnSpc>
                <a:spcPct val="200000"/>
              </a:lnSpc>
            </a:pPr>
            <a:r>
              <a:rPr lang="fi-FI" dirty="0"/>
              <a:t>psyykkinen hyvinvointi</a:t>
            </a:r>
          </a:p>
          <a:p>
            <a:pPr algn="r">
              <a:lnSpc>
                <a:spcPct val="200000"/>
              </a:lnSpc>
            </a:pPr>
            <a:r>
              <a:rPr lang="fi-FI" dirty="0"/>
              <a:t>emootio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03173024-D096-4905-8C32-893E6F7CBBA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2595591" y="4463287"/>
            <a:ext cx="10959888" cy="7867679"/>
          </a:xfrm>
        </p:spPr>
        <p:txBody>
          <a:bodyPr>
            <a:normAutofit fontScale="92500" lnSpcReduction="10000"/>
          </a:bodyPr>
          <a:lstStyle/>
          <a:p>
            <a:r>
              <a:rPr lang="fi-FI" sz="4000" dirty="0"/>
              <a:t>5. Yksi osa tunnereaktiota. Tietoinen kokemus, jonka aiheuttajaa pyrimme päättelemään.</a:t>
            </a:r>
          </a:p>
          <a:p>
            <a:r>
              <a:rPr lang="fi-FI" sz="4000" dirty="0"/>
              <a:t>6. Tunne. Yleensä suhteellinen lyhytaikainen, usein voimakas kokemus, joka liittyy selvästi tiettyyn sisäiseen tai ulkoiseen ärsykkeeseen.</a:t>
            </a:r>
          </a:p>
          <a:p>
            <a:r>
              <a:rPr lang="fi-FI" sz="4000" dirty="0"/>
              <a:t>7. Asioiden työstämistä mielen sisäisesti. Voi edistää esimerkiksi kirjoittamalla ajatuksistaan tai ilmaisemalla tunteita taiteen keinoin. Tietoinen selviytymiskeino.</a:t>
            </a:r>
          </a:p>
          <a:p>
            <a:r>
              <a:rPr lang="fi-FI" sz="4000" dirty="0"/>
              <a:t>8. Tiedostamaton selviytymiskeino, jolla ihminen muuntaa huomaamattaan todellisuutta siedettävämpään muotoon. </a:t>
            </a:r>
          </a:p>
          <a:p>
            <a:r>
              <a:rPr lang="fi-FI" sz="4000" dirty="0"/>
              <a:t>9. Psykologian näkökulmasta tämä riippuu yksilön kyvystä kohdata elämään kuuluvia muutoksia ja haasteita sekä niihin liittyviä tunteita. 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FDD84A9-8CB5-4FE2-BA71-902C2275260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pPr algn="ctr"/>
            <a:r>
              <a:rPr lang="fi-FI" dirty="0"/>
              <a:t>Käsite</a:t>
            </a:r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FDBB1EF3-65D1-4AEE-9F26-497631FDC5B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pPr algn="ctr"/>
            <a:r>
              <a:rPr lang="fi-FI" dirty="0"/>
              <a:t>Määritelmä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619C45-4B47-4FFC-BE35-9CD906AB63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DA1DD0C-AF21-4E8C-AE99-6044E316657F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F4A121DB-29A7-48BB-A799-AFF6F0257A37}"/>
              </a:ext>
            </a:extLst>
          </p:cNvPr>
          <p:cNvCxnSpPr>
            <a:cxnSpLocks/>
          </p:cNvCxnSpPr>
          <p:nvPr/>
        </p:nvCxnSpPr>
        <p:spPr>
          <a:xfrm flipV="1">
            <a:off x="7525496" y="5001208"/>
            <a:ext cx="5065215" cy="2239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E68851D1-6D6E-4556-9EE8-41D5C6C80977}"/>
              </a:ext>
            </a:extLst>
          </p:cNvPr>
          <p:cNvCxnSpPr>
            <a:cxnSpLocks/>
          </p:cNvCxnSpPr>
          <p:nvPr/>
        </p:nvCxnSpPr>
        <p:spPr>
          <a:xfrm>
            <a:off x="7525496" y="6494107"/>
            <a:ext cx="5065215" cy="30026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uora yhdysviiva 15">
            <a:extLst>
              <a:ext uri="{FF2B5EF4-FFF2-40B4-BE49-F238E27FC236}">
                <a16:creationId xmlns:a16="http://schemas.microsoft.com/office/drawing/2014/main" id="{14C639AA-71BC-4310-95B0-1F1F3910B26C}"/>
              </a:ext>
            </a:extLst>
          </p:cNvPr>
          <p:cNvCxnSpPr>
            <a:cxnSpLocks/>
          </p:cNvCxnSpPr>
          <p:nvPr/>
        </p:nvCxnSpPr>
        <p:spPr>
          <a:xfrm>
            <a:off x="7525496" y="7893699"/>
            <a:ext cx="5065215" cy="1306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uora yhdysviiva 17">
            <a:extLst>
              <a:ext uri="{FF2B5EF4-FFF2-40B4-BE49-F238E27FC236}">
                <a16:creationId xmlns:a16="http://schemas.microsoft.com/office/drawing/2014/main" id="{81EFA241-D71C-403D-921B-9242013E5EF3}"/>
              </a:ext>
            </a:extLst>
          </p:cNvPr>
          <p:cNvCxnSpPr>
            <a:cxnSpLocks/>
          </p:cNvCxnSpPr>
          <p:nvPr/>
        </p:nvCxnSpPr>
        <p:spPr>
          <a:xfrm>
            <a:off x="7525496" y="9162661"/>
            <a:ext cx="5065215" cy="20340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uora yhdysviiva 20">
            <a:extLst>
              <a:ext uri="{FF2B5EF4-FFF2-40B4-BE49-F238E27FC236}">
                <a16:creationId xmlns:a16="http://schemas.microsoft.com/office/drawing/2014/main" id="{675C0320-5E48-43CC-A22B-1035B8D7451D}"/>
              </a:ext>
            </a:extLst>
          </p:cNvPr>
          <p:cNvCxnSpPr>
            <a:cxnSpLocks/>
          </p:cNvCxnSpPr>
          <p:nvPr/>
        </p:nvCxnSpPr>
        <p:spPr>
          <a:xfrm flipV="1">
            <a:off x="7525496" y="6288833"/>
            <a:ext cx="5070095" cy="42422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63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9A2BFBF1068343A90051A953165CA4" ma:contentTypeVersion="12" ma:contentTypeDescription="Luo uusi asiakirja." ma:contentTypeScope="" ma:versionID="54b432a60c30a7b560d48447365ee0c5">
  <xsd:schema xmlns:xsd="http://www.w3.org/2001/XMLSchema" xmlns:xs="http://www.w3.org/2001/XMLSchema" xmlns:p="http://schemas.microsoft.com/office/2006/metadata/properties" xmlns:ns2="6b080df9-d422-4e15-b43b-0ba7a8b09457" xmlns:ns3="eb72b648-3eb6-41aa-b4f2-3d22a76a6594" targetNamespace="http://schemas.microsoft.com/office/2006/metadata/properties" ma:root="true" ma:fieldsID="0d29f4af9fe79f3416692831880e8dc3" ns2:_="" ns3:_="">
    <xsd:import namespace="6b080df9-d422-4e15-b43b-0ba7a8b09457"/>
    <xsd:import namespace="eb72b648-3eb6-41aa-b4f2-3d22a76a6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80df9-d422-4e15-b43b-0ba7a8b09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2b648-3eb6-41aa-b4f2-3d22a76a6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B052883-E50E-4246-A40D-050147333F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80df9-d422-4e15-b43b-0ba7a8b09457"/>
    <ds:schemaRef ds:uri="eb72b648-3eb6-41aa-b4f2-3d22a76a6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D2F0D0-8F4F-4C1E-BF9B-EC70314015DD}">
  <ds:schemaRefs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elements/1.1/"/>
    <ds:schemaRef ds:uri="http://schemas.microsoft.com/office/infopath/2007/PartnerControls"/>
    <ds:schemaRef ds:uri="a8d9c6b2-3655-4504-8205-749f4c2876d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2061</TotalTime>
  <Words>428</Words>
  <Application>Microsoft Office PowerPoint</Application>
  <PresentationFormat>Mukautettu</PresentationFormat>
  <Paragraphs>78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Office-teema</vt:lpstr>
      <vt:lpstr>7. Motivaatio saa ihmisen liikkeelle</vt:lpstr>
      <vt:lpstr>Oivallustehtävä</vt:lpstr>
      <vt:lpstr>Motivaatio on osa psyykkistä toimintaa</vt:lpstr>
      <vt:lpstr>Opiskelumotivaatio</vt:lpstr>
      <vt:lpstr>Motivaatio</vt:lpstr>
      <vt:lpstr>Sisäinen ja ulkoinen motivaatio</vt:lpstr>
      <vt:lpstr>Sisäinen motivaatio</vt:lpstr>
      <vt:lpstr>Yhdistä käsite oikeaan määritelmään</vt:lpstr>
      <vt:lpstr>Yhdistä käsite oikeaan määritelmään</vt:lpstr>
      <vt:lpstr>Perfektionismi</vt:lpstr>
      <vt:lpstr>Palauta mieleen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Oppimisen palvelut ppt-pohja 2020</dc:title>
  <dc:creator>Väänänen Anna</dc:creator>
  <cp:keywords>powerpoint; oppimisen palvelut; OOP-powerpointpohja; ppt-pohja</cp:keywords>
  <cp:lastModifiedBy>Kortelainen, Mika K</cp:lastModifiedBy>
  <cp:revision>26</cp:revision>
  <cp:lastPrinted>2017-11-30T08:45:33Z</cp:lastPrinted>
  <dcterms:created xsi:type="dcterms:W3CDTF">2020-05-05T09:10:38Z</dcterms:created>
  <dcterms:modified xsi:type="dcterms:W3CDTF">2020-11-04T09:36:29Z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0x010100899A2BFBF1068343A90051A953165CA4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