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DFD5-3BD5-6548-B9DE-40FC94BFEC32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2D1C-A61F-8540-BE62-535305A009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9009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DFD5-3BD5-6548-B9DE-40FC94BFEC32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2D1C-A61F-8540-BE62-535305A009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945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DFD5-3BD5-6548-B9DE-40FC94BFEC32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2D1C-A61F-8540-BE62-535305A009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4297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DFD5-3BD5-6548-B9DE-40FC94BFEC32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2D1C-A61F-8540-BE62-535305A009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5727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DFD5-3BD5-6548-B9DE-40FC94BFEC32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2D1C-A61F-8540-BE62-535305A009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8176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DFD5-3BD5-6548-B9DE-40FC94BFEC32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2D1C-A61F-8540-BE62-535305A009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0419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DFD5-3BD5-6548-B9DE-40FC94BFEC32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2D1C-A61F-8540-BE62-535305A009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4501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DFD5-3BD5-6548-B9DE-40FC94BFEC32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2D1C-A61F-8540-BE62-535305A009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747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DFD5-3BD5-6548-B9DE-40FC94BFEC32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2D1C-A61F-8540-BE62-535305A009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6322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DFD5-3BD5-6548-B9DE-40FC94BFEC32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2D1C-A61F-8540-BE62-535305A009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1073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FDFD5-3BD5-6548-B9DE-40FC94BFEC32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52D1C-A61F-8540-BE62-535305A009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6309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2000"/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FDFD5-3BD5-6548-B9DE-40FC94BFEC32}" type="datetimeFigureOut">
              <a:rPr lang="fi-FI" smtClean="0"/>
              <a:t>16.11.2017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52D1C-A61F-8540-BE62-535305A009B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9637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10. Ajattelu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5506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O</a:t>
            </a:r>
            <a:r>
              <a:rPr lang="en-US" dirty="0" err="1" smtClean="0"/>
              <a:t>ngelmanratkaisuun</a:t>
            </a:r>
            <a:r>
              <a:rPr lang="en-US" dirty="0" smtClean="0"/>
              <a:t> </a:t>
            </a:r>
            <a:r>
              <a:rPr lang="en-US" dirty="0" err="1" smtClean="0"/>
              <a:t>vaikuttavia</a:t>
            </a:r>
            <a:r>
              <a:rPr lang="en-US" dirty="0" smtClean="0"/>
              <a:t> </a:t>
            </a:r>
            <a:r>
              <a:rPr lang="en-US" dirty="0" err="1" smtClean="0"/>
              <a:t>sosiokulttuurisia</a:t>
            </a:r>
            <a:r>
              <a:rPr lang="en-US" dirty="0" smtClean="0"/>
              <a:t> </a:t>
            </a:r>
            <a:r>
              <a:rPr lang="en-US" dirty="0" err="1" smtClean="0"/>
              <a:t>tekijöitä</a:t>
            </a:r>
            <a:r>
              <a:rPr lang="en-US" dirty="0" smtClean="0"/>
              <a:t>: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eri </a:t>
            </a:r>
            <a:r>
              <a:rPr lang="fi-FI" dirty="0"/>
              <a:t>kulttuurien edustajilla kognitiiviset toiminnot eroavat toisistaan</a:t>
            </a:r>
          </a:p>
          <a:p>
            <a:pPr lvl="1"/>
            <a:r>
              <a:rPr lang="fi-FI" dirty="0"/>
              <a:t>e</a:t>
            </a:r>
            <a:r>
              <a:rPr lang="fi-FI" dirty="0" smtClean="0"/>
              <a:t>sim. itäisissä </a:t>
            </a:r>
            <a:r>
              <a:rPr lang="fi-FI" dirty="0"/>
              <a:t>kulttuureissa jatkuvuutta ja toistuvuutta pidetään tyypillisesti maailman </a:t>
            </a:r>
            <a:r>
              <a:rPr lang="fi-FI" dirty="0" smtClean="0"/>
              <a:t>perusominaisuuksina</a:t>
            </a:r>
          </a:p>
          <a:p>
            <a:pPr lvl="1"/>
            <a:r>
              <a:rPr lang="fi-FI" dirty="0" smtClean="0"/>
              <a:t>läntisissä </a:t>
            </a:r>
            <a:r>
              <a:rPr lang="fi-FI" dirty="0"/>
              <a:t>kulttuureissa yleensä ajatellaan, että maailma koostuu erillisistä esineistä ja asioista</a:t>
            </a:r>
          </a:p>
          <a:p>
            <a:r>
              <a:rPr lang="en-US" dirty="0" err="1" smtClean="0"/>
              <a:t>tilannetekijät</a:t>
            </a:r>
            <a:endParaRPr lang="en-US" dirty="0" smtClean="0"/>
          </a:p>
          <a:p>
            <a:pPr lvl="1"/>
            <a:r>
              <a:rPr lang="en-US" dirty="0" err="1" smtClean="0"/>
              <a:t>esim</a:t>
            </a:r>
            <a:r>
              <a:rPr lang="en-US" dirty="0"/>
              <a:t>. </a:t>
            </a:r>
            <a:r>
              <a:rPr lang="en-US" dirty="0" err="1"/>
              <a:t>ryhmäilmiönä</a:t>
            </a:r>
            <a:r>
              <a:rPr lang="en-US" dirty="0"/>
              <a:t> </a:t>
            </a:r>
            <a:r>
              <a:rPr lang="en-US" dirty="0" err="1"/>
              <a:t>tunnettu</a:t>
            </a:r>
            <a:r>
              <a:rPr lang="en-US" dirty="0"/>
              <a:t> </a:t>
            </a:r>
            <a:r>
              <a:rPr lang="en-US" dirty="0" err="1"/>
              <a:t>konformisuus</a:t>
            </a:r>
            <a:r>
              <a:rPr lang="en-US" dirty="0"/>
              <a:t>  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1149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Ajattelu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monimutkaista </a:t>
            </a:r>
            <a:r>
              <a:rPr lang="fi-FI" dirty="0"/>
              <a:t>kognitiivista </a:t>
            </a:r>
            <a:r>
              <a:rPr lang="fi-FI" dirty="0" smtClean="0"/>
              <a:t>toimintaa: </a:t>
            </a:r>
          </a:p>
          <a:p>
            <a:pPr lvl="1"/>
            <a:r>
              <a:rPr lang="fi-FI" dirty="0" smtClean="0"/>
              <a:t>käsitellään ja järjestetään havainto</a:t>
            </a:r>
            <a:r>
              <a:rPr lang="fi-FI" dirty="0"/>
              <a:t>- ja muistitietoa </a:t>
            </a:r>
            <a:endParaRPr lang="fi-FI" dirty="0" smtClean="0"/>
          </a:p>
          <a:p>
            <a:pPr lvl="1"/>
            <a:r>
              <a:rPr lang="fi-FI" dirty="0"/>
              <a:t>m</a:t>
            </a:r>
            <a:r>
              <a:rPr lang="fi-FI" dirty="0" smtClean="0"/>
              <a:t>uodostetaan erilaisia </a:t>
            </a:r>
            <a:r>
              <a:rPr lang="fi-FI" dirty="0"/>
              <a:t>malleja todellisuudesta</a:t>
            </a:r>
          </a:p>
          <a:p>
            <a:r>
              <a:rPr lang="fi-FI" dirty="0" smtClean="0"/>
              <a:t>ajattelun </a:t>
            </a:r>
            <a:r>
              <a:rPr lang="fi-FI" dirty="0"/>
              <a:t>muotoja: ongelmanratkaisu, päätöksenteko, päättely</a:t>
            </a:r>
          </a:p>
          <a:p>
            <a:r>
              <a:rPr lang="fi-FI" dirty="0" smtClean="0"/>
              <a:t>ajatteluun </a:t>
            </a:r>
            <a:r>
              <a:rPr lang="fi-FI" dirty="0"/>
              <a:t>vaikuttavat monet tekijät, esim. valikoiva tarkkaavaisuus, tilanne, kulttuuri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8128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Kaksoisprosessointi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ihmisellä</a:t>
            </a:r>
            <a:r>
              <a:rPr lang="en-US" dirty="0" smtClean="0"/>
              <a:t> </a:t>
            </a:r>
            <a:r>
              <a:rPr lang="en-US" dirty="0"/>
              <a:t>on </a:t>
            </a:r>
            <a:r>
              <a:rPr lang="en-US" dirty="0" err="1"/>
              <a:t>kaksi</a:t>
            </a:r>
            <a:r>
              <a:rPr lang="en-US" dirty="0"/>
              <a:t> </a:t>
            </a:r>
            <a:r>
              <a:rPr lang="en-US" dirty="0" err="1"/>
              <a:t>tiedonprosessointitapaa</a:t>
            </a:r>
            <a:r>
              <a:rPr lang="en-US" dirty="0"/>
              <a:t>: </a:t>
            </a:r>
            <a:r>
              <a:rPr lang="en-US" dirty="0" err="1"/>
              <a:t>intuitiivinen</a:t>
            </a:r>
            <a:r>
              <a:rPr lang="en-US" dirty="0"/>
              <a:t> </a:t>
            </a:r>
            <a:r>
              <a:rPr lang="en-US" dirty="0" err="1"/>
              <a:t>ja</a:t>
            </a:r>
            <a:r>
              <a:rPr lang="en-US" dirty="0"/>
              <a:t> </a:t>
            </a:r>
            <a:r>
              <a:rPr lang="en-US" dirty="0" err="1"/>
              <a:t>analyyttinen</a:t>
            </a:r>
            <a:r>
              <a:rPr lang="en-US" dirty="0"/>
              <a:t> </a:t>
            </a:r>
            <a:r>
              <a:rPr lang="en-US" dirty="0" err="1" smtClean="0"/>
              <a:t>ajattelu</a:t>
            </a:r>
            <a:endParaRPr lang="en-US" dirty="0" smtClean="0"/>
          </a:p>
          <a:p>
            <a:pPr marL="742950" lvl="2" indent="-342900"/>
            <a:r>
              <a:rPr lang="en-US" sz="3000" dirty="0" err="1" smtClean="0"/>
              <a:t>ovat</a:t>
            </a:r>
            <a:r>
              <a:rPr lang="en-US" sz="3000" dirty="0" smtClean="0"/>
              <a:t> </a:t>
            </a:r>
            <a:r>
              <a:rPr lang="en-US" sz="3000" dirty="0" err="1" smtClean="0"/>
              <a:t>jatkuvassa</a:t>
            </a:r>
            <a:r>
              <a:rPr lang="en-US" sz="3000" dirty="0" smtClean="0"/>
              <a:t> </a:t>
            </a:r>
            <a:r>
              <a:rPr lang="en-US" sz="3000" dirty="0" err="1" smtClean="0"/>
              <a:t>vuorovaikutuksessa</a:t>
            </a:r>
            <a:endParaRPr lang="fi-FI" sz="3000" dirty="0"/>
          </a:p>
          <a:p>
            <a:r>
              <a:rPr lang="en-US" b="1" i="1" dirty="0" err="1" smtClean="0"/>
              <a:t>intuitiivinen</a:t>
            </a:r>
            <a:r>
              <a:rPr lang="en-US" b="1" i="1" dirty="0" smtClean="0"/>
              <a:t> </a:t>
            </a:r>
            <a:r>
              <a:rPr lang="en-US" b="1" i="1" dirty="0" err="1"/>
              <a:t>ajattelu</a:t>
            </a:r>
            <a:r>
              <a:rPr lang="en-US" dirty="0"/>
              <a:t>: </a:t>
            </a:r>
            <a:r>
              <a:rPr lang="en-US" dirty="0" err="1" smtClean="0"/>
              <a:t>nopeaa</a:t>
            </a:r>
            <a:r>
              <a:rPr lang="en-US" dirty="0" smtClean="0"/>
              <a:t>, </a:t>
            </a:r>
            <a:r>
              <a:rPr lang="en-US" dirty="0" err="1"/>
              <a:t>perustuu</a:t>
            </a:r>
            <a:r>
              <a:rPr lang="en-US" dirty="0"/>
              <a:t> </a:t>
            </a:r>
            <a:r>
              <a:rPr lang="en-US" dirty="0" err="1"/>
              <a:t>tiedostamattomaan</a:t>
            </a:r>
            <a:r>
              <a:rPr lang="en-US" dirty="0"/>
              <a:t> </a:t>
            </a:r>
            <a:r>
              <a:rPr lang="en-US" dirty="0" err="1"/>
              <a:t>tiedonkäsittelyyn</a:t>
            </a:r>
            <a:endParaRPr lang="fi-FI" dirty="0"/>
          </a:p>
          <a:p>
            <a:r>
              <a:rPr lang="en-US" b="1" i="1" dirty="0" err="1" smtClean="0"/>
              <a:t>analyyttinen</a:t>
            </a:r>
            <a:r>
              <a:rPr lang="en-US" b="1" i="1" dirty="0" smtClean="0"/>
              <a:t> </a:t>
            </a:r>
            <a:r>
              <a:rPr lang="en-US" b="1" i="1" dirty="0" err="1"/>
              <a:t>ajattelu</a:t>
            </a:r>
            <a:r>
              <a:rPr lang="en-US" dirty="0"/>
              <a:t>: </a:t>
            </a:r>
            <a:r>
              <a:rPr lang="en-US" dirty="0" err="1"/>
              <a:t>hidasta</a:t>
            </a:r>
            <a:r>
              <a:rPr lang="en-US" dirty="0"/>
              <a:t>, </a:t>
            </a:r>
            <a:r>
              <a:rPr lang="en-US" dirty="0" err="1"/>
              <a:t>perustuu</a:t>
            </a:r>
            <a:r>
              <a:rPr lang="en-US" dirty="0"/>
              <a:t> </a:t>
            </a:r>
            <a:r>
              <a:rPr lang="en-US" dirty="0" err="1"/>
              <a:t>tietoiseen</a:t>
            </a:r>
            <a:r>
              <a:rPr lang="en-US" dirty="0"/>
              <a:t> </a:t>
            </a:r>
            <a:r>
              <a:rPr lang="en-US" dirty="0" err="1"/>
              <a:t>tiedonkäsittelyyn</a:t>
            </a:r>
            <a:endParaRPr lang="fi-FI" dirty="0"/>
          </a:p>
          <a:p>
            <a:r>
              <a:rPr lang="en-US" dirty="0" err="1" smtClean="0"/>
              <a:t>tunteet</a:t>
            </a:r>
            <a:r>
              <a:rPr lang="en-US" dirty="0" smtClean="0"/>
              <a:t> </a:t>
            </a:r>
            <a:r>
              <a:rPr lang="en-US" dirty="0" err="1"/>
              <a:t>mukana</a:t>
            </a:r>
            <a:r>
              <a:rPr lang="en-US" dirty="0"/>
              <a:t> </a:t>
            </a:r>
            <a:r>
              <a:rPr lang="en-US" dirty="0" err="1"/>
              <a:t>kaikessa</a:t>
            </a:r>
            <a:r>
              <a:rPr lang="en-US" dirty="0"/>
              <a:t> </a:t>
            </a:r>
            <a:r>
              <a:rPr lang="en-US" dirty="0" err="1"/>
              <a:t>ajattelussa</a:t>
            </a:r>
            <a:r>
              <a:rPr lang="en-US" dirty="0"/>
              <a:t> </a:t>
            </a:r>
            <a:endParaRPr lang="fi-FI" dirty="0"/>
          </a:p>
          <a:p>
            <a:r>
              <a:rPr lang="en-US" dirty="0" err="1" smtClean="0"/>
              <a:t>kaksoisprosessointi</a:t>
            </a:r>
            <a:r>
              <a:rPr lang="en-US" dirty="0" smtClean="0"/>
              <a:t> </a:t>
            </a:r>
            <a:r>
              <a:rPr lang="en-US" dirty="0" err="1"/>
              <a:t>aiheuttaa</a:t>
            </a:r>
            <a:r>
              <a:rPr lang="en-US" dirty="0"/>
              <a:t> </a:t>
            </a:r>
            <a:r>
              <a:rPr lang="en-US" dirty="0" err="1"/>
              <a:t>ajattelun</a:t>
            </a:r>
            <a:r>
              <a:rPr lang="en-US" dirty="0"/>
              <a:t> </a:t>
            </a:r>
            <a:r>
              <a:rPr lang="en-US" dirty="0" err="1"/>
              <a:t>virheitä</a:t>
            </a:r>
            <a:r>
              <a:rPr lang="en-US" dirty="0"/>
              <a:t> </a:t>
            </a:r>
            <a:r>
              <a:rPr lang="en-US" dirty="0" err="1"/>
              <a:t>ja</a:t>
            </a:r>
            <a:r>
              <a:rPr lang="en-US" dirty="0"/>
              <a:t> </a:t>
            </a:r>
            <a:r>
              <a:rPr lang="en-US" dirty="0" err="1"/>
              <a:t>oikomisia</a:t>
            </a:r>
            <a:r>
              <a:rPr lang="en-US" dirty="0"/>
              <a:t> 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3562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4638"/>
            <a:ext cx="8492836" cy="6599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6121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Intuitiivinen</a:t>
            </a:r>
            <a:r>
              <a:rPr lang="en-US" b="1" dirty="0"/>
              <a:t> </a:t>
            </a:r>
            <a:r>
              <a:rPr lang="en-US" b="1" dirty="0" err="1" smtClean="0"/>
              <a:t>ajattelu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intuitio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tiedostamattomasti</a:t>
            </a:r>
            <a:r>
              <a:rPr lang="en-US" dirty="0"/>
              <a:t> </a:t>
            </a:r>
            <a:r>
              <a:rPr lang="en-US" dirty="0" err="1"/>
              <a:t>syntynyt</a:t>
            </a:r>
            <a:r>
              <a:rPr lang="en-US" dirty="0"/>
              <a:t> </a:t>
            </a:r>
            <a:r>
              <a:rPr lang="en-US" dirty="0" err="1"/>
              <a:t>tietoinen</a:t>
            </a:r>
            <a:r>
              <a:rPr lang="en-US" dirty="0"/>
              <a:t> </a:t>
            </a:r>
            <a:r>
              <a:rPr lang="en-US" dirty="0" err="1"/>
              <a:t>vaikutelma</a:t>
            </a:r>
            <a:r>
              <a:rPr lang="en-US" dirty="0"/>
              <a:t> </a:t>
            </a:r>
            <a:r>
              <a:rPr lang="en-US" dirty="0" err="1"/>
              <a:t>jostain</a:t>
            </a:r>
            <a:r>
              <a:rPr lang="en-US" dirty="0"/>
              <a:t> </a:t>
            </a:r>
            <a:r>
              <a:rPr lang="en-US" dirty="0" err="1"/>
              <a:t>asiasta</a:t>
            </a:r>
            <a:endParaRPr lang="fi-FI" dirty="0"/>
          </a:p>
          <a:p>
            <a:pPr lvl="1"/>
            <a:r>
              <a:rPr lang="en-US" dirty="0" err="1" smtClean="0"/>
              <a:t>automaattiseen</a:t>
            </a:r>
            <a:r>
              <a:rPr lang="en-US" dirty="0"/>
              <a:t>, </a:t>
            </a:r>
            <a:r>
              <a:rPr lang="en-US" dirty="0" err="1"/>
              <a:t>tiedostamattomaan</a:t>
            </a:r>
            <a:r>
              <a:rPr lang="en-US" dirty="0"/>
              <a:t> </a:t>
            </a:r>
            <a:r>
              <a:rPr lang="en-US" dirty="0" err="1"/>
              <a:t>tiedonkäsittelyyn</a:t>
            </a:r>
            <a:r>
              <a:rPr lang="en-US" dirty="0"/>
              <a:t> </a:t>
            </a:r>
            <a:r>
              <a:rPr lang="en-US" dirty="0" err="1"/>
              <a:t>pohjaavaa</a:t>
            </a:r>
            <a:r>
              <a:rPr lang="en-US" dirty="0"/>
              <a:t> </a:t>
            </a:r>
            <a:r>
              <a:rPr lang="en-US" dirty="0" err="1"/>
              <a:t>ajattelua</a:t>
            </a:r>
            <a:endParaRPr lang="fi-FI" dirty="0"/>
          </a:p>
          <a:p>
            <a:pPr lvl="1"/>
            <a:r>
              <a:rPr lang="en-US" dirty="0" err="1" smtClean="0"/>
              <a:t>suoraan</a:t>
            </a:r>
            <a:r>
              <a:rPr lang="en-US" dirty="0" smtClean="0"/>
              <a:t> </a:t>
            </a:r>
            <a:r>
              <a:rPr lang="en-US" dirty="0" err="1"/>
              <a:t>kytköksissä</a:t>
            </a:r>
            <a:r>
              <a:rPr lang="en-US" dirty="0"/>
              <a:t> </a:t>
            </a:r>
            <a:r>
              <a:rPr lang="en-US" dirty="0" err="1"/>
              <a:t>aistitoimintoihin</a:t>
            </a:r>
            <a:endParaRPr lang="fi-FI" dirty="0"/>
          </a:p>
          <a:p>
            <a:pPr lvl="1"/>
            <a:r>
              <a:rPr lang="en-US" dirty="0" err="1" smtClean="0"/>
              <a:t>hyvin</a:t>
            </a:r>
            <a:r>
              <a:rPr lang="en-US" dirty="0" smtClean="0"/>
              <a:t> </a:t>
            </a:r>
            <a:r>
              <a:rPr lang="en-US" dirty="0" err="1"/>
              <a:t>nopeasti</a:t>
            </a:r>
            <a:r>
              <a:rPr lang="en-US" dirty="0"/>
              <a:t> </a:t>
            </a:r>
            <a:r>
              <a:rPr lang="en-US" dirty="0" err="1"/>
              <a:t>tapahtuvaa</a:t>
            </a:r>
            <a:r>
              <a:rPr lang="en-US" dirty="0"/>
              <a:t> </a:t>
            </a:r>
            <a:r>
              <a:rPr lang="en-US" dirty="0" err="1"/>
              <a:t>asioiden</a:t>
            </a:r>
            <a:r>
              <a:rPr lang="en-US" dirty="0"/>
              <a:t> </a:t>
            </a:r>
            <a:r>
              <a:rPr lang="en-US" dirty="0" err="1"/>
              <a:t>luokittelemista</a:t>
            </a:r>
            <a:r>
              <a:rPr lang="en-US" dirty="0"/>
              <a:t> </a:t>
            </a:r>
            <a:r>
              <a:rPr lang="en-US" dirty="0" err="1"/>
              <a:t>esim</a:t>
            </a:r>
            <a:r>
              <a:rPr lang="en-US" dirty="0"/>
              <a:t>. </a:t>
            </a:r>
            <a:r>
              <a:rPr lang="en-US" dirty="0" err="1"/>
              <a:t>s</a:t>
            </a:r>
            <a:r>
              <a:rPr lang="en-US" dirty="0" err="1" smtClean="0"/>
              <a:t>amankaltaisuuden</a:t>
            </a:r>
            <a:r>
              <a:rPr lang="en-US" dirty="0" smtClean="0"/>
              <a:t> </a:t>
            </a:r>
            <a:r>
              <a:rPr lang="en-US" dirty="0" err="1"/>
              <a:t>perusteella</a:t>
            </a:r>
            <a:r>
              <a:rPr lang="en-US" dirty="0"/>
              <a:t> </a:t>
            </a:r>
            <a:r>
              <a:rPr lang="en-US" dirty="0" err="1"/>
              <a:t>sekä</a:t>
            </a:r>
            <a:r>
              <a:rPr lang="en-US" dirty="0"/>
              <a:t> </a:t>
            </a:r>
            <a:r>
              <a:rPr lang="en-US" dirty="0" err="1"/>
              <a:t>ilmiöiden</a:t>
            </a:r>
            <a:r>
              <a:rPr lang="en-US" dirty="0"/>
              <a:t> </a:t>
            </a:r>
            <a:r>
              <a:rPr lang="en-US" dirty="0" err="1"/>
              <a:t>yhteen</a:t>
            </a:r>
            <a:r>
              <a:rPr lang="en-US" dirty="0"/>
              <a:t> </a:t>
            </a:r>
            <a:r>
              <a:rPr lang="en-US" dirty="0" err="1"/>
              <a:t>kytkemistä</a:t>
            </a:r>
            <a:r>
              <a:rPr lang="en-US" dirty="0"/>
              <a:t> </a:t>
            </a:r>
            <a:endParaRPr lang="fi-FI" dirty="0"/>
          </a:p>
          <a:p>
            <a:r>
              <a:rPr lang="en-US" dirty="0" err="1" smtClean="0"/>
              <a:t>kehittynyt</a:t>
            </a:r>
            <a:r>
              <a:rPr lang="en-US" dirty="0" smtClean="0"/>
              <a:t> </a:t>
            </a:r>
            <a:r>
              <a:rPr lang="en-US" dirty="0" err="1"/>
              <a:t>vastaamaan</a:t>
            </a:r>
            <a:r>
              <a:rPr lang="en-US" dirty="0"/>
              <a:t> </a:t>
            </a:r>
            <a:r>
              <a:rPr lang="en-US" dirty="0" err="1"/>
              <a:t>ympäristön</a:t>
            </a:r>
            <a:r>
              <a:rPr lang="en-US" dirty="0"/>
              <a:t> </a:t>
            </a:r>
            <a:r>
              <a:rPr lang="en-US" dirty="0" err="1"/>
              <a:t>haasteisiin</a:t>
            </a:r>
            <a:r>
              <a:rPr lang="en-US" dirty="0"/>
              <a:t> </a:t>
            </a:r>
            <a:r>
              <a:rPr lang="en-US" dirty="0" err="1"/>
              <a:t>ihmislajin</a:t>
            </a:r>
            <a:r>
              <a:rPr lang="en-US" dirty="0"/>
              <a:t> </a:t>
            </a:r>
            <a:r>
              <a:rPr lang="en-US" dirty="0" err="1"/>
              <a:t>kehittyessä</a:t>
            </a:r>
            <a:r>
              <a:rPr lang="en-US" dirty="0"/>
              <a:t> 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8446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Analyyttinen</a:t>
            </a:r>
            <a:r>
              <a:rPr lang="en-US" b="1" dirty="0"/>
              <a:t> </a:t>
            </a:r>
            <a:r>
              <a:rPr lang="en-US" b="1" dirty="0" err="1" smtClean="0"/>
              <a:t>ajattelu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tietoiseen</a:t>
            </a:r>
            <a:r>
              <a:rPr lang="en-US" dirty="0" smtClean="0"/>
              <a:t> </a:t>
            </a:r>
            <a:r>
              <a:rPr lang="en-US" dirty="0" err="1"/>
              <a:t>tiedonkäsittelyyn</a:t>
            </a:r>
            <a:r>
              <a:rPr lang="en-US" dirty="0"/>
              <a:t> </a:t>
            </a:r>
            <a:r>
              <a:rPr lang="en-US" dirty="0" err="1"/>
              <a:t>perustuvaa</a:t>
            </a:r>
            <a:r>
              <a:rPr lang="en-US" dirty="0"/>
              <a:t> </a:t>
            </a:r>
            <a:r>
              <a:rPr lang="en-US" dirty="0" err="1"/>
              <a:t>kielellistä</a:t>
            </a:r>
            <a:r>
              <a:rPr lang="en-US" dirty="0"/>
              <a:t> </a:t>
            </a:r>
            <a:r>
              <a:rPr lang="en-US" dirty="0" err="1" smtClean="0"/>
              <a:t>ajattelua</a:t>
            </a:r>
            <a:endParaRPr lang="en-US" dirty="0" smtClean="0"/>
          </a:p>
          <a:p>
            <a:pPr lvl="1"/>
            <a:r>
              <a:rPr lang="en-US" dirty="0" err="1" smtClean="0"/>
              <a:t>kehittyy</a:t>
            </a:r>
            <a:r>
              <a:rPr lang="en-US" dirty="0" smtClean="0"/>
              <a:t> </a:t>
            </a:r>
            <a:r>
              <a:rPr lang="en-US" dirty="0" err="1"/>
              <a:t>iän</a:t>
            </a:r>
            <a:r>
              <a:rPr lang="en-US" dirty="0"/>
              <a:t> </a:t>
            </a:r>
            <a:r>
              <a:rPr lang="en-US" dirty="0" err="1"/>
              <a:t>ja</a:t>
            </a:r>
            <a:r>
              <a:rPr lang="en-US" dirty="0"/>
              <a:t> </a:t>
            </a:r>
            <a:r>
              <a:rPr lang="en-US" dirty="0" err="1"/>
              <a:t>koulutuksen</a:t>
            </a:r>
            <a:r>
              <a:rPr lang="en-US" dirty="0"/>
              <a:t> </a:t>
            </a:r>
            <a:r>
              <a:rPr lang="en-US" dirty="0" err="1"/>
              <a:t>myötä</a:t>
            </a:r>
            <a:endParaRPr lang="fi-FI" dirty="0"/>
          </a:p>
          <a:p>
            <a:r>
              <a:rPr lang="en-US" dirty="0" err="1" smtClean="0"/>
              <a:t>perustuu</a:t>
            </a:r>
            <a:r>
              <a:rPr lang="en-US" dirty="0" smtClean="0"/>
              <a:t> </a:t>
            </a:r>
            <a:r>
              <a:rPr lang="en-US" dirty="0" err="1"/>
              <a:t>tietoon</a:t>
            </a:r>
            <a:r>
              <a:rPr lang="en-US" dirty="0"/>
              <a:t> </a:t>
            </a:r>
            <a:r>
              <a:rPr lang="en-US" dirty="0" err="1"/>
              <a:t>ja</a:t>
            </a:r>
            <a:r>
              <a:rPr lang="en-US" dirty="0"/>
              <a:t> </a:t>
            </a:r>
            <a:r>
              <a:rPr lang="en-US" dirty="0" err="1"/>
              <a:t>tiedon</a:t>
            </a:r>
            <a:r>
              <a:rPr lang="en-US" dirty="0"/>
              <a:t> </a:t>
            </a:r>
            <a:r>
              <a:rPr lang="en-US" dirty="0" err="1"/>
              <a:t>luotettavuuteen</a:t>
            </a:r>
            <a:endParaRPr lang="fi-FI" dirty="0"/>
          </a:p>
          <a:p>
            <a:r>
              <a:rPr lang="en-US" dirty="0" err="1" smtClean="0"/>
              <a:t>erotellaan</a:t>
            </a:r>
            <a:r>
              <a:rPr lang="en-US" dirty="0" smtClean="0"/>
              <a:t> </a:t>
            </a:r>
            <a:r>
              <a:rPr lang="en-US" dirty="0" err="1"/>
              <a:t>tosiasiat</a:t>
            </a:r>
            <a:r>
              <a:rPr lang="en-US" dirty="0"/>
              <a:t> </a:t>
            </a:r>
            <a:r>
              <a:rPr lang="en-US" dirty="0" err="1"/>
              <a:t>epätosista</a:t>
            </a:r>
            <a:r>
              <a:rPr lang="en-US" dirty="0"/>
              <a:t> </a:t>
            </a:r>
            <a:endParaRPr lang="fi-FI" dirty="0"/>
          </a:p>
          <a:p>
            <a:r>
              <a:rPr lang="en-US" dirty="0" err="1" smtClean="0"/>
              <a:t>keskeistä</a:t>
            </a:r>
            <a:r>
              <a:rPr lang="en-US" dirty="0" smtClean="0"/>
              <a:t> </a:t>
            </a:r>
            <a:r>
              <a:rPr lang="en-US" b="1" i="1" dirty="0" err="1"/>
              <a:t>rationaalisuus</a:t>
            </a:r>
            <a:r>
              <a:rPr lang="en-US" b="1" i="1" dirty="0"/>
              <a:t> </a:t>
            </a:r>
            <a:r>
              <a:rPr lang="en-US" b="1" i="1" dirty="0" err="1"/>
              <a:t>eli</a:t>
            </a:r>
            <a:r>
              <a:rPr lang="en-US" b="1" i="1" dirty="0"/>
              <a:t> </a:t>
            </a:r>
            <a:r>
              <a:rPr lang="en-US" b="1" i="1" dirty="0" err="1"/>
              <a:t>järkiperäisyys</a:t>
            </a:r>
            <a:r>
              <a:rPr lang="en-US" b="1" i="1" dirty="0"/>
              <a:t> </a:t>
            </a:r>
            <a:endParaRPr lang="fi-FI" b="1" i="1" dirty="0"/>
          </a:p>
          <a:p>
            <a:r>
              <a:rPr lang="en-US" dirty="0" err="1" smtClean="0"/>
              <a:t>irrottautuminen</a:t>
            </a:r>
            <a:r>
              <a:rPr lang="en-US" dirty="0" smtClean="0"/>
              <a:t> </a:t>
            </a:r>
            <a:r>
              <a:rPr lang="en-US" dirty="0" err="1"/>
              <a:t>välittömistä</a:t>
            </a:r>
            <a:r>
              <a:rPr lang="en-US" dirty="0"/>
              <a:t> </a:t>
            </a:r>
            <a:r>
              <a:rPr lang="en-US" dirty="0" err="1"/>
              <a:t>aistihavainnoista</a:t>
            </a:r>
            <a:r>
              <a:rPr lang="en-US" dirty="0"/>
              <a:t>, </a:t>
            </a:r>
            <a:r>
              <a:rPr lang="en-US" dirty="0" err="1"/>
              <a:t>asioiden</a:t>
            </a:r>
            <a:r>
              <a:rPr lang="en-US" dirty="0"/>
              <a:t> </a:t>
            </a:r>
            <a:r>
              <a:rPr lang="en-US" dirty="0" err="1"/>
              <a:t>tarkasteleminen</a:t>
            </a:r>
            <a:r>
              <a:rPr lang="en-US" b="1" i="1" dirty="0"/>
              <a:t> </a:t>
            </a:r>
            <a:r>
              <a:rPr lang="en-US" b="1" i="1" dirty="0" err="1"/>
              <a:t>abstraktisti</a:t>
            </a:r>
            <a:r>
              <a:rPr lang="en-US" b="1" i="1" dirty="0"/>
              <a:t> </a:t>
            </a:r>
            <a:r>
              <a:rPr lang="en-US" dirty="0" err="1"/>
              <a:t>eli</a:t>
            </a:r>
            <a:r>
              <a:rPr lang="en-US" dirty="0"/>
              <a:t> </a:t>
            </a:r>
            <a:r>
              <a:rPr lang="en-US" dirty="0" err="1"/>
              <a:t>käsitteiden</a:t>
            </a:r>
            <a:r>
              <a:rPr lang="en-US" dirty="0"/>
              <a:t> </a:t>
            </a:r>
            <a:r>
              <a:rPr lang="en-US" dirty="0" err="1"/>
              <a:t>avulla</a:t>
            </a:r>
            <a:r>
              <a:rPr lang="en-US" dirty="0"/>
              <a:t> 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0646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Ongelmanratkaisu</a:t>
            </a:r>
            <a:r>
              <a:rPr lang="en-US" b="1" dirty="0"/>
              <a:t>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i="1" dirty="0" err="1"/>
              <a:t>ongelma</a:t>
            </a:r>
            <a:r>
              <a:rPr lang="en-US" dirty="0"/>
              <a:t> = </a:t>
            </a:r>
            <a:r>
              <a:rPr lang="en-US" dirty="0" err="1"/>
              <a:t>uudenlainen</a:t>
            </a:r>
            <a:r>
              <a:rPr lang="en-US" dirty="0"/>
              <a:t> </a:t>
            </a:r>
            <a:r>
              <a:rPr lang="en-US" dirty="0" err="1"/>
              <a:t>tilanne</a:t>
            </a:r>
            <a:r>
              <a:rPr lang="en-US" dirty="0"/>
              <a:t>, </a:t>
            </a:r>
            <a:r>
              <a:rPr lang="en-US" dirty="0" err="1"/>
              <a:t>jonka</a:t>
            </a:r>
            <a:r>
              <a:rPr lang="en-US" dirty="0"/>
              <a:t> </a:t>
            </a:r>
            <a:r>
              <a:rPr lang="en-US" dirty="0" err="1"/>
              <a:t>välittömään</a:t>
            </a:r>
            <a:r>
              <a:rPr lang="en-US" dirty="0"/>
              <a:t> </a:t>
            </a:r>
            <a:r>
              <a:rPr lang="en-US" dirty="0" err="1"/>
              <a:t>ratkaisuun</a:t>
            </a:r>
            <a:r>
              <a:rPr lang="en-US" dirty="0"/>
              <a:t> </a:t>
            </a:r>
            <a:r>
              <a:rPr lang="en-US" dirty="0" err="1"/>
              <a:t>henkilöllä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ole </a:t>
            </a:r>
            <a:r>
              <a:rPr lang="en-US" dirty="0" err="1"/>
              <a:t>olennaista</a:t>
            </a:r>
            <a:r>
              <a:rPr lang="en-US" dirty="0"/>
              <a:t> </a:t>
            </a:r>
            <a:r>
              <a:rPr lang="en-US" dirty="0" err="1"/>
              <a:t>tietoa</a:t>
            </a:r>
            <a:r>
              <a:rPr lang="en-US" dirty="0"/>
              <a:t> tai </a:t>
            </a:r>
            <a:r>
              <a:rPr lang="en-US" dirty="0" err="1"/>
              <a:t>välineitä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r>
              <a:rPr lang="en-US" b="1" i="1" dirty="0" err="1"/>
              <a:t>ongelmanratkaisu</a:t>
            </a:r>
            <a:r>
              <a:rPr lang="en-US" b="1" i="1" dirty="0"/>
              <a:t>:</a:t>
            </a:r>
            <a:endParaRPr lang="fi-FI" b="1" i="1" dirty="0"/>
          </a:p>
          <a:p>
            <a:pPr lvl="1"/>
            <a:r>
              <a:rPr lang="en-US" dirty="0" err="1" smtClean="0"/>
              <a:t>ajattelun</a:t>
            </a:r>
            <a:r>
              <a:rPr lang="en-US" dirty="0" smtClean="0"/>
              <a:t> </a:t>
            </a:r>
            <a:r>
              <a:rPr lang="en-US" dirty="0" err="1"/>
              <a:t>muoto</a:t>
            </a:r>
            <a:r>
              <a:rPr lang="en-US" dirty="0"/>
              <a:t>, </a:t>
            </a:r>
            <a:r>
              <a:rPr lang="en-US" dirty="0" err="1"/>
              <a:t>jossa</a:t>
            </a:r>
            <a:r>
              <a:rPr lang="en-US" dirty="0"/>
              <a:t> </a:t>
            </a:r>
            <a:r>
              <a:rPr lang="en-US" dirty="0" err="1"/>
              <a:t>tähdätään</a:t>
            </a:r>
            <a:r>
              <a:rPr lang="en-US" dirty="0"/>
              <a:t> </a:t>
            </a:r>
            <a:r>
              <a:rPr lang="en-US" dirty="0" err="1"/>
              <a:t>tiettyyn</a:t>
            </a:r>
            <a:r>
              <a:rPr lang="en-US" dirty="0"/>
              <a:t> </a:t>
            </a:r>
            <a:r>
              <a:rPr lang="en-US" dirty="0" err="1"/>
              <a:t>päämäärään</a:t>
            </a:r>
            <a:r>
              <a:rPr lang="en-US" dirty="0"/>
              <a:t>, </a:t>
            </a:r>
            <a:r>
              <a:rPr lang="en-US" dirty="0" err="1"/>
              <a:t>lopputulokseen</a:t>
            </a:r>
            <a:endParaRPr lang="fi-FI" dirty="0"/>
          </a:p>
          <a:p>
            <a:pPr lvl="1"/>
            <a:r>
              <a:rPr lang="en-US" dirty="0" err="1" smtClean="0"/>
              <a:t>nojaa</a:t>
            </a:r>
            <a:r>
              <a:rPr lang="en-US" dirty="0" smtClean="0"/>
              <a:t> </a:t>
            </a:r>
            <a:r>
              <a:rPr lang="en-US" dirty="0" err="1"/>
              <a:t>automatisoituneisiin</a:t>
            </a:r>
            <a:r>
              <a:rPr lang="en-US" dirty="0"/>
              <a:t> </a:t>
            </a:r>
            <a:r>
              <a:rPr lang="en-US" dirty="0" err="1"/>
              <a:t>toimintoihin</a:t>
            </a:r>
            <a:r>
              <a:rPr lang="en-US" dirty="0"/>
              <a:t> </a:t>
            </a:r>
            <a:r>
              <a:rPr lang="en-US" dirty="0" err="1"/>
              <a:t>ja</a:t>
            </a:r>
            <a:r>
              <a:rPr lang="en-US" dirty="0"/>
              <a:t> </a:t>
            </a:r>
            <a:r>
              <a:rPr lang="en-US" dirty="0" err="1"/>
              <a:t>kontrolloituihin</a:t>
            </a:r>
            <a:r>
              <a:rPr lang="en-US" dirty="0"/>
              <a:t> </a:t>
            </a:r>
            <a:r>
              <a:rPr lang="en-US" dirty="0" err="1"/>
              <a:t>prosesseihin</a:t>
            </a:r>
            <a:r>
              <a:rPr lang="en-US" dirty="0"/>
              <a:t> 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72901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O</a:t>
            </a:r>
            <a:r>
              <a:rPr lang="en-US" dirty="0" err="1" smtClean="0"/>
              <a:t>ngelmanratkaisuun</a:t>
            </a:r>
            <a:r>
              <a:rPr lang="en-US" dirty="0" smtClean="0"/>
              <a:t> </a:t>
            </a:r>
            <a:r>
              <a:rPr lang="en-US" dirty="0" err="1" smtClean="0"/>
              <a:t>vaikuttavia</a:t>
            </a:r>
            <a:r>
              <a:rPr lang="en-US" dirty="0" smtClean="0"/>
              <a:t> </a:t>
            </a:r>
            <a:r>
              <a:rPr lang="en-US" dirty="0" err="1" smtClean="0"/>
              <a:t>biologisia</a:t>
            </a:r>
            <a:r>
              <a:rPr lang="en-US" dirty="0" smtClean="0"/>
              <a:t> </a:t>
            </a:r>
            <a:r>
              <a:rPr lang="en-US" dirty="0" err="1" smtClean="0"/>
              <a:t>tekijöitä</a:t>
            </a:r>
            <a:r>
              <a:rPr lang="en-US" dirty="0" smtClean="0"/>
              <a:t>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tärkeitä</a:t>
            </a:r>
            <a:r>
              <a:rPr lang="en-US" dirty="0" smtClean="0"/>
              <a:t> </a:t>
            </a:r>
            <a:r>
              <a:rPr lang="en-US" dirty="0" err="1"/>
              <a:t>aivoalueita</a:t>
            </a:r>
            <a:r>
              <a:rPr lang="en-US" dirty="0"/>
              <a:t> </a:t>
            </a:r>
            <a:r>
              <a:rPr lang="en-US" dirty="0" err="1"/>
              <a:t>erityisesti</a:t>
            </a:r>
            <a:r>
              <a:rPr lang="en-US" dirty="0"/>
              <a:t> </a:t>
            </a:r>
            <a:r>
              <a:rPr lang="en-US" b="1" i="1" dirty="0" err="1"/>
              <a:t>otsalohkot</a:t>
            </a:r>
            <a:r>
              <a:rPr lang="en-US" dirty="0"/>
              <a:t> </a:t>
            </a:r>
            <a:r>
              <a:rPr lang="en-US" dirty="0" err="1"/>
              <a:t>sekä</a:t>
            </a:r>
            <a:r>
              <a:rPr lang="en-US" dirty="0"/>
              <a:t> ne </a:t>
            </a:r>
            <a:r>
              <a:rPr lang="en-US" dirty="0" err="1"/>
              <a:t>aivoalueet</a:t>
            </a:r>
            <a:r>
              <a:rPr lang="en-US" dirty="0"/>
              <a:t>, </a:t>
            </a:r>
            <a:r>
              <a:rPr lang="en-US" dirty="0" err="1"/>
              <a:t>jotka</a:t>
            </a:r>
            <a:r>
              <a:rPr lang="en-US" dirty="0"/>
              <a:t> </a:t>
            </a:r>
            <a:r>
              <a:rPr lang="en-US" dirty="0" err="1"/>
              <a:t>ovat</a:t>
            </a:r>
            <a:r>
              <a:rPr lang="en-US" dirty="0"/>
              <a:t> </a:t>
            </a:r>
            <a:r>
              <a:rPr lang="en-US" dirty="0" err="1"/>
              <a:t>keskeisiä</a:t>
            </a:r>
            <a:r>
              <a:rPr lang="en-US" dirty="0"/>
              <a:t> </a:t>
            </a:r>
            <a:r>
              <a:rPr lang="en-US" dirty="0" err="1"/>
              <a:t>työmuis</a:t>
            </a:r>
            <a:r>
              <a:rPr lang="en-US" dirty="0"/>
              <a:t>- </a:t>
            </a:r>
            <a:r>
              <a:rPr lang="en-US" dirty="0" err="1"/>
              <a:t>tijärjestelmän</a:t>
            </a:r>
            <a:r>
              <a:rPr lang="en-US" dirty="0"/>
              <a:t> </a:t>
            </a:r>
            <a:r>
              <a:rPr lang="en-US" dirty="0" err="1"/>
              <a:t>ja</a:t>
            </a:r>
            <a:r>
              <a:rPr lang="en-US" dirty="0"/>
              <a:t> </a:t>
            </a:r>
            <a:r>
              <a:rPr lang="en-US" dirty="0" err="1"/>
              <a:t>tarkkaavaisuuden</a:t>
            </a:r>
            <a:r>
              <a:rPr lang="en-US" dirty="0"/>
              <a:t> </a:t>
            </a:r>
            <a:r>
              <a:rPr lang="en-US" dirty="0" err="1"/>
              <a:t>kannalta</a:t>
            </a:r>
            <a:endParaRPr lang="fi-FI" dirty="0"/>
          </a:p>
          <a:p>
            <a:r>
              <a:rPr lang="en-US" dirty="0" err="1" smtClean="0"/>
              <a:t>mitä</a:t>
            </a:r>
            <a:r>
              <a:rPr lang="en-US" dirty="0" smtClean="0"/>
              <a:t> </a:t>
            </a:r>
            <a:r>
              <a:rPr lang="en-US" dirty="0" err="1"/>
              <a:t>monimutkaisempaa</a:t>
            </a:r>
            <a:r>
              <a:rPr lang="en-US" dirty="0"/>
              <a:t> </a:t>
            </a:r>
            <a:r>
              <a:rPr lang="en-US" dirty="0" err="1"/>
              <a:t>ongelmaa</a:t>
            </a:r>
            <a:r>
              <a:rPr lang="en-US" dirty="0"/>
              <a:t> </a:t>
            </a:r>
            <a:r>
              <a:rPr lang="en-US" dirty="0" err="1"/>
              <a:t>ihminen</a:t>
            </a:r>
            <a:r>
              <a:rPr lang="en-US" dirty="0"/>
              <a:t> </a:t>
            </a:r>
            <a:r>
              <a:rPr lang="en-US" dirty="0" err="1"/>
              <a:t>ratkoo</a:t>
            </a:r>
            <a:r>
              <a:rPr lang="en-US" dirty="0"/>
              <a:t>, </a:t>
            </a:r>
            <a:r>
              <a:rPr lang="en-US" dirty="0" err="1"/>
              <a:t>sitä</a:t>
            </a:r>
            <a:r>
              <a:rPr lang="en-US" dirty="0"/>
              <a:t> </a:t>
            </a:r>
            <a:r>
              <a:rPr lang="en-US" dirty="0" err="1"/>
              <a:t>useammilla</a:t>
            </a:r>
            <a:r>
              <a:rPr lang="en-US" dirty="0"/>
              <a:t> </a:t>
            </a:r>
            <a:r>
              <a:rPr lang="en-US" dirty="0" err="1"/>
              <a:t>aivoalueilla</a:t>
            </a:r>
            <a:r>
              <a:rPr lang="en-US" dirty="0"/>
              <a:t> </a:t>
            </a:r>
            <a:r>
              <a:rPr lang="en-US" dirty="0" err="1"/>
              <a:t>esiintyy</a:t>
            </a:r>
            <a:r>
              <a:rPr lang="en-US" dirty="0"/>
              <a:t> </a:t>
            </a:r>
            <a:r>
              <a:rPr lang="en-US" dirty="0" err="1"/>
              <a:t>aktivaatiota</a:t>
            </a:r>
            <a:endParaRPr lang="fi-FI" dirty="0"/>
          </a:p>
          <a:p>
            <a:r>
              <a:rPr lang="en-US" dirty="0" err="1" smtClean="0"/>
              <a:t>vireystila</a:t>
            </a:r>
            <a:r>
              <a:rPr lang="fi-FI" dirty="0" smtClean="0">
                <a:effectLst/>
              </a:rPr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7078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O</a:t>
            </a:r>
            <a:r>
              <a:rPr lang="en-US" dirty="0" err="1" smtClean="0"/>
              <a:t>ngelmanratkaisuun</a:t>
            </a:r>
            <a:r>
              <a:rPr lang="en-US" dirty="0" smtClean="0"/>
              <a:t> </a:t>
            </a:r>
            <a:r>
              <a:rPr lang="en-US" dirty="0" err="1" smtClean="0"/>
              <a:t>vaikuttavia</a:t>
            </a:r>
            <a:r>
              <a:rPr lang="en-US" dirty="0" smtClean="0"/>
              <a:t> </a:t>
            </a:r>
            <a:r>
              <a:rPr lang="en-US" dirty="0" err="1" smtClean="0"/>
              <a:t>psyykkisiä</a:t>
            </a:r>
            <a:r>
              <a:rPr lang="en-US" dirty="0" smtClean="0"/>
              <a:t> </a:t>
            </a:r>
            <a:r>
              <a:rPr lang="en-US" dirty="0" err="1" smtClean="0"/>
              <a:t>tekijöitä</a:t>
            </a:r>
            <a:r>
              <a:rPr lang="en-US" dirty="0" smtClean="0"/>
              <a:t>: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tehtävään</a:t>
            </a:r>
            <a:r>
              <a:rPr lang="en-US" dirty="0" smtClean="0"/>
              <a:t> </a:t>
            </a:r>
            <a:r>
              <a:rPr lang="en-US" dirty="0" err="1"/>
              <a:t>liittyvä</a:t>
            </a:r>
            <a:r>
              <a:rPr lang="en-US" dirty="0"/>
              <a:t> </a:t>
            </a:r>
            <a:r>
              <a:rPr lang="en-US" b="1" i="1" dirty="0" err="1"/>
              <a:t>tietoperusta</a:t>
            </a:r>
            <a:r>
              <a:rPr lang="en-US" dirty="0"/>
              <a:t> ja </a:t>
            </a:r>
            <a:r>
              <a:rPr lang="en-US" b="1" i="1" dirty="0" err="1"/>
              <a:t>skeemat</a:t>
            </a:r>
            <a:endParaRPr lang="fi-FI" b="1" i="1" dirty="0"/>
          </a:p>
          <a:p>
            <a:r>
              <a:rPr lang="en-US" dirty="0" err="1" smtClean="0"/>
              <a:t>henkilön</a:t>
            </a:r>
            <a:r>
              <a:rPr lang="en-US" dirty="0" smtClean="0"/>
              <a:t> </a:t>
            </a:r>
            <a:r>
              <a:rPr lang="en-US" dirty="0" err="1"/>
              <a:t>käsitys</a:t>
            </a:r>
            <a:r>
              <a:rPr lang="en-US" dirty="0"/>
              <a:t> </a:t>
            </a:r>
            <a:r>
              <a:rPr lang="en-US" dirty="0" err="1"/>
              <a:t>omasta</a:t>
            </a:r>
            <a:r>
              <a:rPr lang="en-US" dirty="0"/>
              <a:t> </a:t>
            </a:r>
            <a:r>
              <a:rPr lang="en-US" dirty="0" err="1"/>
              <a:t>pystyvyydestään</a:t>
            </a:r>
            <a:endParaRPr lang="fi-FI" dirty="0"/>
          </a:p>
          <a:p>
            <a:r>
              <a:rPr lang="en-US" b="1" i="1" dirty="0" err="1" smtClean="0"/>
              <a:t>motivaatioon</a:t>
            </a:r>
            <a:r>
              <a:rPr lang="en-US" dirty="0" smtClean="0"/>
              <a:t> </a:t>
            </a:r>
            <a:r>
              <a:rPr lang="en-US" dirty="0" err="1"/>
              <a:t>ja</a:t>
            </a:r>
            <a:r>
              <a:rPr lang="en-US" dirty="0"/>
              <a:t> </a:t>
            </a:r>
            <a:r>
              <a:rPr lang="en-US" b="1" i="1" dirty="0" err="1"/>
              <a:t>tunteisiin</a:t>
            </a:r>
            <a:r>
              <a:rPr lang="en-US" dirty="0"/>
              <a:t> </a:t>
            </a:r>
            <a:r>
              <a:rPr lang="en-US" dirty="0" err="1"/>
              <a:t>liittyvät</a:t>
            </a:r>
            <a:r>
              <a:rPr lang="en-US" dirty="0"/>
              <a:t> </a:t>
            </a:r>
            <a:r>
              <a:rPr lang="en-US" dirty="0" err="1"/>
              <a:t>tekijät</a:t>
            </a:r>
            <a:r>
              <a:rPr lang="en-US" dirty="0"/>
              <a:t> </a:t>
            </a:r>
            <a:endParaRPr lang="fi-FI" dirty="0"/>
          </a:p>
          <a:p>
            <a:r>
              <a:rPr lang="en-US" b="1" i="1" dirty="0" err="1" smtClean="0"/>
              <a:t>metakognitiiviset</a:t>
            </a:r>
            <a:r>
              <a:rPr lang="en-US" dirty="0" smtClean="0"/>
              <a:t> </a:t>
            </a:r>
            <a:r>
              <a:rPr lang="en-US" dirty="0" err="1"/>
              <a:t>taidot</a:t>
            </a:r>
            <a:r>
              <a:rPr lang="en-US" dirty="0"/>
              <a:t> </a:t>
            </a:r>
            <a:endParaRPr lang="fi-FI" dirty="0"/>
          </a:p>
          <a:p>
            <a:r>
              <a:rPr lang="en-US" dirty="0" err="1" smtClean="0"/>
              <a:t>joustava</a:t>
            </a:r>
            <a:r>
              <a:rPr lang="en-US" dirty="0" smtClean="0"/>
              <a:t> </a:t>
            </a:r>
            <a:r>
              <a:rPr lang="en-US" dirty="0" err="1"/>
              <a:t>ajattelu</a:t>
            </a:r>
            <a:r>
              <a:rPr lang="en-US" dirty="0"/>
              <a:t> </a:t>
            </a:r>
            <a:endParaRPr lang="fi-FI" dirty="0"/>
          </a:p>
          <a:p>
            <a:r>
              <a:rPr lang="en-US" b="1" i="1" dirty="0" err="1" smtClean="0"/>
              <a:t>asiantuntijan</a:t>
            </a:r>
            <a:r>
              <a:rPr lang="en-US" dirty="0" smtClean="0"/>
              <a:t> </a:t>
            </a:r>
            <a:r>
              <a:rPr lang="en-US" dirty="0" err="1"/>
              <a:t>kyky</a:t>
            </a:r>
            <a:r>
              <a:rPr lang="en-US" dirty="0"/>
              <a:t> </a:t>
            </a:r>
            <a:r>
              <a:rPr lang="en-US" dirty="0" err="1"/>
              <a:t>ratkaista</a:t>
            </a:r>
            <a:r>
              <a:rPr lang="en-US" dirty="0"/>
              <a:t> </a:t>
            </a:r>
            <a:r>
              <a:rPr lang="en-US" dirty="0" err="1"/>
              <a:t>oman</a:t>
            </a:r>
            <a:r>
              <a:rPr lang="en-US" dirty="0"/>
              <a:t> </a:t>
            </a:r>
            <a:r>
              <a:rPr lang="en-US" dirty="0" err="1"/>
              <a:t>alansa</a:t>
            </a:r>
            <a:r>
              <a:rPr lang="en-US" dirty="0"/>
              <a:t> </a:t>
            </a:r>
            <a:r>
              <a:rPr lang="en-US" dirty="0" err="1"/>
              <a:t>ongelmia</a:t>
            </a:r>
            <a:r>
              <a:rPr lang="en-US" dirty="0"/>
              <a:t> </a:t>
            </a:r>
            <a:r>
              <a:rPr lang="en-US" dirty="0" err="1"/>
              <a:t>eroaa</a:t>
            </a:r>
            <a:r>
              <a:rPr lang="en-US" dirty="0"/>
              <a:t> </a:t>
            </a:r>
            <a:r>
              <a:rPr lang="en-US" dirty="0" err="1"/>
              <a:t>huomattavasti</a:t>
            </a:r>
            <a:r>
              <a:rPr lang="en-US" dirty="0"/>
              <a:t> </a:t>
            </a:r>
            <a:r>
              <a:rPr lang="en-US" dirty="0" err="1"/>
              <a:t>vasta-alkajasta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9022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297</Words>
  <Application>Microsoft Office PowerPoint</Application>
  <PresentationFormat>Näytössä katseltava diaesitys (4:3)</PresentationFormat>
  <Paragraphs>50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Office-teema</vt:lpstr>
      <vt:lpstr>10. Ajattelu</vt:lpstr>
      <vt:lpstr>Ajattelu </vt:lpstr>
      <vt:lpstr>Kaksoisprosessointi</vt:lpstr>
      <vt:lpstr>PowerPoint-esitys</vt:lpstr>
      <vt:lpstr>Intuitiivinen ajattelu</vt:lpstr>
      <vt:lpstr>Analyyttinen ajattelu</vt:lpstr>
      <vt:lpstr>Ongelmanratkaisu </vt:lpstr>
      <vt:lpstr>Ongelmanratkaisuun vaikuttavia biologisia tekijöitä:</vt:lpstr>
      <vt:lpstr>Ongelmanratkaisuun vaikuttavia psyykkisiä tekijöitä: </vt:lpstr>
      <vt:lpstr>Ongelmanratkaisuun vaikuttavia sosiokulttuurisia tekijöitä: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 Ajattelu</dc:title>
  <dc:creator>Holm-Willberg</dc:creator>
  <cp:lastModifiedBy>Syrjäläinen Jarno Antero</cp:lastModifiedBy>
  <cp:revision>12</cp:revision>
  <dcterms:created xsi:type="dcterms:W3CDTF">2017-08-08T08:12:04Z</dcterms:created>
  <dcterms:modified xsi:type="dcterms:W3CDTF">2017-11-16T11:55:50Z</dcterms:modified>
</cp:coreProperties>
</file>