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278" r:id="rId6"/>
    <p:sldId id="301" r:id="rId7"/>
    <p:sldId id="302" r:id="rId8"/>
    <p:sldId id="300" r:id="rId9"/>
    <p:sldId id="303" r:id="rId10"/>
    <p:sldId id="304" r:id="rId11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6C430C-10A1-4AD4-9913-5FD4928EF968}" type="datetime1">
              <a:rPr lang="en-GB" smtClean="0"/>
              <a:t>10/01/2020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AF36F-42B8-4094-A68B-0D6CAB6475E8}" type="datetime1">
              <a:rPr lang="en-GB" smtClean="0"/>
              <a:pPr/>
              <a:t>10/01/2020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76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D466E8-B38C-4D0B-9F2C-24BDFCB7C502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9EDC08-CCD7-4E0B-806A-2D925C226270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A9AA62-3F85-4F37-9D22-506C7872E2F9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318E8D-4240-4C03-BB7C-C27E04528FB9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8407C7-D287-4552-A7DB-C99B491C2D74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F97020-5BAB-45B3-8713-E97C639E83A9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D9564D-BBEB-42EE-8997-BCF87B155794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B5334E-9266-4B5A-A718-182280052BD2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C8EFF-0711-484F-8722-0164802FEF92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A949F2-C55D-44D5-A0A9-60FD7FEB0E58}" type="datetimeFigureOut">
              <a:rPr lang="fi-FI" smtClean="0"/>
              <a:t>10.1.2020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ABCDD212-C8F7-4C8F-B069-162AEC5B7A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92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20C4C2-8906-428D-BF76-DE0BEA4CCC8C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461CDC-CBD7-40F8-96AF-51D8FEBC5B47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84FFE-85FF-4B11-B33E-034103634385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EF134B-A038-410C-95BB-80B9F68D96A9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A2BC5C-F2F4-49EA-B70C-FA8C9045D9B4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AF434A-ED71-4AC1-9464-0C59D8117AEF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984DCF-38BE-4274-9FF1-06FF448B6169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5D9F8F-62B6-4FAB-B381-75FF781D0D70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ots. perustyyl. napsautt.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30A350D4-7380-47F4-AE44-29E0536B19BB}" type="datetime1">
              <a:rPr lang="en-GB" noProof="0" smtClean="0"/>
              <a:t>10/01/2020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pic>
        <p:nvPicPr>
          <p:cNvPr id="7" name="Picture 6" descr="close-up of striations on wooden surface">
            <a:extLst>
              <a:ext uri="{FF2B5EF4-FFF2-40B4-BE49-F238E27FC236}">
                <a16:creationId xmlns:a16="http://schemas.microsoft.com/office/drawing/2014/main" id="{58C70723-AF1C-49BA-B2B2-D8FE9676F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6BAE1-8BDB-451F-A765-321D7D204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179319"/>
          </a:xfrm>
        </p:spPr>
        <p:txBody>
          <a:bodyPr rtlCol="0">
            <a:normAutofit/>
          </a:bodyPr>
          <a:lstStyle/>
          <a:p>
            <a:pPr rtl="0"/>
            <a:r>
              <a:rPr lang="en-GB" sz="7000" b="1" dirty="0" err="1"/>
              <a:t>Moniäänisyys</a:t>
            </a:r>
            <a:endParaRPr lang="en-GB" sz="7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16941-0C22-4CCD-8F85-FE64C280C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/>
          <a:p>
            <a:pPr rtl="0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C834AD3-A8E7-401D-8978-6601892FB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" y="2317336"/>
            <a:ext cx="12192000" cy="36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685800"/>
            <a:ext cx="11689080" cy="1021080"/>
          </a:xfrm>
        </p:spPr>
        <p:txBody>
          <a:bodyPr>
            <a:normAutofit fontScale="90000"/>
          </a:bodyPr>
          <a:lstStyle/>
          <a:p>
            <a:pPr algn="l"/>
            <a:r>
              <a:rPr lang="fi-FI" sz="4000" b="1" dirty="0"/>
              <a:t>Moniäänisyys: eri henkilöiden ja tahojen äänten kaikuminen tekstissä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0" y="1706881"/>
            <a:ext cx="12192000" cy="204190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i-FI" sz="3200" b="1" dirty="0"/>
              <a:t>uusien näkökulmien ja tietolähteiden esiintulo</a:t>
            </a:r>
          </a:p>
          <a:p>
            <a:pPr lvl="1"/>
            <a:r>
              <a:rPr lang="fi-FI" sz="3200" b="1" dirty="0"/>
              <a:t>uusien kontekstien avautuminen </a:t>
            </a:r>
          </a:p>
          <a:p>
            <a:pPr lvl="1"/>
            <a:r>
              <a:rPr lang="fi-FI" sz="3200" b="1" dirty="0"/>
              <a:t>Useiden kielenkäyttötilanteiden läsnäolo</a:t>
            </a:r>
          </a:p>
          <a:p>
            <a:pPr lvl="1"/>
            <a:r>
              <a:rPr lang="fi-FI" sz="3200" b="1" dirty="0"/>
              <a:t>luotettavuus, uskottavuus, vakuuttavuus</a:t>
            </a:r>
          </a:p>
          <a:p>
            <a:pPr lvl="1">
              <a:buFontTx/>
              <a:buChar char="-"/>
            </a:pPr>
            <a:endParaRPr lang="fi-FI" sz="4700" b="1" dirty="0"/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C4F581-095E-4A10-BCC6-A1700C9BD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4420" y="3748783"/>
            <a:ext cx="10043160" cy="31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7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9BC11E-F21B-4CEF-B766-7EF98163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AE20B9-F211-4747-818A-FBBA83CBFE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7640"/>
            <a:ext cx="10363826" cy="3918585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fi-FI" sz="12000" b="1" dirty="0"/>
          </a:p>
          <a:p>
            <a:pPr lvl="1"/>
            <a:r>
              <a:rPr lang="fi-FI" sz="10800" b="1" dirty="0"/>
              <a:t> sitaatit ja referoinnit joidenkuiden sanomisista tai muista teksteistä, asioista tai tapahtumista </a:t>
            </a:r>
          </a:p>
          <a:p>
            <a:pPr marL="457200" lvl="1" indent="0">
              <a:buNone/>
            </a:pPr>
            <a:r>
              <a:rPr lang="fi-FI" sz="10800" b="1" dirty="0"/>
              <a:t>→ lehtijutun haastateltavien äänet: kiistan kaikki osapuolet</a:t>
            </a:r>
          </a:p>
          <a:p>
            <a:pPr marL="457200" lvl="1" indent="0">
              <a:buNone/>
            </a:pPr>
            <a:r>
              <a:rPr lang="fi-FI" sz="10800" b="1" dirty="0"/>
              <a:t>→ artikkelin lähdeviitteet: tietoa niin painetuista lähteistä kuin asiantuntijahaastatteluista</a:t>
            </a:r>
          </a:p>
          <a:p>
            <a:pPr marL="457200" lvl="1" indent="0">
              <a:buNone/>
            </a:pPr>
            <a:endParaRPr lang="fi-FI" sz="4700" b="1" dirty="0"/>
          </a:p>
          <a:p>
            <a:pPr lvl="1"/>
            <a:endParaRPr lang="fi-FI" sz="4700" b="1" dirty="0"/>
          </a:p>
          <a:p>
            <a:pPr marL="457200" lvl="1" indent="0">
              <a:buNone/>
            </a:pPr>
            <a:r>
              <a:rPr lang="fi-FI" sz="4700" b="1" dirty="0"/>
              <a:t> 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E500CFC-75CB-467E-8953-DA0FE5A5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783" y="4086225"/>
            <a:ext cx="8916433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6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3B5B10-AC89-4241-A4D2-63846A5A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12519"/>
          </a:xfrm>
        </p:spPr>
        <p:txBody>
          <a:bodyPr/>
          <a:lstStyle/>
          <a:p>
            <a:r>
              <a:rPr lang="fi-FI" b="1" dirty="0"/>
              <a:t>Miten analysoida moniäänisyyttä?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68ECD-7459-45E9-8BCA-5F8BDE684D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12520"/>
            <a:ext cx="12192000" cy="4876800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Ketkä tekstissä ovat äänessä? Millaisia ihmisryhmiä he edustavat?</a:t>
            </a:r>
          </a:p>
          <a:p>
            <a:r>
              <a:rPr lang="fi-FI" b="1" dirty="0"/>
              <a:t>Miten äänet tulevat esille? Referoidaanko muiden sanomisia vai siteerataanko heitä suoraan? Kommentoiko kirjoittaja muiden sanomisia? Ovatko lähteet luotettavia?</a:t>
            </a:r>
          </a:p>
          <a:p>
            <a:r>
              <a:rPr lang="fi-FI" b="1" dirty="0"/>
              <a:t>Keiden näkökulmat pääsevät parhaiten esille?</a:t>
            </a:r>
          </a:p>
          <a:p>
            <a:r>
              <a:rPr lang="fi-FI" b="1" dirty="0"/>
              <a:t>Puuttuuko jonkin ryhmän ääni?</a:t>
            </a:r>
          </a:p>
          <a:p>
            <a:r>
              <a:rPr lang="fi-FI" b="1" dirty="0"/>
              <a:t>Millaisia </a:t>
            </a:r>
            <a:r>
              <a:rPr lang="fi-FI" b="1" dirty="0" err="1"/>
              <a:t>intertekstuaalisia</a:t>
            </a:r>
            <a:r>
              <a:rPr lang="fi-FI" b="1" dirty="0"/>
              <a:t> viittauksia tekstissä on?</a:t>
            </a:r>
          </a:p>
          <a:p>
            <a:r>
              <a:rPr lang="fi-FI" b="1" dirty="0"/>
              <a:t>Mikä on eri puheenvuorojen tai lähteiden tehtävät?</a:t>
            </a:r>
          </a:p>
          <a:p>
            <a:r>
              <a:rPr lang="fi-FI" b="1" dirty="0"/>
              <a:t>Miten kirjoittaja tuo oman äänensä esille? Osoittaako kirjoittaja omat asenteensa muita ääniä kohtaan?</a:t>
            </a:r>
          </a:p>
          <a:p>
            <a:r>
              <a:rPr lang="fi-FI" b="1" dirty="0"/>
              <a:t>Millaista kieltä eri puhujat käyttävät?</a:t>
            </a:r>
          </a:p>
          <a:p>
            <a:r>
              <a:rPr lang="fi-FI" b="1" dirty="0"/>
              <a:t>Mitä moniäänisyys tuo tekstiin? Miten eri äänien kuuluminen vaikuttaa tekstin lukemiseen? </a:t>
            </a:r>
          </a:p>
        </p:txBody>
      </p:sp>
    </p:spTree>
    <p:extLst>
      <p:ext uri="{BB962C8B-B14F-4D97-AF65-F5344CB8AC3E}">
        <p14:creationId xmlns:p14="http://schemas.microsoft.com/office/powerpoint/2010/main" val="286779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5C4BA-94CD-4453-99DE-4D4D0D323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rmAutofit/>
          </a:bodyPr>
          <a:lstStyle/>
          <a:p>
            <a:r>
              <a:rPr lang="fi-FI" b="1" dirty="0"/>
              <a:t>Tarkastele moniäänisyyttä Matti </a:t>
            </a:r>
            <a:r>
              <a:rPr lang="fi-FI" b="1" dirty="0" err="1"/>
              <a:t>kuuselan</a:t>
            </a:r>
            <a:r>
              <a:rPr lang="fi-FI" b="1" dirty="0"/>
              <a:t> reportaasissa </a:t>
            </a:r>
            <a:r>
              <a:rPr lang="fi-FI" b="1" i="1" dirty="0"/>
              <a:t>jää hyvästi </a:t>
            </a:r>
            <a:r>
              <a:rPr lang="fi-FI" b="1" dirty="0"/>
              <a:t>(s. 39–43).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C58C73-0B9D-4055-94F2-12E3D299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12192000" cy="2584469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a) ketkä pääsevät tekstissä ääneen?</a:t>
            </a:r>
          </a:p>
          <a:p>
            <a:pPr marL="0" indent="0">
              <a:buNone/>
            </a:pPr>
            <a:r>
              <a:rPr lang="fi-FI" b="1" dirty="0"/>
              <a:t>b) Mitä tahoja he edustavat?</a:t>
            </a:r>
          </a:p>
          <a:p>
            <a:pPr marL="0" indent="0">
              <a:buNone/>
            </a:pPr>
            <a:r>
              <a:rPr lang="fi-FI" b="1" dirty="0"/>
              <a:t>c) Ketkä eivät pääse ääneen?</a:t>
            </a:r>
          </a:p>
          <a:p>
            <a:pPr marL="0" indent="0">
              <a:buNone/>
            </a:pPr>
            <a:r>
              <a:rPr lang="fi-FI" b="1" dirty="0"/>
              <a:t>d) Miten toimittajan ääni kuuluu tekstissä?</a:t>
            </a:r>
          </a:p>
          <a:p>
            <a:pPr marL="0" indent="0">
              <a:buNone/>
            </a:pPr>
            <a:r>
              <a:rPr lang="fi-FI" b="1" dirty="0"/>
              <a:t>e) Millainen tehtävä moniäänisyydellä tekstissä on?</a:t>
            </a:r>
          </a:p>
          <a:p>
            <a:pPr marL="0" indent="0">
              <a:buNone/>
            </a:pPr>
            <a:r>
              <a:rPr lang="fi-FI" b="1" dirty="0"/>
              <a:t>f) Miten teksti muuttuisi, jos nyt poissa olevat äänet lisättäisiin tekstiin?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CBF35D-CCDC-46B9-8D1C-924F40C37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4002108"/>
            <a:ext cx="9144000" cy="284331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FCD5EF2-E501-4E20-8383-33D0E622D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0350" y="3998086"/>
            <a:ext cx="9211299" cy="28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8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28F35B-02C1-426F-B5E7-B19D2EF2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E155553-63DF-463F-B786-146D1C3E6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806" y="144826"/>
            <a:ext cx="8723503" cy="361188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80E34D0-5DFF-4CD9-A531-D4BCE5DC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39" y="3756706"/>
            <a:ext cx="8791070" cy="31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5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AEA25A-FB9F-446B-9167-587D4BF1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A565F30-3A1F-4FEF-A050-E3DBD2175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4" y="0"/>
            <a:ext cx="9729216" cy="384048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4D9D148-C77C-455C-B636-6E9565A56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3" y="3840479"/>
            <a:ext cx="9751242" cy="239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78773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625_TF34316244.potx" id="{00225FC6-895F-4400-9871-3F82A9FF6933}" vid="{75BE908C-94B1-4A14-9B51-407D79C68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9C30C-D4EF-40A1-90A6-0C8077024112}">
  <ds:schemaRefs>
    <ds:schemaRef ds:uri="71af3243-3dd4-4a8d-8c0d-dd76da1f02a5"/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tf34316244</Template>
  <TotalTime>0</TotalTime>
  <Words>220</Words>
  <Application>Microsoft Office PowerPoint</Application>
  <PresentationFormat>Laajakuva</PresentationFormat>
  <Paragraphs>32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Pisara</vt:lpstr>
      <vt:lpstr>Moniäänisyys</vt:lpstr>
      <vt:lpstr>Moniäänisyys: eri henkilöiden ja tahojen äänten kaikuminen tekstissä </vt:lpstr>
      <vt:lpstr>PowerPoint-esitys</vt:lpstr>
      <vt:lpstr>Miten analysoida moniäänisyyttä? </vt:lpstr>
      <vt:lpstr>Tarkastele moniäänisyyttä Matti kuuselan reportaasissa jää hyvästi (s. 39–43).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2020-01-09T09:59:55Z</dcterms:created>
  <dcterms:modified xsi:type="dcterms:W3CDTF">2020-01-10T13:03:14Z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