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6" r:id="rId1"/>
  </p:sldMasterIdLst>
  <p:notesMasterIdLst>
    <p:notesMasterId r:id="rId6"/>
  </p:notesMasterIdLst>
  <p:sldIdLst>
    <p:sldId id="256" r:id="rId2"/>
    <p:sldId id="264" r:id="rId3"/>
    <p:sldId id="259" r:id="rId4"/>
    <p:sldId id="261" r:id="rId5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95C07F1-4DDE-F099-E32F-14912E1BD4E2}" name="Mika Kortelainen" initials="MK" userId="Mika Kortelainen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0" d="100"/>
          <a:sy n="30" d="100"/>
        </p:scale>
        <p:origin x="88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14" d="100"/>
          <a:sy n="114" d="100"/>
        </p:scale>
        <p:origin x="13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8/10/relationships/authors" Target="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5023052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4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4" name="Google Shape;11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0" name="Google Shape;13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4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4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4"/>
          <p:cNvSpPr>
            <a:spLocks noGrp="1"/>
          </p:cNvSpPr>
          <p:nvPr>
            <p:ph type="pic" idx="2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34" name="Google Shape;34;p4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5" name="Google Shape;35;p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  <p:sp>
        <p:nvSpPr>
          <p:cNvPr id="36" name="Google Shape;36;p4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6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6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endParaRPr sz="3024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9" name="Google Shape;49;p6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7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7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6" name="Google Shape;56;p7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8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8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8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8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2" name="Google Shape;62;p8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8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8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8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8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8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9" name="Google Shape;69;p8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9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9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9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9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9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7" name="Google Shape;77;p9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" name="Google Shape;78;p9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9" name="Google Shape;79;p9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9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0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-FI" dirty="0"/>
              <a:t>17. Unioni yhteistä turvaa etsimässä</a:t>
            </a:r>
            <a:br>
              <a:rPr lang="fi-FI" dirty="0"/>
            </a:br>
            <a:br>
              <a:rPr lang="fi-FI" dirty="0"/>
            </a:br>
            <a:r>
              <a:rPr lang="fi-FI" dirty="0"/>
              <a:t>Virittely: </a:t>
            </a:r>
            <a:r>
              <a:rPr lang="fi" dirty="0"/>
              <a:t>Eurooppalaiset arvot sodassa</a:t>
            </a:r>
            <a:endParaRPr lang="fi-FI" dirty="0"/>
          </a:p>
        </p:txBody>
      </p:sp>
      <p:sp>
        <p:nvSpPr>
          <p:cNvPr id="86" name="Google Shape;86;p10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3</a:t>
            </a:r>
            <a:endParaRPr/>
          </a:p>
        </p:txBody>
      </p:sp>
      <p:sp>
        <p:nvSpPr>
          <p:cNvPr id="87" name="Google Shape;87;p10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 dirty="0"/>
              <a:t>Forum Yhteiskuntaoppi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" dirty="0"/>
              <a:t>Eurooppalaiset arvot sodassa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107" name="Google Shape;107;p1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rtl="0">
              <a:spcBef>
                <a:spcPts val="0"/>
              </a:spcBef>
              <a:spcAft>
                <a:spcPts val="1200"/>
              </a:spcAft>
              <a:buSzPct val="100000"/>
            </a:pPr>
            <a:r>
              <a:rPr lang="fi-FI" dirty="0"/>
              <a:t>Puolan varaulkoministeri Marcin </a:t>
            </a:r>
            <a:r>
              <a:rPr lang="fi-FI" dirty="0" err="1"/>
              <a:t>Przydacz</a:t>
            </a:r>
            <a:r>
              <a:rPr lang="fi-FI" dirty="0"/>
              <a:t> sanoi HS:n haastattelussa 26.3.2022:</a:t>
            </a:r>
          </a:p>
          <a:p>
            <a:pPr marL="0" lvl="0" indent="0" rtl="0">
              <a:spcBef>
                <a:spcPts val="0"/>
              </a:spcBef>
              <a:spcAft>
                <a:spcPts val="1200"/>
              </a:spcAft>
              <a:buSzPct val="100000"/>
            </a:pPr>
            <a:r>
              <a:rPr lang="fi-FI" i="1" dirty="0"/>
              <a:t>”Eurooppalaiset arvot eivät ole vain jotain, mistä keskustellaan viinilasin äärellä Strasbourgissa. Niiden puolesta kuollaan parhaillaan Ukrainassa.”</a:t>
            </a:r>
          </a:p>
          <a:p>
            <a:pPr marL="0" lvl="0" indent="0" rtl="0">
              <a:spcBef>
                <a:spcPts val="0"/>
              </a:spcBef>
              <a:spcAft>
                <a:spcPts val="1200"/>
              </a:spcAft>
              <a:buSzPct val="100000"/>
            </a:pPr>
            <a:endParaRPr lang="fi-FI" dirty="0"/>
          </a:p>
          <a:p>
            <a:pPr marL="0" lvl="0" indent="0" rtl="0">
              <a:spcBef>
                <a:spcPts val="0"/>
              </a:spcBef>
              <a:spcAft>
                <a:spcPts val="1200"/>
              </a:spcAft>
              <a:buSzPct val="100000"/>
            </a:pPr>
            <a:r>
              <a:rPr lang="fi-FI" dirty="0"/>
              <a:t>Mitä </a:t>
            </a:r>
            <a:r>
              <a:rPr lang="fi-FI" dirty="0" err="1"/>
              <a:t>Przydacz</a:t>
            </a:r>
            <a:r>
              <a:rPr lang="fi-FI" dirty="0"/>
              <a:t> tarkoitti kommentillaan?</a:t>
            </a:r>
          </a:p>
        </p:txBody>
      </p:sp>
      <p:sp>
        <p:nvSpPr>
          <p:cNvPr id="108" name="Google Shape;108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  <p:sp>
        <p:nvSpPr>
          <p:cNvPr id="109" name="Google Shape;109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3, Luku 17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29855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3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</a:pPr>
            <a:r>
              <a:rPr lang="fi-FI" dirty="0"/>
              <a:t>Opettajalle</a:t>
            </a:r>
            <a:endParaRPr dirty="0"/>
          </a:p>
        </p:txBody>
      </p:sp>
      <p:sp>
        <p:nvSpPr>
          <p:cNvPr id="117" name="Google Shape;117;p13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3</a:t>
            </a:r>
            <a:endParaRPr/>
          </a:p>
        </p:txBody>
      </p:sp>
      <p:sp>
        <p:nvSpPr>
          <p:cNvPr id="118" name="Google Shape;118;p13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 dirty="0"/>
              <a:t>Forum Yhteiskuntaoppi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>
                <a:solidFill>
                  <a:srgbClr val="FF0000"/>
                </a:solidFill>
              </a:rPr>
              <a:t>Näkökulmia tehtävään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133" name="Google Shape;133;p1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685800" lvl="0" indent="-685800">
              <a:spcBef>
                <a:spcPts val="0"/>
              </a:spcBef>
              <a:spcAft>
                <a:spcPts val="1200"/>
              </a:spcAft>
              <a:buClr>
                <a:srgbClr val="FF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4800" dirty="0" err="1">
                <a:solidFill>
                  <a:srgbClr val="FF0000"/>
                </a:solidFill>
              </a:rPr>
              <a:t>Przydaczin</a:t>
            </a:r>
            <a:r>
              <a:rPr lang="fi-FI" sz="4800" dirty="0">
                <a:solidFill>
                  <a:srgbClr val="FF0000"/>
                </a:solidFill>
              </a:rPr>
              <a:t> lausahdus on maaliskuulta 2022, jolloin Venäjän hyökkäyksestä Ukrainaan oli kulunut noin kuukausi.</a:t>
            </a:r>
          </a:p>
          <a:p>
            <a:pPr marL="685800" lvl="0" indent="-685800">
              <a:spcBef>
                <a:spcPts val="0"/>
              </a:spcBef>
              <a:spcAft>
                <a:spcPts val="1200"/>
              </a:spcAft>
              <a:buClr>
                <a:srgbClr val="FF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4800" dirty="0">
                <a:solidFill>
                  <a:srgbClr val="FF0000"/>
                </a:solidFill>
              </a:rPr>
              <a:t>EU:n yhteinen identiteetti ja yhteiset arvot ovat olleet keskustelun aiheena koko unionin olemassaolon ajan, joskus myös kipuilun. Venäjän hyökkäys sai unionin kuitenkin toimimaan ennennäkemättömän yhtenäisesti ja vahvasti sodan ensi viikkoina.</a:t>
            </a:r>
          </a:p>
          <a:p>
            <a:pPr marL="685800" lvl="0" indent="-685800">
              <a:spcBef>
                <a:spcPts val="0"/>
              </a:spcBef>
              <a:spcAft>
                <a:spcPts val="1200"/>
              </a:spcAft>
              <a:buClr>
                <a:srgbClr val="FF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4800" dirty="0">
                <a:solidFill>
                  <a:srgbClr val="FF0000"/>
                </a:solidFill>
              </a:rPr>
              <a:t>Hyökkäys korosti EU:n keskeisten arvojen tärkeyttä: demokratian, oikeusvaltion ja kansalaisoikeuksien suojelun.</a:t>
            </a:r>
          </a:p>
          <a:p>
            <a:pPr marL="685800" lvl="0" indent="-685800">
              <a:spcBef>
                <a:spcPts val="0"/>
              </a:spcBef>
              <a:spcAft>
                <a:spcPts val="1200"/>
              </a:spcAft>
              <a:buClr>
                <a:srgbClr val="FF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4800" dirty="0">
                <a:solidFill>
                  <a:srgbClr val="FF0000"/>
                </a:solidFill>
              </a:rPr>
              <a:t>Ukraina oli joutunut länsimielisyydellään ja EU:ta lähentyvällä kehityksellään Venäjän hampaisiin. Ukrainan presidentti </a:t>
            </a:r>
            <a:r>
              <a:rPr lang="fi-FI" sz="4800" dirty="0" err="1">
                <a:solidFill>
                  <a:srgbClr val="FF0000"/>
                </a:solidFill>
              </a:rPr>
              <a:t>Volodymyr</a:t>
            </a:r>
            <a:r>
              <a:rPr lang="fi-FI" sz="4800" dirty="0">
                <a:solidFill>
                  <a:srgbClr val="FF0000"/>
                </a:solidFill>
              </a:rPr>
              <a:t> </a:t>
            </a:r>
            <a:r>
              <a:rPr lang="fi-FI" sz="4800" dirty="0" err="1">
                <a:solidFill>
                  <a:srgbClr val="FF0000"/>
                </a:solidFill>
              </a:rPr>
              <a:t>Zelenskyi</a:t>
            </a:r>
            <a:r>
              <a:rPr lang="fi-FI" sz="4800" dirty="0">
                <a:solidFill>
                  <a:srgbClr val="FF0000"/>
                </a:solidFill>
              </a:rPr>
              <a:t> korosti myös sodan aikana Ukrainan puolustavan läntisiä liberaalin demokratian arvoja.</a:t>
            </a:r>
          </a:p>
        </p:txBody>
      </p:sp>
      <p:sp>
        <p:nvSpPr>
          <p:cNvPr id="134" name="Google Shape;134;p1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  <p:sp>
        <p:nvSpPr>
          <p:cNvPr id="135" name="Google Shape;135;p1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3, Luku 17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402</TotalTime>
  <Words>169</Words>
  <Application>Microsoft Office PowerPoint</Application>
  <PresentationFormat>Mukautettu</PresentationFormat>
  <Paragraphs>20</Paragraphs>
  <Slides>4</Slides>
  <Notes>4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Office-teema</vt:lpstr>
      <vt:lpstr>17. Unioni yhteistä turvaa etsimässä  Virittely: Eurooppalaiset arvot sodassa</vt:lpstr>
      <vt:lpstr>Eurooppalaiset arvot sodassa</vt:lpstr>
      <vt:lpstr>Opettajalle</vt:lpstr>
      <vt:lpstr>Näkökulmia tehtävään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Forum YH3 Luku 1 Virittely</dc:title>
  <dc:creator>Mika Kortelainen</dc:creator>
  <cp:lastModifiedBy>Kaartinen Minna</cp:lastModifiedBy>
  <cp:revision>28</cp:revision>
  <dcterms:modified xsi:type="dcterms:W3CDTF">2024-10-01T07:21:46Z</dcterms:modified>
</cp:coreProperties>
</file>