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9" r:id="rId3"/>
    <p:sldId id="313" r:id="rId4"/>
    <p:sldId id="295" r:id="rId5"/>
    <p:sldId id="312" r:id="rId6"/>
    <p:sldId id="257" r:id="rId7"/>
    <p:sldId id="260" r:id="rId8"/>
    <p:sldId id="258" r:id="rId9"/>
    <p:sldId id="259" r:id="rId10"/>
    <p:sldId id="261" r:id="rId11"/>
    <p:sldId id="311" r:id="rId12"/>
    <p:sldId id="320" r:id="rId13"/>
    <p:sldId id="307" r:id="rId14"/>
    <p:sldId id="321" r:id="rId15"/>
    <p:sldId id="322" r:id="rId16"/>
    <p:sldId id="297" r:id="rId17"/>
    <p:sldId id="298" r:id="rId18"/>
    <p:sldId id="299" r:id="rId19"/>
    <p:sldId id="300" r:id="rId20"/>
    <p:sldId id="294" r:id="rId21"/>
    <p:sldId id="314" r:id="rId22"/>
    <p:sldId id="317" r:id="rId23"/>
    <p:sldId id="318" r:id="rId24"/>
    <p:sldId id="31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8005BD-8294-4271-931F-9A4363FC3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933" y="1828800"/>
            <a:ext cx="6815669" cy="1820411"/>
          </a:xfrm>
        </p:spPr>
        <p:txBody>
          <a:bodyPr/>
          <a:lstStyle/>
          <a:p>
            <a:r>
              <a:rPr lang="fi-FI" sz="4400" dirty="0"/>
              <a:t>PIELAVEDEN LUKION OPETUSSUUNNITELMA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D833028-3201-4487-AEE8-A1325767A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009938"/>
            <a:ext cx="6815669" cy="968461"/>
          </a:xfrm>
        </p:spPr>
        <p:txBody>
          <a:bodyPr>
            <a:normAutofit/>
          </a:bodyPr>
          <a:lstStyle/>
          <a:p>
            <a:r>
              <a:rPr lang="fi-FI" dirty="0"/>
              <a:t>VOIMASSA 1.8.2021 alkaen</a:t>
            </a:r>
          </a:p>
          <a:p>
            <a:r>
              <a:rPr lang="fi-FI" dirty="0" err="1"/>
              <a:t>Sivistysltk</a:t>
            </a:r>
            <a:r>
              <a:rPr lang="fi-FI" dirty="0"/>
              <a:t> 19.5.2021</a:t>
            </a:r>
          </a:p>
        </p:txBody>
      </p:sp>
    </p:spTree>
    <p:extLst>
      <p:ext uri="{BB962C8B-B14F-4D97-AF65-F5344CB8AC3E}">
        <p14:creationId xmlns:p14="http://schemas.microsoft.com/office/powerpoint/2010/main" val="296267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2CCC96-991F-484E-99FC-15F0948E3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Laaja-alaisen osaamisen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975EAB-993F-47A8-8BA7-EBAD8514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418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dirty="0"/>
              <a:t>Laaja-alaisen osaamisen osa-alueet, jotka muodostavat kaikkien oppiaineiden yhteiset tavoitteet:</a:t>
            </a:r>
          </a:p>
          <a:p>
            <a:r>
              <a:rPr lang="fi-FI" sz="3000" dirty="0"/>
              <a:t>Hyvinvointiosaaminen</a:t>
            </a:r>
          </a:p>
          <a:p>
            <a:r>
              <a:rPr lang="fi-FI" sz="3000" dirty="0"/>
              <a:t>Vuorovaikutusosaaminen</a:t>
            </a:r>
          </a:p>
          <a:p>
            <a:r>
              <a:rPr lang="fi-FI" sz="3000" dirty="0"/>
              <a:t>Monitieteinen ja luova osaaminen</a:t>
            </a:r>
          </a:p>
          <a:p>
            <a:r>
              <a:rPr lang="fi-FI" sz="3000" dirty="0"/>
              <a:t>Yhteiskunnallinen osaaminen</a:t>
            </a:r>
          </a:p>
          <a:p>
            <a:r>
              <a:rPr lang="fi-FI" sz="3000" dirty="0"/>
              <a:t>Eettisyys ja ympäristöosaaminen</a:t>
            </a:r>
          </a:p>
          <a:p>
            <a:r>
              <a:rPr lang="fi-FI" sz="3000" dirty="0"/>
              <a:t>Globaali- ja kulttuuriosaaminen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6844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2494DC2-81A2-42A2-810D-9E025BA31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" y="13811"/>
            <a:ext cx="12184175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4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6DCD601E-A5BE-4CBA-8A49-8D3DEA0BDA16}"/>
              </a:ext>
            </a:extLst>
          </p:cNvPr>
          <p:cNvSpPr txBox="1"/>
          <p:nvPr/>
        </p:nvSpPr>
        <p:spPr>
          <a:xfrm>
            <a:off x="2407640" y="1820411"/>
            <a:ext cx="6031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Mitä lukiokoulutuksessa arvioidaan?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AE5CB6C-0576-4419-B768-C5B983A94022}"/>
              </a:ext>
            </a:extLst>
          </p:cNvPr>
          <p:cNvSpPr txBox="1"/>
          <p:nvPr/>
        </p:nvSpPr>
        <p:spPr>
          <a:xfrm>
            <a:off x="2181137" y="2567031"/>
            <a:ext cx="3808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Arvioinnin kohteena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Tavoitteet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Niiden saavuttaminen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Osaaminen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Tiedot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Taidot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Oppimista ja siinä edistymistä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Laaja-alaisen osaamisen tavoitteet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Työskentely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Erilaisia geneerisiä taitoja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Tiedonhankkimistaidot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948324F-42A9-4B2B-AF04-C3C9274CAC4F}"/>
              </a:ext>
            </a:extLst>
          </p:cNvPr>
          <p:cNvSpPr txBox="1"/>
          <p:nvPr/>
        </p:nvSpPr>
        <p:spPr>
          <a:xfrm>
            <a:off x="7214531" y="2600587"/>
            <a:ext cx="2796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Arvioinnin kivijalat:</a:t>
            </a:r>
          </a:p>
          <a:p>
            <a:endParaRPr lang="fi-FI" dirty="0"/>
          </a:p>
          <a:p>
            <a:r>
              <a:rPr lang="fi-FI" dirty="0"/>
              <a:t>Tavoitteet * Mitä?</a:t>
            </a:r>
          </a:p>
          <a:p>
            <a:r>
              <a:rPr lang="fi-FI" dirty="0"/>
              <a:t>Arvioinnin tehtävät * Miksi?</a:t>
            </a:r>
          </a:p>
          <a:p>
            <a:r>
              <a:rPr lang="fi-FI" dirty="0"/>
              <a:t>Oppimiskäsitys * Miten?</a:t>
            </a:r>
          </a:p>
          <a:p>
            <a:r>
              <a:rPr lang="fi-FI" dirty="0"/>
              <a:t>Arvioinnin ajoitus * Milloin?</a:t>
            </a:r>
          </a:p>
        </p:txBody>
      </p:sp>
    </p:spTree>
    <p:extLst>
      <p:ext uri="{BB962C8B-B14F-4D97-AF65-F5344CB8AC3E}">
        <p14:creationId xmlns:p14="http://schemas.microsoft.com/office/powerpoint/2010/main" val="270602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15A45D3-9E27-46BF-8356-CE4733D80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" y="42390"/>
            <a:ext cx="12174649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3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302D22-E011-4BAF-A5C5-617DA3CF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Arvioinnin eri roolit ja tehtävät: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19C270E-EBD0-48D0-AAD9-D626266FE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Lähtötason arviointi: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2B8E78C-F165-4C88-A764-A50EC0092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1018345"/>
          </a:xfrm>
        </p:spPr>
        <p:txBody>
          <a:bodyPr/>
          <a:lstStyle/>
          <a:p>
            <a:r>
              <a:rPr lang="fi-FI" dirty="0"/>
              <a:t>Aiempi osaaminen</a:t>
            </a:r>
          </a:p>
          <a:p>
            <a:r>
              <a:rPr lang="fi-FI" dirty="0"/>
              <a:t>Helpottaa tavoitteiden asettamista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49F2B6C-D8A3-4DB1-9155-C19ACC2AB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Arviointi oppimisprosessissa: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C61A31D-4C80-4EC2-8B71-85C1C7C4E87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/>
              <a:t>Oppimisen edistyminen</a:t>
            </a:r>
          </a:p>
          <a:p>
            <a:r>
              <a:rPr lang="fi-FI" dirty="0"/>
              <a:t>Työskentely</a:t>
            </a:r>
          </a:p>
          <a:p>
            <a:r>
              <a:rPr lang="fi-FI" dirty="0"/>
              <a:t>Oppimisen ymmärtäminen</a:t>
            </a:r>
          </a:p>
          <a:p>
            <a:r>
              <a:rPr lang="fi-FI" dirty="0"/>
              <a:t>Toiminnan korjaaminen/ jatkaminen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C6DE41F-F903-45A2-AA00-0243F8D97B52}"/>
              </a:ext>
            </a:extLst>
          </p:cNvPr>
          <p:cNvSpPr txBox="1"/>
          <p:nvPr/>
        </p:nvSpPr>
        <p:spPr>
          <a:xfrm>
            <a:off x="1526796" y="4504888"/>
            <a:ext cx="2718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Opitun/osaamisen-arviointi: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BBA7BF3-A8E5-4EAD-97B6-AEFD3619BFD8}"/>
              </a:ext>
            </a:extLst>
          </p:cNvPr>
          <p:cNvSpPr txBox="1"/>
          <p:nvPr/>
        </p:nvSpPr>
        <p:spPr>
          <a:xfrm>
            <a:off x="1526796" y="5511567"/>
            <a:ext cx="316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Osaamisen määrittäminen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Opitun näkyväksi tekeminen</a:t>
            </a:r>
          </a:p>
        </p:txBody>
      </p:sp>
    </p:spTree>
    <p:extLst>
      <p:ext uri="{BB962C8B-B14F-4D97-AF65-F5344CB8AC3E}">
        <p14:creationId xmlns:p14="http://schemas.microsoft.com/office/powerpoint/2010/main" val="1226726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89BE7F-C825-4FBE-9812-6AB86BEB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Arviointitavat: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53FD07-2CD8-4E69-BA38-03D704FC7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Formatiivinen arviointi: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E9551F-B0A0-4CB0-9424-F31EC24778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Mihin olen menossa?</a:t>
            </a:r>
          </a:p>
          <a:p>
            <a:r>
              <a:rPr lang="fi-FI" dirty="0"/>
              <a:t>Miten pääsen sinne?</a:t>
            </a:r>
          </a:p>
          <a:p>
            <a:r>
              <a:rPr lang="fi-FI" dirty="0"/>
              <a:t>Mitä seuraavaksi?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6CA577C-5BF4-45E6-96C4-C22631739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Summatiivinen arviointi: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1AC6CD7-863C-4750-9104-536A8FBBD5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/>
              <a:t>Tavoitteet ja kriteerit</a:t>
            </a:r>
          </a:p>
          <a:p>
            <a:r>
              <a:rPr lang="fi-FI" dirty="0"/>
              <a:t>Monipuolinen arviointi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634C793-0EF9-4476-99A1-16DE6DF18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430" y="4110606"/>
            <a:ext cx="2023168" cy="20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7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C8E6DEB-980E-495A-841C-E575699ED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31" y="651329"/>
            <a:ext cx="5885418" cy="53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94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41CC321-E9F0-4B93-985A-70B070B21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011" y="1196154"/>
            <a:ext cx="5968556" cy="41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25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6B1078D-4450-4168-9900-4B766CDE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56" y="1384487"/>
            <a:ext cx="6522372" cy="40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02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28075FE-9D6C-4DA2-AAB3-C79FE801E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78" y="1873670"/>
            <a:ext cx="6451291" cy="311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8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43DDA-23CA-4E7E-969E-19685E4C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Tämän esityksen pohjana on käytetty Merja </a:t>
            </a:r>
            <a:r>
              <a:rPr lang="fi-FI" dirty="0" err="1"/>
              <a:t>Tissarin</a:t>
            </a:r>
            <a:r>
              <a:rPr lang="fi-FI" dirty="0"/>
              <a:t> (alku- ja loppuosa) ja </a:t>
            </a:r>
            <a:r>
              <a:rPr lang="fi-FI" dirty="0" err="1"/>
              <a:t>Najat</a:t>
            </a:r>
            <a:r>
              <a:rPr lang="fi-FI" dirty="0"/>
              <a:t> </a:t>
            </a:r>
            <a:r>
              <a:rPr lang="fi-FI" dirty="0" err="1"/>
              <a:t>Ouakrim-Soivion</a:t>
            </a:r>
            <a:r>
              <a:rPr lang="fi-FI" dirty="0"/>
              <a:t> (arviointi) dioja.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8DF5D39-E41A-4648-8062-B3163EEBB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Dioja on osin muokattu paremmin tähän tarkoitukseen sopiviksi.</a:t>
            </a:r>
          </a:p>
        </p:txBody>
      </p:sp>
    </p:spTree>
    <p:extLst>
      <p:ext uri="{BB962C8B-B14F-4D97-AF65-F5344CB8AC3E}">
        <p14:creationId xmlns:p14="http://schemas.microsoft.com/office/powerpoint/2010/main" val="391251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69EC91-964E-4DB1-BF10-97FEE367A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928458-7078-4DBB-B426-BF7ECADEF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Pielaveden LOPS oppiaineet: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E7632F5-3FC3-49E7-B5F5-A747A279B0EA}"/>
              </a:ext>
            </a:extLst>
          </p:cNvPr>
          <p:cNvSpPr txBox="1"/>
          <p:nvPr/>
        </p:nvSpPr>
        <p:spPr>
          <a:xfrm>
            <a:off x="7063530" y="3127734"/>
            <a:ext cx="32580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Yleiset tavoitteet</a:t>
            </a:r>
          </a:p>
          <a:p>
            <a:r>
              <a:rPr lang="fi-FI" sz="1600" dirty="0"/>
              <a:t>Moduulin tavoitteena on, … </a:t>
            </a:r>
          </a:p>
          <a:p>
            <a:r>
              <a:rPr lang="fi-FI" sz="1600" b="1" dirty="0"/>
              <a:t>Keskeiset sisällöt</a:t>
            </a:r>
          </a:p>
          <a:p>
            <a:r>
              <a:rPr lang="fi-FI" sz="1600" dirty="0"/>
              <a:t>Biologia tieteenä …</a:t>
            </a:r>
          </a:p>
          <a:p>
            <a:r>
              <a:rPr lang="fi-FI" sz="1600" b="1" dirty="0"/>
              <a:t>Laaja-alainen osaaminen opintojaksossa: </a:t>
            </a:r>
            <a:r>
              <a:rPr lang="fi-FI" sz="1600" dirty="0"/>
              <a:t>Vuorovaikutusosaaminen,…</a:t>
            </a:r>
          </a:p>
          <a:p>
            <a:endParaRPr lang="fi-FI" sz="1600" dirty="0"/>
          </a:p>
          <a:p>
            <a:r>
              <a:rPr lang="fi-FI" sz="1600" b="1" dirty="0"/>
              <a:t>Arviointi</a:t>
            </a:r>
          </a:p>
          <a:p>
            <a:r>
              <a:rPr lang="fi-FI" sz="1600" b="1" dirty="0"/>
              <a:t>Opintojakson vapaa kuvaus</a:t>
            </a:r>
          </a:p>
          <a:p>
            <a:r>
              <a:rPr lang="fi-FI" sz="1600" b="1" dirty="0"/>
              <a:t>Paikallinen lisäys opintojaksoon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838931B-0492-4886-9441-D72540C63893}"/>
              </a:ext>
            </a:extLst>
          </p:cNvPr>
          <p:cNvSpPr txBox="1"/>
          <p:nvPr/>
        </p:nvSpPr>
        <p:spPr>
          <a:xfrm>
            <a:off x="755008" y="2401166"/>
            <a:ext cx="137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Ainerakenne: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85A607B-D067-476B-920F-9E71909D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257" y="2413260"/>
            <a:ext cx="3258005" cy="71447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8B614D0-43D1-4C10-B676-9A6AF1D28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817" y="2585832"/>
            <a:ext cx="4134427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69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60321B-076B-4B3F-9CDD-BA2263A0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Temaattiset opinnot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FCACFD6-15F4-4834-878A-6662F016CEB2}"/>
              </a:ext>
            </a:extLst>
          </p:cNvPr>
          <p:cNvSpPr txBox="1"/>
          <p:nvPr/>
        </p:nvSpPr>
        <p:spPr>
          <a:xfrm>
            <a:off x="2952925" y="2944536"/>
            <a:ext cx="5092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Pielaveden lukion omia opintoja tai yhteistyötahon järjestämiä opintoja.</a:t>
            </a:r>
          </a:p>
          <a:p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Voi sisältää hyvin monenlaisia opintoja, niistä on syytä sopia ennen opintojen alkua rehtorin kanssa.</a:t>
            </a:r>
          </a:p>
        </p:txBody>
      </p:sp>
    </p:spTree>
    <p:extLst>
      <p:ext uri="{BB962C8B-B14F-4D97-AF65-F5344CB8AC3E}">
        <p14:creationId xmlns:p14="http://schemas.microsoft.com/office/powerpoint/2010/main" val="364437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BC45DC-D837-4D77-BB43-AACCDAB96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Lukiodiplomit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7B0500-513F-47C4-B8DD-34D04E1CF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8 eri diplomimahdollisuutta</a:t>
            </a:r>
          </a:p>
          <a:p>
            <a:r>
              <a:rPr lang="fi-FI" dirty="0"/>
              <a:t>Suoritus lukiossa itsenäisesti (pieni ohjaus on sallittua)</a:t>
            </a:r>
          </a:p>
          <a:p>
            <a:r>
              <a:rPr lang="fi-FI" dirty="0"/>
              <a:t>Laajuus 2 op</a:t>
            </a:r>
          </a:p>
        </p:txBody>
      </p:sp>
    </p:spTree>
    <p:extLst>
      <p:ext uri="{BB962C8B-B14F-4D97-AF65-F5344CB8AC3E}">
        <p14:creationId xmlns:p14="http://schemas.microsoft.com/office/powerpoint/2010/main" val="1683460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985C13-DD01-46F3-BFE4-F4840B22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LOPS liitteet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355B8F-E1E5-412C-A96B-9269A522A8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Valtakunnalliset liitteet: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DC250B-2CC4-4801-A733-2AA6EEB307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Pielaveden lukion liitteet: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4340C2C-294A-43BC-AC1C-5179AE469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666" y="3172554"/>
            <a:ext cx="3172268" cy="297221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69107FA-7D70-4130-BA69-24A71E0C5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993" y="3033522"/>
            <a:ext cx="3486637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2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3EAFE-9B58-4E86-B249-613250D4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Taustaa LOPS 2021 uudistukselle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3ED-FF0B-4B9D-8395-D815D38DC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3200" dirty="0"/>
              <a:t>Oppivelvollisuusiän nousu 18 vuoteen</a:t>
            </a:r>
            <a:br>
              <a:rPr lang="fi-FI" sz="3200" dirty="0"/>
            </a:br>
            <a:r>
              <a:rPr lang="fi-FI" sz="3200" dirty="0"/>
              <a:t>		</a:t>
            </a:r>
            <a:r>
              <a:rPr lang="fi-FI" sz="3000" dirty="0"/>
              <a:t>Maksuton materiaali ym.</a:t>
            </a:r>
          </a:p>
          <a:p>
            <a:r>
              <a:rPr lang="fi-FI" sz="3200" dirty="0"/>
              <a:t>Edellinen LOPS 2019 vuodelta</a:t>
            </a:r>
          </a:p>
          <a:p>
            <a:r>
              <a:rPr lang="fi-FI" sz="3200" dirty="0"/>
              <a:t>Yo-kirjoitusten sähköistyminen</a:t>
            </a:r>
          </a:p>
          <a:p>
            <a:r>
              <a:rPr lang="fi-FI" sz="3200" dirty="0"/>
              <a:t>AMK ja yliopiston sisäänpääsyn muutokset</a:t>
            </a:r>
          </a:p>
          <a:p>
            <a:r>
              <a:rPr lang="fi-FI" sz="3200" dirty="0"/>
              <a:t>Koronan aiheuttamat haasteet valmistelussa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039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6B416FE-7287-4B4B-88D9-F6F61BECC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475" y="591470"/>
            <a:ext cx="3265672" cy="1369922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CA2DDEB4-8854-4E25-A089-1CFC5749A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19311" y="2466378"/>
            <a:ext cx="2851306" cy="3800152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F82DE199-85C1-4AB1-AB71-47B5265757CF}"/>
              </a:ext>
            </a:extLst>
          </p:cNvPr>
          <p:cNvSpPr txBox="1"/>
          <p:nvPr/>
        </p:nvSpPr>
        <p:spPr>
          <a:xfrm>
            <a:off x="4519311" y="2038525"/>
            <a:ext cx="104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Sisältö:</a:t>
            </a:r>
          </a:p>
        </p:txBody>
      </p:sp>
    </p:spTree>
    <p:extLst>
      <p:ext uri="{BB962C8B-B14F-4D97-AF65-F5344CB8AC3E}">
        <p14:creationId xmlns:p14="http://schemas.microsoft.com/office/powerpoint/2010/main" val="258700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EE635FA-1FE7-44AA-8A6F-04F2B15A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05" y="588636"/>
            <a:ext cx="2820333" cy="568072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7D281E77-B3DE-4316-94F2-0F2987752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205" y="1400465"/>
            <a:ext cx="3047050" cy="461074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58B8DAA2-C878-4807-A8FD-518BCB799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969" y="654341"/>
            <a:ext cx="2820334" cy="561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37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9CCA65-FE72-4FC7-B07B-7E7422C1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Lukio-opintojen uudet käsitteet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FE1623-DD3C-4F6B-996B-CE42B5589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Opintopiste</a:t>
            </a:r>
          </a:p>
          <a:p>
            <a:r>
              <a:rPr lang="fi-FI" sz="3200" dirty="0"/>
              <a:t>Moduuli </a:t>
            </a:r>
          </a:p>
          <a:p>
            <a:r>
              <a:rPr lang="fi-FI" sz="3200" dirty="0"/>
              <a:t>Opintojakso </a:t>
            </a:r>
          </a:p>
          <a:p>
            <a:r>
              <a:rPr lang="fi-FI" sz="3200" dirty="0"/>
              <a:t>Laaja-alaisen osaamisen tavoitteet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415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8A3B05-C4FC-4B16-9526-89F43DCA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Opintopiste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0B74CB-116F-4D45-848E-12B1DFE03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Yksi entinen lukiokurssi vastaa laajuudeltaan kahta opintopistettä. </a:t>
            </a:r>
          </a:p>
          <a:p>
            <a:r>
              <a:rPr lang="fi-FI" dirty="0"/>
              <a:t>Lukion oppimäärän laajuus on entisen 75 kurssin sijaan 150 opintopistettä.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657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A53F69-6416-4402-A118-AE1F7EE9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Moduuli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DDF50F-8DDC-46E7-9B3F-A6E49BD9A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Oppiainesisällöt on jaettu moduuleihin, joiden laajuus on 1–4 opintopistettä.</a:t>
            </a:r>
          </a:p>
          <a:p>
            <a:r>
              <a:rPr lang="fi-FI" dirty="0"/>
              <a:t>Moduulit ovat pakollisia ja valinnaisia.</a:t>
            </a:r>
          </a:p>
          <a:p>
            <a:r>
              <a:rPr lang="fi-FI" dirty="0"/>
              <a:t>Moduuleista on koostettu opintojaksoja, jotka korvaavat entiset kurssit.</a:t>
            </a:r>
          </a:p>
        </p:txBody>
      </p:sp>
    </p:spTree>
    <p:extLst>
      <p:ext uri="{BB962C8B-B14F-4D97-AF65-F5344CB8AC3E}">
        <p14:creationId xmlns:p14="http://schemas.microsoft.com/office/powerpoint/2010/main" val="350701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F962B-BB26-4998-BB7F-0EE74694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Opintojakso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DD39D1-AD31-4C0D-8FE9-F005585DC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fi-FI" dirty="0"/>
              <a:t>Samaan opintojaksoon voidaan yhdistää moduuleja useasta eri oppiaineesta.</a:t>
            </a:r>
          </a:p>
          <a:p>
            <a:r>
              <a:rPr lang="fi-FI" dirty="0"/>
              <a:t>Paikallisesti päätetään, millaisia opintojaksot ovat ja miten ne arvioidaan.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2412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1933</TotalTime>
  <Words>362</Words>
  <Application>Microsoft Office PowerPoint</Application>
  <PresentationFormat>Laajakuva</PresentationFormat>
  <Paragraphs>95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Orgaaninen</vt:lpstr>
      <vt:lpstr>PIELAVEDEN LUKION OPETUSSUUNNITELMA</vt:lpstr>
      <vt:lpstr>Tämän esityksen pohjana on käytetty Merja Tissarin (alku- ja loppuosa) ja Najat Ouakrim-Soivion (arviointi) dioja.</vt:lpstr>
      <vt:lpstr>Taustaa LOPS 2021 uudistukselle</vt:lpstr>
      <vt:lpstr>PowerPoint-esitys</vt:lpstr>
      <vt:lpstr>PowerPoint-esitys</vt:lpstr>
      <vt:lpstr>Lukio-opintojen uudet käsitteet</vt:lpstr>
      <vt:lpstr>Opintopiste</vt:lpstr>
      <vt:lpstr>Moduuli</vt:lpstr>
      <vt:lpstr>Opintojakso</vt:lpstr>
      <vt:lpstr>Laaja-alaisen osaamisen tavoitteet</vt:lpstr>
      <vt:lpstr>PowerPoint-esitys</vt:lpstr>
      <vt:lpstr>PowerPoint-esitys</vt:lpstr>
      <vt:lpstr>PowerPoint-esitys</vt:lpstr>
      <vt:lpstr>Arvioinnin eri roolit ja tehtävät:</vt:lpstr>
      <vt:lpstr>Arviointitavat:</vt:lpstr>
      <vt:lpstr>PowerPoint-esitys</vt:lpstr>
      <vt:lpstr>PowerPoint-esitys</vt:lpstr>
      <vt:lpstr>PowerPoint-esitys</vt:lpstr>
      <vt:lpstr>PowerPoint-esitys</vt:lpstr>
      <vt:lpstr>PowerPoint-esitys</vt:lpstr>
      <vt:lpstr>Pielaveden LOPS oppiaineet:</vt:lpstr>
      <vt:lpstr>Temaattiset opinnot</vt:lpstr>
      <vt:lpstr>Lukiodiplomit</vt:lpstr>
      <vt:lpstr>LOPS liitteet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LUKIO-OPINNOT</dc:title>
  <dc:creator>Tissari Merja</dc:creator>
  <cp:lastModifiedBy>Kräkin Miika</cp:lastModifiedBy>
  <cp:revision>35</cp:revision>
  <dcterms:created xsi:type="dcterms:W3CDTF">2021-02-16T09:22:21Z</dcterms:created>
  <dcterms:modified xsi:type="dcterms:W3CDTF">2021-05-21T13:18:13Z</dcterms:modified>
</cp:coreProperties>
</file>