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56" r:id="rId5"/>
    <p:sldId id="279" r:id="rId6"/>
    <p:sldId id="280" r:id="rId7"/>
    <p:sldId id="282" r:id="rId8"/>
    <p:sldId id="283" r:id="rId9"/>
    <p:sldId id="273" r:id="rId10"/>
    <p:sldId id="281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8/14/2023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8/14/2023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8/14/2023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8/14/2023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8/14/2023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8/14/2023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2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persoonallisuuden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taustatekijät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Ympäristö, perimä ja persoonallisuus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1714500"/>
            <a:ext cx="9560993" cy="4617755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 Käyttäytymisgenetiikka</a:t>
            </a:r>
            <a:endParaRPr lang="fi-FI" sz="2800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tutkii perimän ja ympäristön vaikutusta ihmisen psyykkisiin ominaisuuksiin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genotyyppi</a:t>
            </a:r>
            <a:r>
              <a:rPr lang="fi-FI" sz="2800" dirty="0">
                <a:ea typeface="+mn-lt"/>
                <a:cs typeface="+mn-lt"/>
              </a:rPr>
              <a:t>: perimä, kaikkien geenien kokonaisuus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fenotyyppi</a:t>
            </a:r>
            <a:r>
              <a:rPr lang="fi-FI" sz="2800" dirty="0">
                <a:ea typeface="+mn-lt"/>
                <a:cs typeface="+mn-lt"/>
              </a:rPr>
              <a:t>: ilmiasu, miten jokin fyysinen tai psyykkinen ominaisuus ilmenee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</a:t>
            </a:r>
            <a:r>
              <a:rPr lang="fi-FI" sz="2800" b="1" dirty="0">
                <a:ea typeface="+mn-lt"/>
                <a:cs typeface="+mn-lt"/>
              </a:rPr>
              <a:t>Perimän ja ympäristön yhteisvaikutus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ympäristö vaikuttaa siihen, miten perimän vaikutus tulee esiin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genotyyppi voi johtaa moneen eri fenotyyppiin riippuen perimän ja ympäristön vuorovaikutuksesta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87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728015"/>
          </a:xfrm>
        </p:spPr>
        <p:txBody>
          <a:bodyPr/>
          <a:lstStyle/>
          <a:p>
            <a:r>
              <a:rPr lang="fi-FI" dirty="0"/>
              <a:t>Käyttäytymisgenetiikka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1419226"/>
            <a:ext cx="10150594" cy="4913030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600" b="1" dirty="0">
                <a:ea typeface="+mn-lt"/>
                <a:cs typeface="+mn-lt"/>
              </a:rPr>
              <a:t>Luonnolliset tilanteet</a:t>
            </a:r>
          </a:p>
          <a:p>
            <a:pPr marL="0" indent="0">
              <a:buNone/>
            </a:pPr>
            <a:r>
              <a:rPr lang="fi-FI" sz="2600" dirty="0">
                <a:ea typeface="+mn-lt"/>
                <a:cs typeface="+mn-lt"/>
              </a:rPr>
              <a:t>tilanteita, jotka syntyvät itsestään </a:t>
            </a:r>
          </a:p>
          <a:p>
            <a:pPr marL="128016" lvl="1" indent="0">
              <a:buNone/>
            </a:pPr>
            <a:r>
              <a:rPr lang="fi-FI" sz="2600" b="1" dirty="0">
                <a:ea typeface="+mn-lt"/>
                <a:cs typeface="+mn-lt"/>
              </a:rPr>
              <a:t>- kaksostutkimus</a:t>
            </a:r>
            <a:r>
              <a:rPr lang="fi-FI" sz="2600" dirty="0">
                <a:ea typeface="+mn-lt"/>
                <a:cs typeface="+mn-lt"/>
              </a:rPr>
              <a:t>: tutkitaan identtisten tai epäidenttisten kaksosten kehitystä</a:t>
            </a:r>
          </a:p>
          <a:p>
            <a:pPr marL="128016" lvl="1" indent="0">
              <a:buNone/>
            </a:pPr>
            <a:r>
              <a:rPr lang="fi-FI" sz="2600" b="1" dirty="0">
                <a:ea typeface="+mn-lt"/>
                <a:cs typeface="+mn-lt"/>
              </a:rPr>
              <a:t>- adoptiotutkimus</a:t>
            </a:r>
            <a:r>
              <a:rPr lang="fi-FI" sz="2600" dirty="0">
                <a:ea typeface="+mn-lt"/>
                <a:cs typeface="+mn-lt"/>
              </a:rPr>
              <a:t>: tutkitaan pian syntymän jälkeen adoptoituja lapsia</a:t>
            </a:r>
          </a:p>
          <a:p>
            <a:pPr marL="128016" lvl="1" indent="0">
              <a:buNone/>
            </a:pPr>
            <a:r>
              <a:rPr lang="fi-FI" sz="2600" dirty="0">
                <a:ea typeface="+mn-lt"/>
                <a:cs typeface="+mn-lt"/>
              </a:rPr>
              <a:t>- pyritään selvittämään perimän ja ympäristön vaikutuksia psyykkiseen ominaisuuteen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600" b="1" dirty="0">
                <a:ea typeface="+mn-lt"/>
                <a:cs typeface="+mn-lt"/>
              </a:rPr>
              <a:t> GWAS-tutkimukset</a:t>
            </a:r>
          </a:p>
          <a:p>
            <a:pPr marL="128016" lvl="1" indent="0">
              <a:buNone/>
            </a:pPr>
            <a:r>
              <a:rPr lang="fi-FI" sz="2600" dirty="0">
                <a:ea typeface="+mn-lt"/>
                <a:cs typeface="+mn-lt"/>
              </a:rPr>
              <a:t>- nykyaikainen tutkimusmenetelmä, jossa selvitetään ihmisten koko perimä</a:t>
            </a:r>
          </a:p>
          <a:p>
            <a:pPr marL="128016" lvl="1" indent="0">
              <a:buNone/>
            </a:pPr>
            <a:r>
              <a:rPr lang="fi-FI" sz="2600" dirty="0">
                <a:ea typeface="+mn-lt"/>
                <a:cs typeface="+mn-lt"/>
              </a:rPr>
              <a:t>- eri geenitekijöiden perusteella lasketaan lukuarvo, </a:t>
            </a:r>
            <a:r>
              <a:rPr lang="fi-FI" sz="2600" dirty="0" err="1">
                <a:ea typeface="+mn-lt"/>
                <a:cs typeface="+mn-lt"/>
              </a:rPr>
              <a:t>polygeeninen</a:t>
            </a:r>
            <a:r>
              <a:rPr lang="fi-FI" sz="2600" dirty="0">
                <a:ea typeface="+mn-lt"/>
                <a:cs typeface="+mn-lt"/>
              </a:rPr>
              <a:t> indeksi</a:t>
            </a:r>
          </a:p>
          <a:p>
            <a:pPr marL="128016" lvl="1" indent="0">
              <a:buNone/>
            </a:pPr>
            <a:r>
              <a:rPr lang="fi-FI" sz="2600" dirty="0">
                <a:ea typeface="+mn-lt"/>
                <a:cs typeface="+mn-lt"/>
              </a:rPr>
              <a:t>- jos </a:t>
            </a:r>
            <a:r>
              <a:rPr lang="fi-FI" sz="2600" dirty="0" err="1">
                <a:ea typeface="+mn-lt"/>
                <a:cs typeface="+mn-lt"/>
              </a:rPr>
              <a:t>polygeeninen</a:t>
            </a:r>
            <a:r>
              <a:rPr lang="fi-FI" sz="2600" dirty="0">
                <a:ea typeface="+mn-lt"/>
                <a:cs typeface="+mn-lt"/>
              </a:rPr>
              <a:t> indeksi korreloi psyykkisen ominaisuuden kanssa, perimällä on vaikutusta siihen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74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148334"/>
          </a:xfrm>
        </p:spPr>
        <p:txBody>
          <a:bodyPr>
            <a:normAutofit fontScale="90000"/>
          </a:bodyPr>
          <a:lstStyle/>
          <a:p>
            <a:r>
              <a:rPr lang="fi-FI" dirty="0"/>
              <a:t>Persoonallisuuden biologinen perusta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28775"/>
            <a:ext cx="6033897" cy="448384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 Serotoniinijärjestelmä</a:t>
            </a:r>
            <a:endParaRPr lang="fi-FI" sz="2800" dirty="0">
              <a:ea typeface="+mn-lt"/>
              <a:cs typeface="+mn-lt"/>
            </a:endParaRPr>
          </a:p>
          <a:p>
            <a:pPr marL="127635" lvl="1" indent="0">
              <a:buNone/>
            </a:pPr>
            <a:r>
              <a:rPr lang="fi-FI" sz="2800" dirty="0"/>
              <a:t> hillitsee häiritseviä ja ahdistavia tunteita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 Dopamiinijärjestelmä</a:t>
            </a:r>
            <a:endParaRPr lang="fi-FI" sz="2800" dirty="0">
              <a:ea typeface="+mn-lt"/>
              <a:cs typeface="+mn-lt"/>
            </a:endParaRPr>
          </a:p>
          <a:p>
            <a:pPr marL="127635" lvl="1" indent="0">
              <a:buNone/>
            </a:pPr>
            <a:r>
              <a:rPr lang="fi-FI" sz="2800" dirty="0"/>
              <a:t> ohjaa tutkimaan ympäristöä ja kiinnostavia aistiärsykkeitä</a:t>
            </a:r>
          </a:p>
          <a:p>
            <a:pPr marL="0" indent="0">
              <a:buNone/>
            </a:pPr>
            <a:r>
              <a:rPr lang="fi-FI" sz="2800" dirty="0"/>
              <a:t> - Aivotutkimus ja persoonallisuus</a:t>
            </a:r>
          </a:p>
          <a:p>
            <a:pPr marL="127635" lvl="1" indent="0">
              <a:buNone/>
            </a:pPr>
            <a:r>
              <a:rPr lang="fi-FI" sz="2800" dirty="0"/>
              <a:t>aivokuvantaminen on nykyään tärkeä osa persoonallisuuden tutkimusta</a:t>
            </a:r>
          </a:p>
          <a:p>
            <a:pPr marL="127635" lvl="1" indent="0">
              <a:buNone/>
            </a:pPr>
            <a:endParaRPr lang="fi-FI" sz="20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14" y="1270000"/>
            <a:ext cx="4315811" cy="424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7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7164B6-48BD-919A-D1D9-612789F44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DA04AE-8D6C-5AFB-14C5-4E698CA5E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Heritabiliteetti?</a:t>
            </a:r>
          </a:p>
          <a:p>
            <a:r>
              <a:rPr lang="fi-FI" sz="3600" dirty="0" err="1"/>
              <a:t>Epigenetiikka</a:t>
            </a:r>
            <a:r>
              <a:rPr lang="fi-FI" sz="3600"/>
              <a:t>?</a:t>
            </a:r>
            <a:endParaRPr lang="fi-FI" sz="3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5878C75-8BAF-735D-738C-734835C0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5 yksilöllinen ja yhteisöllinen ihminen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3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 err="1"/>
              <a:t>Heritabiliteetti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52601"/>
            <a:ext cx="6696486" cy="4360022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</a:t>
            </a:r>
            <a:r>
              <a:rPr lang="fi-FI" sz="2800" dirty="0">
                <a:ea typeface="+mn-lt"/>
                <a:cs typeface="+mn-lt"/>
              </a:rPr>
              <a:t>Lukuarvo, joka kuvaa perinnöllisten tekijöiden osuutta yksilöiden välisistä eroista.</a:t>
            </a: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Selittää, kuinka paljon ominaisuuden </a:t>
            </a:r>
            <a:r>
              <a:rPr lang="fi-FI" sz="2800" b="1" dirty="0"/>
              <a:t>vaihtelusta</a:t>
            </a:r>
            <a:r>
              <a:rPr lang="fi-FI" sz="2800" dirty="0"/>
              <a:t> aiheutuu perimästä.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Suuri </a:t>
            </a:r>
            <a:r>
              <a:rPr lang="fi-FI" sz="2800" dirty="0" err="1"/>
              <a:t>heritabiliteetti</a:t>
            </a:r>
            <a:r>
              <a:rPr lang="fi-FI" sz="2800" dirty="0"/>
              <a:t>: ominaisuus johtuu enimmäkseen perimästä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Matala </a:t>
            </a:r>
            <a:r>
              <a:rPr lang="fi-FI" sz="2800" dirty="0" err="1"/>
              <a:t>heritabiliteetti</a:t>
            </a:r>
            <a:r>
              <a:rPr lang="fi-FI" sz="2800" dirty="0"/>
              <a:t>: ominaisuus johtuu enimmäkseen ympäristöstä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46" y="585216"/>
            <a:ext cx="3878025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 err="1"/>
              <a:t>Epigenetiikka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790701"/>
            <a:ext cx="7005447" cy="4321922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Geeni voi sammua ympäristötekijöiden vaikutuksesta.</a:t>
            </a:r>
          </a:p>
          <a:p>
            <a:pPr marL="128016" lvl="1" indent="0">
              <a:buNone/>
            </a:pPr>
            <a:r>
              <a:rPr lang="fi-FI" sz="2400" dirty="0">
                <a:ea typeface="+mn-lt"/>
                <a:cs typeface="+mn-lt"/>
              </a:rPr>
              <a:t>tätä kutsutaan </a:t>
            </a:r>
            <a:r>
              <a:rPr lang="fi-FI" sz="2400" b="1" dirty="0" err="1">
                <a:ea typeface="+mn-lt"/>
                <a:cs typeface="+mn-lt"/>
              </a:rPr>
              <a:t>epigeneettiseksi</a:t>
            </a:r>
            <a:r>
              <a:rPr lang="fi-FI" sz="2400" b="1" dirty="0">
                <a:ea typeface="+mn-lt"/>
                <a:cs typeface="+mn-lt"/>
              </a:rPr>
              <a:t> vaikutukseksi</a:t>
            </a:r>
          </a:p>
          <a:p>
            <a:pPr marL="128016" lvl="1" indent="0">
              <a:buNone/>
            </a:pPr>
            <a:r>
              <a:rPr lang="fi-FI" sz="2400" dirty="0">
                <a:ea typeface="+mn-lt"/>
                <a:cs typeface="+mn-lt"/>
              </a:rPr>
              <a:t>geeni ei enää vaikuta ihmisen toimintaan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 </a:t>
            </a:r>
            <a:r>
              <a:rPr lang="fi-FI" sz="2800" dirty="0"/>
              <a:t>Perimän ja ympäristön vaikutusmekanismit</a:t>
            </a:r>
          </a:p>
          <a:p>
            <a:pPr marL="128016" lvl="1" indent="0">
              <a:buNone/>
            </a:pPr>
            <a:r>
              <a:rPr lang="fi-FI" sz="2800" b="1" dirty="0"/>
              <a:t>jaettu perimä: </a:t>
            </a:r>
            <a:r>
              <a:rPr lang="fi-FI" sz="2800" dirty="0"/>
              <a:t>kahden ihmisen perimän samankaltaisuus</a:t>
            </a:r>
            <a:endParaRPr lang="fi-FI" sz="2800" b="1" dirty="0"/>
          </a:p>
          <a:p>
            <a:pPr marL="128016" lvl="1" indent="0">
              <a:buNone/>
            </a:pPr>
            <a:r>
              <a:rPr lang="fi-FI" sz="2800" b="1" dirty="0"/>
              <a:t>jaettu ympäristö</a:t>
            </a:r>
            <a:r>
              <a:rPr lang="fi-FI" sz="2800" dirty="0"/>
              <a:t>: kahden ihmisen kasvuympäristön samankaltaisuus</a:t>
            </a:r>
          </a:p>
          <a:p>
            <a:pPr marL="128016" lvl="1" indent="0">
              <a:buNone/>
            </a:pPr>
            <a:r>
              <a:rPr lang="fi-FI" sz="2800" b="1" dirty="0"/>
              <a:t>ei-jaettu ympäristö</a:t>
            </a:r>
            <a:r>
              <a:rPr lang="fi-FI" sz="2800" dirty="0"/>
              <a:t>: kaikki muut tekijät kuin jaettu perimä ja jaettu ympäristö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585216"/>
            <a:ext cx="3543395" cy="58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048015"/>
          </a:xfrm>
        </p:spPr>
        <p:txBody>
          <a:bodyPr>
            <a:normAutofit fontScale="90000"/>
          </a:bodyPr>
          <a:lstStyle/>
          <a:p>
            <a:r>
              <a:rPr lang="fi-FI" dirty="0"/>
              <a:t>Sosiaalinen ympäristö ja persoonallisuus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647824"/>
            <a:ext cx="7800269" cy="4806215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800" b="1" dirty="0">
                <a:ea typeface="+mn-lt"/>
                <a:cs typeface="+mn-lt"/>
              </a:rPr>
              <a:t>Kulttuurin odotukset</a:t>
            </a:r>
          </a:p>
          <a:p>
            <a:pPr marL="128016" lvl="1" indent="0">
              <a:buNone/>
            </a:pPr>
            <a:r>
              <a:rPr lang="fi-FI" sz="2800" dirty="0">
                <a:ea typeface="+mn-lt"/>
                <a:cs typeface="+mn-lt"/>
              </a:rPr>
              <a:t>kulttuuriympäristö vaikuttaa, miten persoonallisuus ilmenee</a:t>
            </a:r>
          </a:p>
          <a:p>
            <a:pPr marL="310896" lvl="2" indent="0">
              <a:buNone/>
            </a:pPr>
            <a:r>
              <a:rPr lang="fi-FI" sz="2800" dirty="0">
                <a:ea typeface="+mn-lt"/>
                <a:cs typeface="+mn-lt"/>
              </a:rPr>
              <a:t>mitä tunnolliselta ihmiseltä odotetaan eri kulttuuriympäristöissä?</a:t>
            </a:r>
          </a:p>
          <a:p>
            <a:pPr marL="128016" lvl="1" indent="0">
              <a:buNone/>
            </a:pPr>
            <a:r>
              <a:rPr lang="fi-FI" sz="2800" dirty="0">
                <a:ea typeface="+mn-lt"/>
                <a:cs typeface="+mn-lt"/>
              </a:rPr>
              <a:t>kulttuuriympäristö vaikuttaa persoonallisuuden muutokseen</a:t>
            </a:r>
          </a:p>
          <a:p>
            <a:pPr marL="310896" lvl="2" indent="0">
              <a:buNone/>
            </a:pPr>
            <a:r>
              <a:rPr lang="fi-FI" sz="2800" dirty="0">
                <a:ea typeface="+mn-lt"/>
                <a:cs typeface="+mn-lt"/>
              </a:rPr>
              <a:t>jos kulttuurissa itsenäistytään nuorena, aikuismainen persoonallisuus omaksutaan varhain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</a:t>
            </a:r>
            <a:r>
              <a:rPr lang="fi-FI" sz="2800" b="1" dirty="0" err="1">
                <a:ea typeface="+mn-lt"/>
                <a:cs typeface="+mn-lt"/>
              </a:rPr>
              <a:t>Evokatiivinen</a:t>
            </a:r>
            <a:r>
              <a:rPr lang="fi-FI" sz="2800" b="1" dirty="0">
                <a:ea typeface="+mn-lt"/>
                <a:cs typeface="+mn-lt"/>
              </a:rPr>
              <a:t> vuorovaikutus</a:t>
            </a:r>
            <a:r>
              <a:rPr lang="fi-FI" sz="2800" dirty="0">
                <a:ea typeface="+mn-lt"/>
                <a:cs typeface="+mn-lt"/>
              </a:rPr>
              <a:t>: ympäristö reagoi yksilön persoonallisuuteen joko kannustaen tai torjumalla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" y="2047140"/>
            <a:ext cx="3128434" cy="469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B55BF0-58D8-408B-88AC-7CDF5F83DC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schemas.microsoft.com/office/2006/documentManagement/types"/>
    <ds:schemaRef ds:uri="807aa635-cdf8-4f87-acc5-eeaafee58acb"/>
    <ds:schemaRef ds:uri="http://purl.org/dc/elements/1.1/"/>
    <ds:schemaRef ds:uri="http://schemas.microsoft.com/office/2006/metadata/properties"/>
    <ds:schemaRef ds:uri="42116817-7e29-4aa7-b7a6-c483eebecbb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13472</TotalTime>
  <Words>412</Words>
  <Application>Microsoft Office PowerPoint</Application>
  <PresentationFormat>Laajakuva</PresentationFormat>
  <Paragraphs>57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Tw Cen MT Condensed</vt:lpstr>
      <vt:lpstr>Wingdings 3</vt:lpstr>
      <vt:lpstr>Integraali</vt:lpstr>
      <vt:lpstr>2 persoonallisuuden taustatekijät</vt:lpstr>
      <vt:lpstr>Ympäristö, perimä ja persoonallisuus</vt:lpstr>
      <vt:lpstr>Käyttäytymisgenetiikka</vt:lpstr>
      <vt:lpstr>Persoonallisuuden biologinen perusta</vt:lpstr>
      <vt:lpstr>PowerPoint-esitys</vt:lpstr>
      <vt:lpstr>Heritabiliteetti</vt:lpstr>
      <vt:lpstr>Epigenetiikka</vt:lpstr>
      <vt:lpstr>Sosiaalinen ympäristö ja persoonallisuus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Ikonen Marko</cp:lastModifiedBy>
  <cp:revision>681</cp:revision>
  <dcterms:created xsi:type="dcterms:W3CDTF">2021-05-18T05:21:46Z</dcterms:created>
  <dcterms:modified xsi:type="dcterms:W3CDTF">2023-08-14T08:48:04Z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