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56" r:id="rId5"/>
    <p:sldId id="279" r:id="rId6"/>
    <p:sldId id="277" r:id="rId7"/>
    <p:sldId id="273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3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taipumukselliset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piirteet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814959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Mcadamsin</a:t>
            </a:r>
            <a:r>
              <a:rPr lang="fi-FI" dirty="0"/>
              <a:t> kokonaismalli persoonallisuudesta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696283"/>
            <a:ext cx="7263414" cy="483786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800" u="sng" dirty="0">
                <a:ea typeface="+mn-lt"/>
                <a:cs typeface="+mn-lt"/>
              </a:rPr>
              <a:t>Ensimmäinen taso</a:t>
            </a:r>
            <a:r>
              <a:rPr lang="fi-FI" sz="2800" dirty="0">
                <a:ea typeface="+mn-lt"/>
                <a:cs typeface="+mn-lt"/>
              </a:rPr>
              <a:t>: </a:t>
            </a:r>
            <a:r>
              <a:rPr lang="fi-FI" sz="2800" b="1" dirty="0">
                <a:ea typeface="+mn-lt"/>
                <a:cs typeface="+mn-lt"/>
              </a:rPr>
              <a:t>taipumukselliset piirteet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melko pysyvät tavat toimia ja käyttäytyä eri tilanteissa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temperamentti, persoonallisuuden piirteet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</a:t>
            </a:r>
            <a:r>
              <a:rPr lang="fi-FI" sz="2800" u="sng" dirty="0">
                <a:ea typeface="+mn-lt"/>
                <a:cs typeface="+mn-lt"/>
              </a:rPr>
              <a:t>Toinen taso</a:t>
            </a:r>
            <a:r>
              <a:rPr lang="fi-FI" sz="2800" dirty="0">
                <a:ea typeface="+mn-lt"/>
                <a:cs typeface="+mn-lt"/>
              </a:rPr>
              <a:t>: </a:t>
            </a:r>
            <a:r>
              <a:rPr lang="fi-FI" sz="2800" b="1" dirty="0">
                <a:ea typeface="+mn-lt"/>
                <a:cs typeface="+mn-lt"/>
              </a:rPr>
              <a:t>tyypilliset sopeutumistavat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tilanteesta riippuvia tapoja sopeutua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/>
              <a:t>tavoitteet</a:t>
            </a:r>
            <a:r>
              <a:rPr lang="en-US" sz="2800" dirty="0"/>
              <a:t> ja </a:t>
            </a:r>
            <a:r>
              <a:rPr lang="en-US" sz="2800" dirty="0" err="1"/>
              <a:t>suunnitelmat</a:t>
            </a:r>
            <a:r>
              <a:rPr lang="en-US" sz="2800" dirty="0"/>
              <a:t>; </a:t>
            </a:r>
            <a:r>
              <a:rPr lang="en-US" sz="2800" dirty="0" err="1"/>
              <a:t>arvot</a:t>
            </a:r>
            <a:r>
              <a:rPr lang="en-US" sz="2800" dirty="0"/>
              <a:t>, </a:t>
            </a:r>
            <a:r>
              <a:rPr lang="en-US" sz="2800" dirty="0" err="1"/>
              <a:t>selviytymiskeinot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u="sng" dirty="0" err="1"/>
              <a:t>Kolmas</a:t>
            </a:r>
            <a:r>
              <a:rPr lang="en-US" sz="2800" u="sng" dirty="0"/>
              <a:t> </a:t>
            </a:r>
            <a:r>
              <a:rPr lang="en-US" sz="2800" u="sng" dirty="0" err="1"/>
              <a:t>taso</a:t>
            </a:r>
            <a:r>
              <a:rPr lang="en-US" sz="2800" dirty="0"/>
              <a:t>: </a:t>
            </a:r>
            <a:r>
              <a:rPr lang="en-US" sz="2800" b="1" dirty="0" err="1"/>
              <a:t>tarinamuotoinen</a:t>
            </a:r>
            <a:r>
              <a:rPr lang="en-US" sz="2800" b="1" dirty="0"/>
              <a:t> </a:t>
            </a:r>
            <a:r>
              <a:rPr lang="en-US" sz="2800" b="1" dirty="0" err="1"/>
              <a:t>identiteetti</a:t>
            </a: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/>
              <a:t>yksilön</a:t>
            </a:r>
            <a:r>
              <a:rPr lang="en-US" sz="2800" dirty="0"/>
              <a:t> </a:t>
            </a:r>
            <a:r>
              <a:rPr lang="en-US" sz="2800" dirty="0" err="1"/>
              <a:t>itsestään</a:t>
            </a:r>
            <a:r>
              <a:rPr lang="en-US" sz="2800" dirty="0"/>
              <a:t> </a:t>
            </a:r>
            <a:r>
              <a:rPr lang="en-US" sz="2800" dirty="0" err="1"/>
              <a:t>tekemä</a:t>
            </a:r>
            <a:r>
              <a:rPr lang="en-US" sz="2800" dirty="0"/>
              <a:t> ja </a:t>
            </a:r>
            <a:r>
              <a:rPr lang="en-US" sz="2800" dirty="0" err="1"/>
              <a:t>jatkuvasti</a:t>
            </a:r>
            <a:r>
              <a:rPr lang="en-US" sz="2800" dirty="0"/>
              <a:t> </a:t>
            </a:r>
            <a:r>
              <a:rPr lang="en-US" sz="2800" dirty="0" err="1"/>
              <a:t>kehittyvät</a:t>
            </a:r>
            <a:r>
              <a:rPr lang="en-US" sz="2800" dirty="0"/>
              <a:t> </a:t>
            </a:r>
            <a:r>
              <a:rPr lang="en-US" sz="2800" dirty="0" err="1"/>
              <a:t>tarina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525455"/>
            <a:ext cx="351893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061390"/>
          </a:xfrm>
        </p:spPr>
        <p:txBody>
          <a:bodyPr/>
          <a:lstStyle/>
          <a:p>
            <a:r>
              <a:rPr lang="fi-FI" dirty="0"/>
              <a:t>Persoonallisuuden taustatekijät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1828800"/>
            <a:ext cx="9560993" cy="450345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/>
              <a:t> </a:t>
            </a:r>
            <a:r>
              <a:rPr lang="fi-FI" sz="3200" b="1" dirty="0"/>
              <a:t>Biologiset tekijät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3200" dirty="0"/>
              <a:t>perimä ja evoluutio</a:t>
            </a:r>
            <a:endParaRPr lang="fi-FI" sz="3200" b="1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3200" b="1" dirty="0"/>
              <a:t> Sosiaaliset ja kulttuuriset tekijät</a:t>
            </a:r>
            <a:endParaRPr lang="fi-FI" sz="3200" dirty="0"/>
          </a:p>
          <a:p>
            <a:pPr lvl="1">
              <a:buFont typeface="Arial" panose="020B0602020104020603" pitchFamily="34" charset="0"/>
              <a:buChar char="•"/>
            </a:pPr>
            <a:r>
              <a:rPr lang="fi-FI" sz="3200" dirty="0"/>
              <a:t>Ympäristön normit ja odotukset</a:t>
            </a:r>
          </a:p>
          <a:p>
            <a:pPr lvl="1">
              <a:buFont typeface="Arial" panose="020B0602020104020603" pitchFamily="34" charset="0"/>
              <a:buChar char="•"/>
            </a:pPr>
            <a:endParaRPr lang="fi-FI" sz="3200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3200" dirty="0"/>
              <a:t> Taustatekijät vaikuttavat kaikkiin persoonallisuuden tasoihin 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fi-FI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595884"/>
          </a:xfrm>
        </p:spPr>
        <p:txBody>
          <a:bodyPr>
            <a:normAutofit fontScale="90000"/>
          </a:bodyPr>
          <a:lstStyle/>
          <a:p>
            <a:r>
              <a:rPr lang="fi-FI" dirty="0"/>
              <a:t>Taipumukselliset piirteet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19225"/>
            <a:ext cx="6696486" cy="469339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sz="2800" b="1" dirty="0">
                <a:ea typeface="+mn-lt"/>
                <a:cs typeface="+mn-lt"/>
              </a:rPr>
              <a:t>Taipumukselliset piirteet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/>
              <a:t>yksilölliset tavat toimia ja reagoida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/>
              <a:t>erottavat yksilöt toisistaan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Taipumukselliset piirteet kuvaavat mm.: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/>
              <a:t>miten ihminen reagoi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/>
              <a:t>miten voimakkaasti ihminen reagoi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/>
              <a:t>millaisiin asioihin ihminen kiinnittää huomiota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585216"/>
            <a:ext cx="3860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557784"/>
          </a:xfrm>
        </p:spPr>
        <p:txBody>
          <a:bodyPr>
            <a:normAutofit fontScale="90000"/>
          </a:bodyPr>
          <a:lstStyle/>
          <a:p>
            <a:r>
              <a:rPr lang="fi-FI" dirty="0"/>
              <a:t>temperamentti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76351"/>
            <a:ext cx="6696486" cy="483627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Temperamentti</a:t>
            </a:r>
            <a:endParaRPr lang="fi-FI" sz="2400" dirty="0">
              <a:ea typeface="+mn-lt"/>
              <a:cs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Yksilöllinen ja synnynnäinen toimintatyyli ja reagointitapa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 err="1">
                <a:ea typeface="+mn-lt"/>
                <a:cs typeface="+mn-lt"/>
              </a:rPr>
              <a:t>Rothbartin</a:t>
            </a:r>
            <a:r>
              <a:rPr lang="fi-FI" sz="2400" b="1" dirty="0">
                <a:ea typeface="+mn-lt"/>
                <a:cs typeface="+mn-lt"/>
              </a:rPr>
              <a:t> temperamenttimalli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reaktiivisuus</a:t>
            </a:r>
            <a:r>
              <a:rPr lang="fi-FI" sz="2400" dirty="0">
                <a:ea typeface="+mn-lt"/>
                <a:cs typeface="+mn-lt"/>
              </a:rPr>
              <a:t>: automaattinen reaktio erilaisiin tapahtumiin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taipumus kokea myönteisiä tunteita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taipumus kokea kielteisiä tunteita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itsesäätely</a:t>
            </a:r>
            <a:r>
              <a:rPr lang="fi-FI" sz="2400" dirty="0">
                <a:ea typeface="+mn-lt"/>
                <a:cs typeface="+mn-lt"/>
              </a:rPr>
              <a:t>: kehityksen myötä kypsyvä taito, joka säätelee reaktiivisuutta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Temperamentin vaikutus näkyy erityisesti </a:t>
            </a:r>
            <a:r>
              <a:rPr lang="fi-FI" sz="2400" b="1" dirty="0">
                <a:ea typeface="+mn-lt"/>
                <a:cs typeface="+mn-lt"/>
              </a:rPr>
              <a:t>stressaavissa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tilanteissa</a:t>
            </a:r>
            <a:r>
              <a:rPr lang="fi-FI" sz="2400" dirty="0">
                <a:ea typeface="+mn-lt"/>
                <a:cs typeface="+mn-lt"/>
              </a:rPr>
              <a:t> ja </a:t>
            </a:r>
            <a:r>
              <a:rPr lang="fi-FI" sz="2400" b="1" dirty="0">
                <a:ea typeface="+mn-lt"/>
                <a:cs typeface="+mn-lt"/>
              </a:rPr>
              <a:t>avoimissa</a:t>
            </a: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tilanteissa</a:t>
            </a:r>
            <a:r>
              <a:rPr lang="fi-FI" sz="2400" dirty="0">
                <a:ea typeface="+mn-lt"/>
                <a:cs typeface="+mn-lt"/>
              </a:rPr>
              <a:t>.</a:t>
            </a:r>
            <a:endParaRPr lang="fi-FI" sz="24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585216"/>
            <a:ext cx="3632408" cy="54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5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167384"/>
          </a:xfrm>
        </p:spPr>
        <p:txBody>
          <a:bodyPr>
            <a:normAutofit fontScale="90000"/>
          </a:bodyPr>
          <a:lstStyle/>
          <a:p>
            <a:r>
              <a:rPr lang="fi-FI" dirty="0"/>
              <a:t>Temperamentin ja ympäristön yhteensopivuus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52601"/>
            <a:ext cx="6696486" cy="436002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800" dirty="0">
                <a:ea typeface="+mn-lt"/>
                <a:cs typeface="+mn-lt"/>
              </a:rPr>
              <a:t>Kuvaa, miten hyvin ympäristö sopii yhteen ihmisen temperamentin kanssa.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 </a:t>
            </a:r>
            <a:r>
              <a:rPr lang="fi-FI" sz="2800" b="1" dirty="0">
                <a:ea typeface="+mn-lt"/>
                <a:cs typeface="+mn-lt"/>
              </a:rPr>
              <a:t>Huono yhteensopivuus</a:t>
            </a:r>
            <a:r>
              <a:rPr lang="fi-FI" sz="2800" dirty="0">
                <a:ea typeface="+mn-lt"/>
                <a:cs typeface="+mn-lt"/>
              </a:rPr>
              <a:t>: ympäristö ei tue henkilön temperamenttia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heikentää ihmisen toimintakykyä, koska häntä ei hyväksytä sellaisena kuin hän 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 Temperamentin ja ympäristön yhteensopivuus ei tarkoita samankaltaisuutta.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800" dirty="0"/>
              <a:t>helposti hermostuva lapsi hyötyy luultavasti kärsivällisestä ympäristöstä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19" y="585216"/>
            <a:ext cx="3805414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7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116817-7e29-4aa7-b7a6-c483eebecbb8"/>
    <ds:schemaRef ds:uri="http://purl.org/dc/terms/"/>
    <ds:schemaRef ds:uri="807aa635-cdf8-4f87-acc5-eeaafee58acb"/>
    <ds:schemaRef ds:uri="http://schemas.openxmlformats.org/package/2006/metadata/core-properties"/>
    <ds:schemaRef ds:uri="http://www.w3.org/XML/1998/namespace"/>
    <ds:schemaRef ds:uri="http://purl.org/dc/dcmitype/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5CA467EE-F500-4F5D-BEBC-DE1E5B921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13387</TotalTime>
  <Words>294</Words>
  <Application>Microsoft Office PowerPoint</Application>
  <PresentationFormat>Laajakuva</PresentationFormat>
  <Paragraphs>47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Integraali</vt:lpstr>
      <vt:lpstr>3 taipumukselliset piirteet</vt:lpstr>
      <vt:lpstr>Mcadamsin kokonaismalli persoonallisuudesta</vt:lpstr>
      <vt:lpstr>Persoonallisuuden taustatekijät</vt:lpstr>
      <vt:lpstr>Taipumukselliset piirteet</vt:lpstr>
      <vt:lpstr>temperamentti</vt:lpstr>
      <vt:lpstr>Temperamentin ja ympäristön yhteensopivuus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Ikonen Marko</cp:lastModifiedBy>
  <cp:revision>678</cp:revision>
  <dcterms:created xsi:type="dcterms:W3CDTF">2021-05-18T05:21:46Z</dcterms:created>
  <dcterms:modified xsi:type="dcterms:W3CDTF">2023-08-17T04:34:57Z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