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4"/>
  </p:notesMasterIdLst>
  <p:sldIdLst>
    <p:sldId id="256" r:id="rId5"/>
    <p:sldId id="273" r:id="rId6"/>
    <p:sldId id="279" r:id="rId7"/>
    <p:sldId id="280" r:id="rId8"/>
    <p:sldId id="285" r:id="rId9"/>
    <p:sldId id="281" r:id="rId10"/>
    <p:sldId id="282" r:id="rId11"/>
    <p:sldId id="283" r:id="rId12"/>
    <p:sldId id="28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265" autoAdjust="0"/>
    <p:restoredTop sz="94660"/>
  </p:normalViewPr>
  <p:slideViewPr>
    <p:cSldViewPr snapToGrid="0">
      <p:cViewPr varScale="1">
        <p:scale>
          <a:sx n="67" d="100"/>
          <a:sy n="67" d="100"/>
        </p:scale>
        <p:origin x="2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a Viljakainen" userId="31f03692-df5d-4046-a9e0-25d0beb92039" providerId="ADAL" clId="{40EDCA68-5A88-48F2-BA88-1B156C71853D}"/>
    <pc:docChg chg="undo custSel modSld modMainMaster">
      <pc:chgData name="Nea Viljakainen" userId="31f03692-df5d-4046-a9e0-25d0beb92039" providerId="ADAL" clId="{40EDCA68-5A88-48F2-BA88-1B156C71853D}" dt="2023-02-27T09:37:33.814" v="33" actId="20577"/>
      <pc:docMkLst>
        <pc:docMk/>
      </pc:docMkLst>
      <pc:sldChg chg="modSp mod">
        <pc:chgData name="Nea Viljakainen" userId="31f03692-df5d-4046-a9e0-25d0beb92039" providerId="ADAL" clId="{40EDCA68-5A88-48F2-BA88-1B156C71853D}" dt="2023-02-27T09:27:44.477" v="14" actId="20577"/>
        <pc:sldMkLst>
          <pc:docMk/>
          <pc:sldMk cId="2555081870" sldId="273"/>
        </pc:sldMkLst>
        <pc:spChg chg="mod">
          <ac:chgData name="Nea Viljakainen" userId="31f03692-df5d-4046-a9e0-25d0beb92039" providerId="ADAL" clId="{40EDCA68-5A88-48F2-BA88-1B156C71853D}" dt="2023-02-27T09:27:44.477" v="14" actId="20577"/>
          <ac:spMkLst>
            <pc:docMk/>
            <pc:sldMk cId="2555081870" sldId="273"/>
            <ac:spMk id="3" creationId="{326DDE45-A503-5A45-A106-78A97ECA3897}"/>
          </ac:spMkLst>
        </pc:spChg>
      </pc:sldChg>
      <pc:sldChg chg="modSp mod">
        <pc:chgData name="Nea Viljakainen" userId="31f03692-df5d-4046-a9e0-25d0beb92039" providerId="ADAL" clId="{40EDCA68-5A88-48F2-BA88-1B156C71853D}" dt="2023-02-27T09:27:36.920" v="12" actId="20577"/>
        <pc:sldMkLst>
          <pc:docMk/>
          <pc:sldMk cId="1902073554" sldId="279"/>
        </pc:sldMkLst>
        <pc:spChg chg="mod">
          <ac:chgData name="Nea Viljakainen" userId="31f03692-df5d-4046-a9e0-25d0beb92039" providerId="ADAL" clId="{40EDCA68-5A88-48F2-BA88-1B156C71853D}" dt="2023-02-27T09:27:36.920" v="12" actId="20577"/>
          <ac:spMkLst>
            <pc:docMk/>
            <pc:sldMk cId="1902073554" sldId="279"/>
            <ac:spMk id="3" creationId="{326DDE45-A503-5A45-A106-78A97ECA3897}"/>
          </ac:spMkLst>
        </pc:spChg>
      </pc:sldChg>
      <pc:sldChg chg="modSp mod">
        <pc:chgData name="Nea Viljakainen" userId="31f03692-df5d-4046-a9e0-25d0beb92039" providerId="ADAL" clId="{40EDCA68-5A88-48F2-BA88-1B156C71853D}" dt="2023-02-27T09:27:51.059" v="16" actId="20577"/>
        <pc:sldMkLst>
          <pc:docMk/>
          <pc:sldMk cId="1510377771" sldId="280"/>
        </pc:sldMkLst>
        <pc:spChg chg="mod">
          <ac:chgData name="Nea Viljakainen" userId="31f03692-df5d-4046-a9e0-25d0beb92039" providerId="ADAL" clId="{40EDCA68-5A88-48F2-BA88-1B156C71853D}" dt="2023-02-27T09:27:51.059" v="16" actId="20577"/>
          <ac:spMkLst>
            <pc:docMk/>
            <pc:sldMk cId="1510377771" sldId="280"/>
            <ac:spMk id="3" creationId="{326DDE45-A503-5A45-A106-78A97ECA3897}"/>
          </ac:spMkLst>
        </pc:spChg>
      </pc:sldChg>
      <pc:sldChg chg="modSp mod">
        <pc:chgData name="Nea Viljakainen" userId="31f03692-df5d-4046-a9e0-25d0beb92039" providerId="ADAL" clId="{40EDCA68-5A88-48F2-BA88-1B156C71853D}" dt="2023-02-27T09:27:59.653" v="19" actId="20577"/>
        <pc:sldMkLst>
          <pc:docMk/>
          <pc:sldMk cId="1238786173" sldId="281"/>
        </pc:sldMkLst>
        <pc:spChg chg="mod">
          <ac:chgData name="Nea Viljakainen" userId="31f03692-df5d-4046-a9e0-25d0beb92039" providerId="ADAL" clId="{40EDCA68-5A88-48F2-BA88-1B156C71853D}" dt="2023-02-27T09:27:59.653" v="19" actId="20577"/>
          <ac:spMkLst>
            <pc:docMk/>
            <pc:sldMk cId="1238786173" sldId="281"/>
            <ac:spMk id="3" creationId="{326DDE45-A503-5A45-A106-78A97ECA3897}"/>
          </ac:spMkLst>
        </pc:spChg>
      </pc:sldChg>
      <pc:sldChg chg="modSp mod">
        <pc:chgData name="Nea Viljakainen" userId="31f03692-df5d-4046-a9e0-25d0beb92039" providerId="ADAL" clId="{40EDCA68-5A88-48F2-BA88-1B156C71853D}" dt="2023-02-27T09:37:33.814" v="33" actId="20577"/>
        <pc:sldMkLst>
          <pc:docMk/>
          <pc:sldMk cId="2248436264" sldId="282"/>
        </pc:sldMkLst>
        <pc:spChg chg="mod">
          <ac:chgData name="Nea Viljakainen" userId="31f03692-df5d-4046-a9e0-25d0beb92039" providerId="ADAL" clId="{40EDCA68-5A88-48F2-BA88-1B156C71853D}" dt="2023-02-27T09:37:33.814" v="33" actId="20577"/>
          <ac:spMkLst>
            <pc:docMk/>
            <pc:sldMk cId="2248436264" sldId="282"/>
            <ac:spMk id="3" creationId="{326DDE45-A503-5A45-A106-78A97ECA3897}"/>
          </ac:spMkLst>
        </pc:spChg>
      </pc:sldChg>
      <pc:sldChg chg="modSp mod">
        <pc:chgData name="Nea Viljakainen" userId="31f03692-df5d-4046-a9e0-25d0beb92039" providerId="ADAL" clId="{40EDCA68-5A88-48F2-BA88-1B156C71853D}" dt="2023-02-27T09:28:31.969" v="24" actId="20577"/>
        <pc:sldMkLst>
          <pc:docMk/>
          <pc:sldMk cId="1099560524" sldId="283"/>
        </pc:sldMkLst>
        <pc:spChg chg="mod">
          <ac:chgData name="Nea Viljakainen" userId="31f03692-df5d-4046-a9e0-25d0beb92039" providerId="ADAL" clId="{40EDCA68-5A88-48F2-BA88-1B156C71853D}" dt="2023-02-27T09:28:31.969" v="24" actId="20577"/>
          <ac:spMkLst>
            <pc:docMk/>
            <pc:sldMk cId="1099560524" sldId="283"/>
            <ac:spMk id="3" creationId="{326DDE45-A503-5A45-A106-78A97ECA3897}"/>
          </ac:spMkLst>
        </pc:spChg>
      </pc:sldChg>
      <pc:sldChg chg="modSp mod">
        <pc:chgData name="Nea Viljakainen" userId="31f03692-df5d-4046-a9e0-25d0beb92039" providerId="ADAL" clId="{40EDCA68-5A88-48F2-BA88-1B156C71853D}" dt="2023-02-27T09:28:40.161" v="26" actId="20577"/>
        <pc:sldMkLst>
          <pc:docMk/>
          <pc:sldMk cId="4227122522" sldId="284"/>
        </pc:sldMkLst>
        <pc:spChg chg="mod">
          <ac:chgData name="Nea Viljakainen" userId="31f03692-df5d-4046-a9e0-25d0beb92039" providerId="ADAL" clId="{40EDCA68-5A88-48F2-BA88-1B156C71853D}" dt="2023-02-27T09:28:40.161" v="26" actId="20577"/>
          <ac:spMkLst>
            <pc:docMk/>
            <pc:sldMk cId="4227122522" sldId="284"/>
            <ac:spMk id="3" creationId="{326DDE45-A503-5A45-A106-78A97ECA3897}"/>
          </ac:spMkLst>
        </pc:spChg>
      </pc:sldChg>
      <pc:sldMasterChg chg="modSldLayout">
        <pc:chgData name="Nea Viljakainen" userId="31f03692-df5d-4046-a9e0-25d0beb92039" providerId="ADAL" clId="{40EDCA68-5A88-48F2-BA88-1B156C71853D}" dt="2023-02-27T08:43:13.017" v="8"/>
        <pc:sldMasterMkLst>
          <pc:docMk/>
          <pc:sldMasterMk cId="3298400526" sldId="2147483684"/>
        </pc:sldMasterMkLst>
        <pc:sldLayoutChg chg="modSp mod">
          <pc:chgData name="Nea Viljakainen" userId="31f03692-df5d-4046-a9e0-25d0beb92039" providerId="ADAL" clId="{40EDCA68-5A88-48F2-BA88-1B156C71853D}" dt="2023-02-27T08:42:35.246" v="0"/>
          <pc:sldLayoutMkLst>
            <pc:docMk/>
            <pc:sldMasterMk cId="3298400526" sldId="2147483684"/>
            <pc:sldLayoutMk cId="3044630653" sldId="2147483686"/>
          </pc:sldLayoutMkLst>
          <pc:spChg chg="mod">
            <ac:chgData name="Nea Viljakainen" userId="31f03692-df5d-4046-a9e0-25d0beb92039" providerId="ADAL" clId="{40EDCA68-5A88-48F2-BA88-1B156C71853D}" dt="2023-02-27T08:42:35.246" v="0"/>
            <ac:spMkLst>
              <pc:docMk/>
              <pc:sldMasterMk cId="3298400526" sldId="2147483684"/>
              <pc:sldLayoutMk cId="3044630653" sldId="2147483686"/>
              <ac:spMk id="5" creationId="{00000000-0000-0000-0000-000000000000}"/>
            </ac:spMkLst>
          </pc:spChg>
        </pc:sldLayoutChg>
        <pc:sldLayoutChg chg="modSp mod">
          <pc:chgData name="Nea Viljakainen" userId="31f03692-df5d-4046-a9e0-25d0beb92039" providerId="ADAL" clId="{40EDCA68-5A88-48F2-BA88-1B156C71853D}" dt="2023-02-27T08:42:40.742" v="1"/>
          <pc:sldLayoutMkLst>
            <pc:docMk/>
            <pc:sldMasterMk cId="3298400526" sldId="2147483684"/>
            <pc:sldLayoutMk cId="1923722244" sldId="2147483687"/>
          </pc:sldLayoutMkLst>
          <pc:spChg chg="mod">
            <ac:chgData name="Nea Viljakainen" userId="31f03692-df5d-4046-a9e0-25d0beb92039" providerId="ADAL" clId="{40EDCA68-5A88-48F2-BA88-1B156C71853D}" dt="2023-02-27T08:42:40.742" v="1"/>
            <ac:spMkLst>
              <pc:docMk/>
              <pc:sldMasterMk cId="3298400526" sldId="2147483684"/>
              <pc:sldLayoutMk cId="1923722244" sldId="2147483687"/>
              <ac:spMk id="5" creationId="{00000000-0000-0000-0000-000000000000}"/>
            </ac:spMkLst>
          </pc:spChg>
        </pc:sldLayoutChg>
        <pc:sldLayoutChg chg="modSp mod">
          <pc:chgData name="Nea Viljakainen" userId="31f03692-df5d-4046-a9e0-25d0beb92039" providerId="ADAL" clId="{40EDCA68-5A88-48F2-BA88-1B156C71853D}" dt="2023-02-27T08:42:45.743" v="2"/>
          <pc:sldLayoutMkLst>
            <pc:docMk/>
            <pc:sldMasterMk cId="3298400526" sldId="2147483684"/>
            <pc:sldLayoutMk cId="3405050894" sldId="2147483688"/>
          </pc:sldLayoutMkLst>
          <pc:spChg chg="mod">
            <ac:chgData name="Nea Viljakainen" userId="31f03692-df5d-4046-a9e0-25d0beb92039" providerId="ADAL" clId="{40EDCA68-5A88-48F2-BA88-1B156C71853D}" dt="2023-02-27T08:42:45.743" v="2"/>
            <ac:spMkLst>
              <pc:docMk/>
              <pc:sldMasterMk cId="3298400526" sldId="2147483684"/>
              <pc:sldLayoutMk cId="3405050894" sldId="2147483688"/>
              <ac:spMk id="6" creationId="{00000000-0000-0000-0000-000000000000}"/>
            </ac:spMkLst>
          </pc:spChg>
        </pc:sldLayoutChg>
        <pc:sldLayoutChg chg="modSp mod">
          <pc:chgData name="Nea Viljakainen" userId="31f03692-df5d-4046-a9e0-25d0beb92039" providerId="ADAL" clId="{40EDCA68-5A88-48F2-BA88-1B156C71853D}" dt="2023-02-27T08:42:49.996" v="3"/>
          <pc:sldLayoutMkLst>
            <pc:docMk/>
            <pc:sldMasterMk cId="3298400526" sldId="2147483684"/>
            <pc:sldLayoutMk cId="3305560169" sldId="2147483690"/>
          </pc:sldLayoutMkLst>
          <pc:spChg chg="mod">
            <ac:chgData name="Nea Viljakainen" userId="31f03692-df5d-4046-a9e0-25d0beb92039" providerId="ADAL" clId="{40EDCA68-5A88-48F2-BA88-1B156C71853D}" dt="2023-02-27T08:42:49.996" v="3"/>
            <ac:spMkLst>
              <pc:docMk/>
              <pc:sldMasterMk cId="3298400526" sldId="2147483684"/>
              <pc:sldLayoutMk cId="3305560169" sldId="2147483690"/>
              <ac:spMk id="4" creationId="{00000000-0000-0000-0000-000000000000}"/>
            </ac:spMkLst>
          </pc:spChg>
        </pc:sldLayoutChg>
        <pc:sldLayoutChg chg="modSp mod">
          <pc:chgData name="Nea Viljakainen" userId="31f03692-df5d-4046-a9e0-25d0beb92039" providerId="ADAL" clId="{40EDCA68-5A88-48F2-BA88-1B156C71853D}" dt="2023-02-27T08:42:56.854" v="5"/>
          <pc:sldLayoutMkLst>
            <pc:docMk/>
            <pc:sldMasterMk cId="3298400526" sldId="2147483684"/>
            <pc:sldLayoutMk cId="1326100343" sldId="2147483691"/>
          </pc:sldLayoutMkLst>
          <pc:spChg chg="mod">
            <ac:chgData name="Nea Viljakainen" userId="31f03692-df5d-4046-a9e0-25d0beb92039" providerId="ADAL" clId="{40EDCA68-5A88-48F2-BA88-1B156C71853D}" dt="2023-02-27T08:42:56.854" v="5"/>
            <ac:spMkLst>
              <pc:docMk/>
              <pc:sldMasterMk cId="3298400526" sldId="2147483684"/>
              <pc:sldLayoutMk cId="1326100343" sldId="2147483691"/>
              <ac:spMk id="3" creationId="{00000000-0000-0000-0000-000000000000}"/>
            </ac:spMkLst>
          </pc:spChg>
        </pc:sldLayoutChg>
        <pc:sldLayoutChg chg="modSp mod">
          <pc:chgData name="Nea Viljakainen" userId="31f03692-df5d-4046-a9e0-25d0beb92039" providerId="ADAL" clId="{40EDCA68-5A88-48F2-BA88-1B156C71853D}" dt="2023-02-27T08:42:53.774" v="4"/>
          <pc:sldLayoutMkLst>
            <pc:docMk/>
            <pc:sldMasterMk cId="3298400526" sldId="2147483684"/>
            <pc:sldLayoutMk cId="2326047509" sldId="2147483692"/>
          </pc:sldLayoutMkLst>
          <pc:spChg chg="mod">
            <ac:chgData name="Nea Viljakainen" userId="31f03692-df5d-4046-a9e0-25d0beb92039" providerId="ADAL" clId="{40EDCA68-5A88-48F2-BA88-1B156C71853D}" dt="2023-02-27T08:42:53.774" v="4"/>
            <ac:spMkLst>
              <pc:docMk/>
              <pc:sldMasterMk cId="3298400526" sldId="2147483684"/>
              <pc:sldLayoutMk cId="2326047509" sldId="2147483692"/>
              <ac:spMk id="6" creationId="{00000000-0000-0000-0000-000000000000}"/>
            </ac:spMkLst>
          </pc:spChg>
        </pc:sldLayoutChg>
        <pc:sldLayoutChg chg="modSp mod">
          <pc:chgData name="Nea Viljakainen" userId="31f03692-df5d-4046-a9e0-25d0beb92039" providerId="ADAL" clId="{40EDCA68-5A88-48F2-BA88-1B156C71853D}" dt="2023-02-27T08:43:06.342" v="7"/>
          <pc:sldLayoutMkLst>
            <pc:docMk/>
            <pc:sldMasterMk cId="3298400526" sldId="2147483684"/>
            <pc:sldLayoutMk cId="741399794" sldId="2147483693"/>
          </pc:sldLayoutMkLst>
          <pc:spChg chg="mod">
            <ac:chgData name="Nea Viljakainen" userId="31f03692-df5d-4046-a9e0-25d0beb92039" providerId="ADAL" clId="{40EDCA68-5A88-48F2-BA88-1B156C71853D}" dt="2023-02-27T08:43:06.342" v="7"/>
            <ac:spMkLst>
              <pc:docMk/>
              <pc:sldMasterMk cId="3298400526" sldId="2147483684"/>
              <pc:sldLayoutMk cId="741399794" sldId="2147483693"/>
              <ac:spMk id="6" creationId="{00000000-0000-0000-0000-000000000000}"/>
            </ac:spMkLst>
          </pc:spChg>
        </pc:sldLayoutChg>
        <pc:sldLayoutChg chg="modSp mod">
          <pc:chgData name="Nea Viljakainen" userId="31f03692-df5d-4046-a9e0-25d0beb92039" providerId="ADAL" clId="{40EDCA68-5A88-48F2-BA88-1B156C71853D}" dt="2023-02-27T08:43:01.667" v="6"/>
          <pc:sldLayoutMkLst>
            <pc:docMk/>
            <pc:sldMasterMk cId="3298400526" sldId="2147483684"/>
            <pc:sldLayoutMk cId="2867724590" sldId="2147483694"/>
          </pc:sldLayoutMkLst>
          <pc:spChg chg="mod">
            <ac:chgData name="Nea Viljakainen" userId="31f03692-df5d-4046-a9e0-25d0beb92039" providerId="ADAL" clId="{40EDCA68-5A88-48F2-BA88-1B156C71853D}" dt="2023-02-27T08:43:01.667" v="6"/>
            <ac:spMkLst>
              <pc:docMk/>
              <pc:sldMasterMk cId="3298400526" sldId="2147483684"/>
              <pc:sldLayoutMk cId="2867724590" sldId="2147483694"/>
              <ac:spMk id="5" creationId="{00000000-0000-0000-0000-000000000000}"/>
            </ac:spMkLst>
          </pc:spChg>
        </pc:sldLayoutChg>
        <pc:sldLayoutChg chg="modSp mod">
          <pc:chgData name="Nea Viljakainen" userId="31f03692-df5d-4046-a9e0-25d0beb92039" providerId="ADAL" clId="{40EDCA68-5A88-48F2-BA88-1B156C71853D}" dt="2023-02-27T08:43:13.017" v="8"/>
          <pc:sldLayoutMkLst>
            <pc:docMk/>
            <pc:sldMasterMk cId="3298400526" sldId="2147483684"/>
            <pc:sldLayoutMk cId="2363249229" sldId="2147483695"/>
          </pc:sldLayoutMkLst>
          <pc:spChg chg="mod">
            <ac:chgData name="Nea Viljakainen" userId="31f03692-df5d-4046-a9e0-25d0beb92039" providerId="ADAL" clId="{40EDCA68-5A88-48F2-BA88-1B156C71853D}" dt="2023-02-27T08:43:13.017" v="8"/>
            <ac:spMkLst>
              <pc:docMk/>
              <pc:sldMasterMk cId="3298400526" sldId="2147483684"/>
              <pc:sldLayoutMk cId="2363249229" sldId="2147483695"/>
              <ac:spMk id="5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0BE48-E4BF-415A-9219-2695FA2D5D60}" type="datetimeFigureOut">
              <a:rPr lang="fi-FI" smtClean="0"/>
              <a:t>21.8.2023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5F2F8-4BFD-42AD-A2D3-03024F43B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043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3A0B2C-D2E3-4EBB-9D29-6E1D7EF51402}" type="datetime1">
              <a:rPr lang="en-US" smtClean="0"/>
              <a:t>8/21/2023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19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BFBE-ED4A-49B3-8CF2-71B16D2FBFF7}" type="datetime1">
              <a:rPr lang="en-US" smtClean="0"/>
              <a:t>8/21/2023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2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7834-8D20-4628-9DB5-F4F9C9A2E20A}" type="datetime1">
              <a:rPr lang="en-US" smtClean="0"/>
              <a:t>8/21/2023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24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BEAF-6588-4B56-9159-A9C659AA5420}" type="datetime1">
              <a:rPr lang="en-US" smtClean="0"/>
              <a:t>8/21/2023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63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4E11-7B9F-4675-88EB-6ADBCB86B04E}" type="datetime1">
              <a:rPr lang="en-US" smtClean="0"/>
              <a:t>8/21/2023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72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10EB-3ED8-49FE-8ADC-4C2A8C6109B5}" type="datetime1">
              <a:rPr lang="en-US" smtClean="0"/>
              <a:t>8/21/2023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5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BC4-FAE0-42BA-8F3A-3225962DB9D8}" type="datetime1">
              <a:rPr lang="en-US" smtClean="0"/>
              <a:t>8/21/2023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08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DF27-0B0C-4655-A362-EB43717F08F5}" type="datetime1">
              <a:rPr lang="en-US" smtClean="0"/>
              <a:t>8/21/2023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560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3BE0-8B4C-4B67-BEBC-D7A372458030}" type="datetime1">
              <a:rPr lang="en-US" smtClean="0"/>
              <a:t>8/21/2023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100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A9B4-0592-4CF2-A891-88EF580F41E3}" type="datetime1">
              <a:rPr lang="en-US" smtClean="0"/>
              <a:t>8/21/2023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04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A319-85C9-41D9-AC37-640CA490AA1D}" type="datetime1">
              <a:rPr lang="en-US" smtClean="0"/>
              <a:t>8/21/2023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39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3D1478-D419-4D74-9895-567795DF00D5}" type="datetime1">
              <a:rPr lang="en-US" smtClean="0"/>
              <a:t>8/21/2023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40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1834907"/>
            <a:ext cx="6293689" cy="234102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5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tiedonkäsittely</a:t>
            </a:r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ja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motivaatio</a:t>
            </a:r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tyypillisinä</a:t>
            </a:r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sopeutumistapoina</a:t>
            </a:r>
            <a:endParaRPr lang="en-US" sz="5400" dirty="0">
              <a:solidFill>
                <a:schemeClr val="tx1">
                  <a:lumMod val="85000"/>
                  <a:lumOff val="15000"/>
                </a:schemeClr>
              </a:solidFill>
              <a:cs typeface="Calibri Light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80E3AA-5F2B-49D9-9BA5-74D9B5799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endParaRPr lang="en-US" dirty="0"/>
          </a:p>
        </p:txBody>
      </p:sp>
      <p:pic>
        <p:nvPicPr>
          <p:cNvPr id="7" name="Kuva 6" descr="Kuva, joka sisältää kohteen teksti, käsine, vektorigrafiikka&#10;&#10;Kuvaus luotu automaattisesti">
            <a:extLst>
              <a:ext uri="{FF2B5EF4-FFF2-40B4-BE49-F238E27FC236}">
                <a16:creationId xmlns:a16="http://schemas.microsoft.com/office/drawing/2014/main" id="{0DAAF39F-07AD-4781-8266-0F71D1A05D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93596" y="2668161"/>
            <a:ext cx="3847863" cy="1507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10104789" cy="1499616"/>
          </a:xfrm>
        </p:spPr>
        <p:txBody>
          <a:bodyPr>
            <a:normAutofit/>
          </a:bodyPr>
          <a:lstStyle/>
          <a:p>
            <a:r>
              <a:rPr lang="fi-FI" dirty="0"/>
              <a:t>Tyypilliset sopeutumistavat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740023"/>
            <a:ext cx="6696486" cy="4372599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McAdamsin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persooonallisuusmallin</a:t>
            </a:r>
            <a:r>
              <a:rPr lang="fi-FI" sz="2400" dirty="0">
                <a:ea typeface="+mn-lt"/>
                <a:cs typeface="+mn-lt"/>
              </a:rPr>
              <a:t> toinen taso: persoonallisuuden osatekijät, joiden avulla ihminen sopeutuu ja selviytyy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E0E0F"/>
                </a:solidFill>
              </a:rPr>
              <a:t>s</a:t>
            </a:r>
            <a:r>
              <a:rPr lang="fi-FI" sz="2400" b="0" i="0" dirty="0">
                <a:solidFill>
                  <a:srgbClr val="0E0E0F"/>
                </a:solidFill>
                <a:effectLst/>
              </a:rPr>
              <a:t>keemat, toiminta- ja tulkintatavat, motiivit, henkilökohtaiset tavoitteet, koherenssi, moraali, arvot, tunteiden säätely, stressin säätelykeinot</a:t>
            </a:r>
            <a:endParaRPr lang="fi-FI" sz="2400" b="0" i="0" dirty="0">
              <a:solidFill>
                <a:srgbClr val="0E0E0F"/>
              </a:solidFill>
              <a:effectLst/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Alkavat kehittyä lapsuudessa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taustalla biologisia tekijöitä (perimä, temperamentti)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muotoutuvat vuorovaikutuksessa sosiaalisen ja kulttuurisen ympäristön kanssa</a:t>
            </a:r>
          </a:p>
          <a:p>
            <a:pPr>
              <a:buFont typeface="Tw Cen MT" panose="020B0604020202020204" pitchFamily="34" charset="0"/>
              <a:buChar char=" 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r>
              <a:rPr lang="fi-FI" dirty="0"/>
              <a:t>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1026" name="Picture 2" descr="Ilmainen kuvapankkikuva tunnisteilla afroamerikkalainen mies, asu, henkilö Kuvapankkikuva">
            <a:extLst>
              <a:ext uri="{FF2B5EF4-FFF2-40B4-BE49-F238E27FC236}">
                <a16:creationId xmlns:a16="http://schemas.microsoft.com/office/drawing/2014/main" id="{021D26F3-F510-C44F-97E3-42AFEC36E8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819" y="1338536"/>
            <a:ext cx="3284879" cy="4927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5081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66818" cy="968376"/>
          </a:xfrm>
        </p:spPr>
        <p:txBody>
          <a:bodyPr>
            <a:normAutofit fontScale="90000"/>
          </a:bodyPr>
          <a:lstStyle/>
          <a:p>
            <a:r>
              <a:rPr lang="fi-FI" dirty="0"/>
              <a:t>Skeemat osana persoonallisuutta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766656"/>
            <a:ext cx="6193418" cy="4542704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000" b="1" i="0" dirty="0">
                <a:effectLst/>
              </a:rPr>
              <a:t> Skeemat</a:t>
            </a:r>
            <a:r>
              <a:rPr lang="fi-FI" sz="2000" dirty="0"/>
              <a:t>:</a:t>
            </a:r>
            <a:r>
              <a:rPr lang="fi-FI" sz="2000" b="0" i="0" dirty="0">
                <a:effectLst/>
              </a:rPr>
              <a:t> aiempien kokemusten ja oppimisen pohjalta sosiaalisessa vuorovaikutuksessa syntyneitä sisäisiä malleja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b="0" i="0" dirty="0">
                <a:effectLst/>
              </a:rPr>
              <a:t>ohjaavat itseen ja toisiin liittyvien havaintojen tekemistä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b="1" dirty="0"/>
              <a:t> Minäskeemat</a:t>
            </a:r>
            <a:r>
              <a:rPr lang="fi-FI" sz="2000" dirty="0"/>
              <a:t>: </a:t>
            </a:r>
            <a:r>
              <a:rPr lang="fi-FI" sz="2000" b="0" i="0" dirty="0">
                <a:effectLst/>
              </a:rPr>
              <a:t>pitkäkestoisia ja vakiintuneita sisäisiä malleja itsestä, omista kyvyistä ja mahdollisuuksista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/>
              <a:t>vakiintuvat osaksi persoonallisuutta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/>
              <a:t>minäkäsitys: </a:t>
            </a:r>
            <a:r>
              <a:rPr lang="fi-FI" sz="2000" b="0" i="0" dirty="0">
                <a:solidFill>
                  <a:srgbClr val="0E0E0F"/>
                </a:solidFill>
                <a:effectLst/>
              </a:rPr>
              <a:t>tietoinen käsitys itsestä</a:t>
            </a:r>
            <a:endParaRPr lang="fi-FI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000" b="0" i="0" dirty="0">
                <a:effectLst/>
              </a:rPr>
              <a:t> </a:t>
            </a:r>
            <a:r>
              <a:rPr lang="fi-FI" sz="2000" b="1" i="0" dirty="0" err="1">
                <a:effectLst/>
              </a:rPr>
              <a:t>Maladaptiiviset</a:t>
            </a:r>
            <a:r>
              <a:rPr lang="fi-FI" sz="2000" b="1" i="0" dirty="0">
                <a:effectLst/>
              </a:rPr>
              <a:t> skeemat</a:t>
            </a:r>
            <a:r>
              <a:rPr lang="fi-FI" sz="2000" dirty="0"/>
              <a:t>: </a:t>
            </a:r>
            <a:r>
              <a:rPr lang="fi-FI" sz="2000" b="0" i="0" dirty="0">
                <a:effectLst/>
              </a:rPr>
              <a:t>itselle vahingolliset kognitiiviset ja emotionaaliset sisäiset mallit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b="1" dirty="0"/>
              <a:t>Adaptiiviset skeemat</a:t>
            </a:r>
            <a:r>
              <a:rPr lang="fi-FI" sz="2000" dirty="0"/>
              <a:t>: hyödylliset sisäiset mallit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5148" y="6470704"/>
            <a:ext cx="3875798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r>
              <a:rPr lang="fi-FI" dirty="0"/>
              <a:t>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3074" name="Picture 2" descr="Ilmainen kuvapankkikuva tunnisteilla äiti, äitien päivä, halaaminen Kuvapankkikuva">
            <a:extLst>
              <a:ext uri="{FF2B5EF4-FFF2-40B4-BE49-F238E27FC236}">
                <a16:creationId xmlns:a16="http://schemas.microsoft.com/office/drawing/2014/main" id="{C0A8927D-2713-6A47-B239-50CDC47349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7" r="-2" b="-2"/>
          <a:stretch/>
        </p:blipFill>
        <p:spPr bwMode="auto">
          <a:xfrm>
            <a:off x="7552266" y="10"/>
            <a:ext cx="4639733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2073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66818" cy="1499616"/>
          </a:xfrm>
        </p:spPr>
        <p:txBody>
          <a:bodyPr>
            <a:normAutofit/>
          </a:bodyPr>
          <a:lstStyle/>
          <a:p>
            <a:r>
              <a:rPr lang="fi-FI" dirty="0"/>
              <a:t>Toiminta- ja tulkintatavat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854013"/>
            <a:ext cx="9458018" cy="3969738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E0E0F"/>
                </a:solidFill>
                <a:effectLst/>
              </a:rPr>
              <a:t> Psykologisia keinoja, joita käytetään käsiteltäessä tilanteita, joissa yksilölle tapahtuu jotain</a:t>
            </a:r>
          </a:p>
          <a:p>
            <a:pPr>
              <a:buFont typeface="Arial" panose="020B0604020202020204" pitchFamily="34" charset="0"/>
              <a:buChar char="•"/>
            </a:pPr>
            <a:endParaRPr lang="fi-FI" b="0" i="0" dirty="0">
              <a:solidFill>
                <a:srgbClr val="0E0E0F"/>
              </a:solidFill>
              <a:effectLst/>
            </a:endParaRPr>
          </a:p>
          <a:p>
            <a:pPr marL="457200" indent="-457200">
              <a:buFont typeface="+mj-lt"/>
              <a:buAutoNum type="arabicPeriod"/>
            </a:pPr>
            <a:r>
              <a:rPr lang="fi-FI" b="1" dirty="0">
                <a:solidFill>
                  <a:srgbClr val="0E0E0F"/>
                </a:solidFill>
              </a:rPr>
              <a:t>E</a:t>
            </a:r>
            <a:r>
              <a:rPr lang="fi-FI" b="1" i="0" dirty="0">
                <a:solidFill>
                  <a:srgbClr val="0E0E0F"/>
                </a:solidFill>
                <a:effectLst/>
              </a:rPr>
              <a:t>nnen tilannetta: </a:t>
            </a:r>
            <a:r>
              <a:rPr lang="fi-FI" i="0" dirty="0">
                <a:solidFill>
                  <a:srgbClr val="0E0E0F"/>
                </a:solidFill>
                <a:effectLst/>
              </a:rPr>
              <a:t>tulkintatavat (tulkintatyylit), </a:t>
            </a:r>
            <a:r>
              <a:rPr lang="fi-FI" b="0" i="0" dirty="0">
                <a:solidFill>
                  <a:srgbClr val="0E0E0F"/>
                </a:solidFill>
                <a:effectLst/>
              </a:rPr>
              <a:t>ennakoinnit, yksilölliset tunteet, tavoitteen asettelu, toiminnan suunnittelu </a:t>
            </a:r>
          </a:p>
          <a:p>
            <a:pPr marL="457200" indent="-457200">
              <a:buFont typeface="+mj-lt"/>
              <a:buAutoNum type="arabicPeriod"/>
            </a:pPr>
            <a:r>
              <a:rPr lang="fi-FI" b="1" dirty="0">
                <a:solidFill>
                  <a:srgbClr val="0E0E0F"/>
                </a:solidFill>
              </a:rPr>
              <a:t>Tilanteessa</a:t>
            </a:r>
            <a:r>
              <a:rPr lang="fi-FI" dirty="0">
                <a:solidFill>
                  <a:srgbClr val="0E0E0F"/>
                </a:solidFill>
              </a:rPr>
              <a:t>: </a:t>
            </a:r>
            <a:r>
              <a:rPr lang="fi-FI" b="0" i="0" dirty="0">
                <a:solidFill>
                  <a:srgbClr val="0E0E0F"/>
                </a:solidFill>
                <a:effectLst/>
              </a:rPr>
              <a:t>toimintatavat, esim. tehtävään keskittyminen tai sen välttely</a:t>
            </a:r>
          </a:p>
          <a:p>
            <a:pPr marL="457200" indent="-457200">
              <a:buFont typeface="+mj-lt"/>
              <a:buAutoNum type="arabicPeriod"/>
            </a:pPr>
            <a:r>
              <a:rPr lang="fi-FI" b="1" dirty="0">
                <a:solidFill>
                  <a:srgbClr val="0E0E0F"/>
                </a:solidFill>
              </a:rPr>
              <a:t>Tilanteen jälkeen: </a:t>
            </a:r>
            <a:r>
              <a:rPr lang="fi-FI" dirty="0">
                <a:solidFill>
                  <a:srgbClr val="0E0E0F"/>
                </a:solidFill>
              </a:rPr>
              <a:t>toiminnan arviointi, </a:t>
            </a:r>
            <a:r>
              <a:rPr lang="fi-FI" dirty="0" err="1">
                <a:solidFill>
                  <a:srgbClr val="0E0E0F"/>
                </a:solidFill>
              </a:rPr>
              <a:t>attribuutiot</a:t>
            </a:r>
            <a:r>
              <a:rPr lang="fi-FI" dirty="0">
                <a:solidFill>
                  <a:srgbClr val="0E0E0F"/>
                </a:solidFill>
              </a:rPr>
              <a:t> (syypäätelmät)</a:t>
            </a:r>
          </a:p>
          <a:p>
            <a:pPr marL="0" indent="0">
              <a:buNone/>
            </a:pPr>
            <a:endParaRPr lang="fi-FI" dirty="0">
              <a:solidFill>
                <a:srgbClr val="0E0E0F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E0E0F"/>
                </a:solidFill>
                <a:effectLst/>
              </a:rPr>
              <a:t> Tulkintatyylit, toimintatavat ja attribuutiot ovat jatkuvassa vuorovaikutuksessa</a:t>
            </a:r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97577" y="6318281"/>
            <a:ext cx="3875798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377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2E4C7F-DFF9-B8B7-B66F-DAAEE9B18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Miten </a:t>
            </a:r>
            <a:r>
              <a:rPr lang="fi-FI"/>
              <a:t>vaikuttavat sopeutumisessa?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01FC30-97C3-3851-E693-C88A2DB72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TULKINTATAVAT – OPTIMISMI JA PESSIMISMI</a:t>
            </a:r>
          </a:p>
          <a:p>
            <a:r>
              <a:rPr lang="fi-FI" dirty="0"/>
              <a:t>TOIMINTATAVAT JA MOTIIVIT</a:t>
            </a:r>
          </a:p>
          <a:p>
            <a:r>
              <a:rPr lang="fi-FI" dirty="0"/>
              <a:t>ATTRIBUUTIOT – SISÄINEN JA ULKOINEN</a:t>
            </a:r>
          </a:p>
          <a:p>
            <a:r>
              <a:rPr lang="fi-FI" dirty="0"/>
              <a:t>KOHERENSSI – KOLME KESKEISTÄ TEKIJÄÄ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FEC07C0-BFF0-AF6D-6838-385DBF94B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fi-FI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861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814208"/>
          </a:xfrm>
        </p:spPr>
        <p:txBody>
          <a:bodyPr>
            <a:normAutofit/>
          </a:bodyPr>
          <a:lstStyle/>
          <a:p>
            <a:r>
              <a:rPr lang="fi-FI" dirty="0"/>
              <a:t>Tulkintatavat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1399424"/>
            <a:ext cx="6859244" cy="4617328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1800" b="1" i="0" dirty="0">
                <a:effectLst/>
              </a:rPr>
              <a:t> </a:t>
            </a:r>
            <a:r>
              <a:rPr lang="fi-FI" sz="2000" b="1" i="0" dirty="0">
                <a:effectLst/>
              </a:rPr>
              <a:t>Tulkintavat </a:t>
            </a:r>
            <a:r>
              <a:rPr lang="fi-FI" sz="2000" b="1" dirty="0"/>
              <a:t>(</a:t>
            </a:r>
            <a:r>
              <a:rPr lang="fi-FI" sz="2000" b="1" i="0" dirty="0">
                <a:effectLst/>
              </a:rPr>
              <a:t>tulkintatyylit)</a:t>
            </a:r>
            <a:r>
              <a:rPr lang="fi-FI" sz="2000" b="1" dirty="0"/>
              <a:t>:</a:t>
            </a:r>
            <a:r>
              <a:rPr lang="fi-FI" sz="2000" b="0" i="0" dirty="0">
                <a:effectLst/>
              </a:rPr>
              <a:t> </a:t>
            </a:r>
            <a:r>
              <a:rPr lang="fi-FI" sz="2000" i="0" dirty="0">
                <a:effectLst/>
              </a:rPr>
              <a:t>odotuksia ja ennakointeja, </a:t>
            </a:r>
            <a:r>
              <a:rPr lang="fi-FI" sz="2000" b="0" i="0" dirty="0">
                <a:effectLst/>
              </a:rPr>
              <a:t>joita ihmisellä on uudessa ja haasteellisessa tilanteessa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/>
              <a:t>yhteydessä minäkäsitykseen</a:t>
            </a:r>
            <a:endParaRPr lang="fi-FI" sz="2000" b="0" i="0" dirty="0">
              <a:effectLst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b="0" i="0" dirty="0">
                <a:effectLst/>
              </a:rPr>
              <a:t>aiemmat kokemukset, toisilta saatu palaute, temperamentti ja persoonallisuuden piirteet vaikuttavat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b="1" i="0" dirty="0">
                <a:effectLst/>
              </a:rPr>
              <a:t> Optimismi</a:t>
            </a:r>
            <a:r>
              <a:rPr lang="fi-FI" sz="2000" b="0" i="0" dirty="0">
                <a:effectLst/>
              </a:rPr>
              <a:t>: yksilön suhteellisen pysyvä ja yleistynyt myönteinen tulkintatyyli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b="0" i="0" dirty="0">
                <a:solidFill>
                  <a:srgbClr val="0E0E0F"/>
                </a:solidFill>
                <a:effectLst/>
              </a:rPr>
              <a:t>lisää motivaatiota ja parantaa suoriutumista tehtävässä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b="0" i="0" dirty="0">
                <a:solidFill>
                  <a:srgbClr val="0E0E0F"/>
                </a:solidFill>
                <a:effectLst/>
              </a:rPr>
              <a:t>yhteydessä parempaan terveydentilaan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rgbClr val="0E0E0F"/>
                </a:solidFill>
              </a:rPr>
              <a:t>toisaalta epärealistinen optimismi ei tuota hyvinvointia</a:t>
            </a:r>
            <a:endParaRPr lang="fi-FI" sz="2000" b="0" i="0" dirty="0">
              <a:solidFill>
                <a:srgbClr val="0E0E0F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000" b="1" dirty="0"/>
              <a:t> Pessimismi</a:t>
            </a:r>
            <a:r>
              <a:rPr lang="fi-FI" sz="2000" dirty="0"/>
              <a:t>: tulkintatyyli, jossa ennakoidaan huonointa mahdollista vaihtoehtoa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/>
              <a:t>h</a:t>
            </a:r>
            <a:r>
              <a:rPr lang="fi-FI" sz="2000" b="0" i="0" dirty="0">
                <a:effectLst/>
              </a:rPr>
              <a:t>aasteiden vältteleminen, luovuttaminen</a:t>
            </a:r>
          </a:p>
        </p:txBody>
      </p:sp>
      <p:pic>
        <p:nvPicPr>
          <p:cNvPr id="5122" name="Picture 2" descr="Ilmainen kuvapankkikuva tunnisteilla aikuinen, aktiivinen, aktiivisuus Kuvapankkikuva">
            <a:extLst>
              <a:ext uri="{FF2B5EF4-FFF2-40B4-BE49-F238E27FC236}">
                <a16:creationId xmlns:a16="http://schemas.microsoft.com/office/drawing/2014/main" id="{2D3D2B8C-1C31-4042-8AD9-3BF232A3A6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04" b="2207"/>
          <a:stretch/>
        </p:blipFill>
        <p:spPr bwMode="auto">
          <a:xfrm>
            <a:off x="8149701" y="640080"/>
            <a:ext cx="3402220" cy="5148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3088" y="6437250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r>
              <a:rPr lang="fi-FI" dirty="0"/>
              <a:t>, Kuva: </a:t>
            </a:r>
            <a:r>
              <a:rPr lang="fi-FI" dirty="0" err="1"/>
              <a:t>Pexels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786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48780"/>
          </a:xfrm>
        </p:spPr>
        <p:txBody>
          <a:bodyPr>
            <a:normAutofit fontScale="90000"/>
          </a:bodyPr>
          <a:lstStyle/>
          <a:p>
            <a:r>
              <a:rPr lang="fi-FI" dirty="0" err="1"/>
              <a:t>Toimintavat</a:t>
            </a:r>
            <a:r>
              <a:rPr lang="fi-FI" dirty="0"/>
              <a:t> ja motiivit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233996"/>
            <a:ext cx="6748272" cy="4809549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000" b="1" i="0" dirty="0">
                <a:effectLst/>
              </a:rPr>
              <a:t> Toimintatavat</a:t>
            </a:r>
            <a:r>
              <a:rPr lang="fi-FI" sz="2000" dirty="0"/>
              <a:t>: </a:t>
            </a:r>
            <a:r>
              <a:rPr lang="fi-FI" sz="2000" b="0" i="0" dirty="0">
                <a:effectLst/>
              </a:rPr>
              <a:t>keinoja, joiden avulla ihminen selviytyy tilanteesta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700" dirty="0"/>
              <a:t>m</a:t>
            </a:r>
            <a:r>
              <a:rPr lang="fi-FI" sz="1700" b="0" i="0" dirty="0">
                <a:effectLst/>
              </a:rPr>
              <a:t>onet toimintatavat </a:t>
            </a:r>
            <a:r>
              <a:rPr lang="fi-FI" sz="1700" b="1" i="0" dirty="0">
                <a:effectLst/>
              </a:rPr>
              <a:t>automatisoituvat</a:t>
            </a:r>
            <a:r>
              <a:rPr lang="fi-FI" sz="1700" b="0" i="0" dirty="0">
                <a:effectLst/>
              </a:rPr>
              <a:t> ja siirtyvät osaksi ei-tietoista tiedonkäsittelyä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700" dirty="0"/>
              <a:t>vakiintuvat osaksi persoonallisuutta</a:t>
            </a:r>
            <a:endParaRPr lang="fi-FI" sz="1700" b="0" i="0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000" b="0" i="0" dirty="0">
                <a:effectLst/>
              </a:rPr>
              <a:t> Motivaatio suuntaa ihmisen käyttäytymistä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600" dirty="0"/>
              <a:t>n</a:t>
            </a:r>
            <a:r>
              <a:rPr lang="fi-FI" sz="1600" b="0" i="0" dirty="0">
                <a:effectLst/>
              </a:rPr>
              <a:t>eurobiologisen pohjan muodostaa aivojen </a:t>
            </a:r>
            <a:r>
              <a:rPr lang="fi-FI" sz="1600" b="0" i="0" dirty="0" err="1">
                <a:effectLst/>
              </a:rPr>
              <a:t>mesolimbinen</a:t>
            </a:r>
            <a:r>
              <a:rPr lang="fi-FI" sz="1600" b="0" i="0" dirty="0">
                <a:effectLst/>
              </a:rPr>
              <a:t> dopamiinirata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b="1" i="0" dirty="0">
                <a:effectLst/>
              </a:rPr>
              <a:t> Motiivi</a:t>
            </a:r>
            <a:r>
              <a:rPr lang="fi-FI" sz="2000" b="1" dirty="0"/>
              <a:t>t:</a:t>
            </a:r>
            <a:r>
              <a:rPr lang="fi-FI" sz="2000" b="1" i="0" dirty="0">
                <a:effectLst/>
              </a:rPr>
              <a:t> </a:t>
            </a:r>
            <a:r>
              <a:rPr lang="fi-FI" sz="2000" b="0" i="0" dirty="0">
                <a:effectLst/>
              </a:rPr>
              <a:t>asiat, jotka saavat ihmisen tekemään jotain tai vetävät häntä puoleensa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700" dirty="0"/>
              <a:t>motivaatio muodostuu motiiveista</a:t>
            </a:r>
            <a:endParaRPr lang="fi-FI" sz="1700" b="0" i="0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000" b="1" i="0" dirty="0">
                <a:effectLst/>
              </a:rPr>
              <a:t> Motiivit osana persoonallisuutta: </a:t>
            </a:r>
            <a:r>
              <a:rPr lang="fi-FI" sz="2000" i="0" dirty="0">
                <a:effectLst/>
              </a:rPr>
              <a:t>tarkastellaan </a:t>
            </a:r>
            <a:r>
              <a:rPr lang="fi-FI" sz="2000" b="0" i="0" dirty="0">
                <a:effectLst/>
              </a:rPr>
              <a:t>erityisesti sisäisen motivaation, itsensä toteuttamisen ja kyvykkyyden yksilöllistä vaihtelua</a:t>
            </a:r>
            <a:endParaRPr lang="fi-FI" sz="2000" dirty="0"/>
          </a:p>
        </p:txBody>
      </p:sp>
      <p:pic>
        <p:nvPicPr>
          <p:cNvPr id="6146" name="Picture 2" descr="Ilmainen kuvapankkikuva tunnisteilla aikuinen, aistillisuus, Aromaterapia Kuvapankkikuva">
            <a:extLst>
              <a:ext uri="{FF2B5EF4-FFF2-40B4-BE49-F238E27FC236}">
                <a16:creationId xmlns:a16="http://schemas.microsoft.com/office/drawing/2014/main" id="{4A8E024C-8FBA-1244-A3FE-BD5518A744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371" r="1" b="604"/>
          <a:stretch/>
        </p:blipFill>
        <p:spPr bwMode="auto">
          <a:xfrm>
            <a:off x="8227307" y="2147379"/>
            <a:ext cx="3445046" cy="3768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84164" y="627278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r>
              <a:rPr lang="fi-FI" dirty="0"/>
              <a:t>, Kuva: </a:t>
            </a:r>
            <a:r>
              <a:rPr lang="fi-FI" dirty="0" err="1"/>
              <a:t>Pexels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436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560003"/>
          </a:xfrm>
        </p:spPr>
        <p:txBody>
          <a:bodyPr>
            <a:normAutofit fontScale="90000"/>
          </a:bodyPr>
          <a:lstStyle/>
          <a:p>
            <a:r>
              <a:rPr lang="fi-FI" dirty="0" err="1"/>
              <a:t>attribuutiot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6" y="1455938"/>
            <a:ext cx="7045675" cy="4560814"/>
          </a:xfrm>
        </p:spPr>
        <p:txBody>
          <a:bodyPr vert="horz" lIns="45720" tIns="45720" rIns="45720" bIns="45720" rtlCol="0"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000" b="1" dirty="0">
                <a:solidFill>
                  <a:srgbClr val="0E0E0F"/>
                </a:solidFill>
              </a:rPr>
              <a:t> </a:t>
            </a:r>
            <a:r>
              <a:rPr lang="fi-FI" sz="2400" b="1" dirty="0">
                <a:solidFill>
                  <a:srgbClr val="0E0E0F"/>
                </a:solidFill>
              </a:rPr>
              <a:t>A</a:t>
            </a:r>
            <a:r>
              <a:rPr lang="fi-FI" sz="2400" b="1" i="0" dirty="0">
                <a:solidFill>
                  <a:srgbClr val="0E0E0F"/>
                </a:solidFill>
                <a:effectLst/>
              </a:rPr>
              <a:t>ttribuutio</a:t>
            </a:r>
            <a:r>
              <a:rPr lang="fi-FI" sz="2400" b="0" i="0" dirty="0">
                <a:solidFill>
                  <a:srgbClr val="0E0E0F"/>
                </a:solidFill>
                <a:effectLst/>
              </a:rPr>
              <a:t> eli </a:t>
            </a:r>
            <a:r>
              <a:rPr lang="fi-FI" sz="2400" b="1" i="0" dirty="0">
                <a:solidFill>
                  <a:srgbClr val="0E0E0F"/>
                </a:solidFill>
                <a:effectLst/>
              </a:rPr>
              <a:t>syypäätelmä</a:t>
            </a:r>
            <a:r>
              <a:rPr lang="fi-FI" sz="2400" dirty="0">
                <a:solidFill>
                  <a:srgbClr val="0E0E0F"/>
                </a:solidFill>
              </a:rPr>
              <a:t>: t</a:t>
            </a:r>
            <a:r>
              <a:rPr lang="fi-FI" sz="2400" b="0" i="0" dirty="0">
                <a:solidFill>
                  <a:srgbClr val="0E0E0F"/>
                </a:solidFill>
                <a:effectLst/>
              </a:rPr>
              <a:t>ulkinta, jonka ihminen tekee toiminnan tuloksesta</a:t>
            </a:r>
            <a:endParaRPr lang="fi-FI" sz="2400" dirty="0">
              <a:solidFill>
                <a:srgbClr val="0E0E0F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E0E0F"/>
                </a:solidFill>
              </a:rPr>
              <a:t> T</a:t>
            </a:r>
            <a:r>
              <a:rPr lang="fi-FI" sz="2400" i="0" dirty="0">
                <a:solidFill>
                  <a:srgbClr val="0E0E0F"/>
                </a:solidFill>
                <a:effectLst/>
              </a:rPr>
              <a:t>oiminnan tulkinta jälkeenpäin </a:t>
            </a:r>
            <a:r>
              <a:rPr lang="fi-FI" sz="2400" b="0" i="0" dirty="0">
                <a:solidFill>
                  <a:srgbClr val="0E0E0F"/>
                </a:solidFill>
                <a:effectLst/>
              </a:rPr>
              <a:t>on osittain ei-tietoista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b="0" i="0" dirty="0">
                <a:solidFill>
                  <a:srgbClr val="0E0E0F"/>
                </a:solidFill>
                <a:effectLst/>
              </a:rPr>
              <a:t>vaikuttaa tulevissa vastaavanlaisissa tilanteissa motivaatioon ja toimintaan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E0E0F"/>
                </a:solidFill>
              </a:rPr>
              <a:t> V</a:t>
            </a:r>
            <a:r>
              <a:rPr lang="fi-FI" sz="2400" b="0" i="0" dirty="0">
                <a:solidFill>
                  <a:srgbClr val="0E0E0F"/>
                </a:solidFill>
                <a:effectLst/>
              </a:rPr>
              <a:t>oivat vahvistaa myönteistä, realistista tai kielteistä </a:t>
            </a:r>
            <a:r>
              <a:rPr lang="fi-FI" sz="2400" i="0" dirty="0">
                <a:solidFill>
                  <a:srgbClr val="0E0E0F"/>
                </a:solidFill>
                <a:effectLst/>
              </a:rPr>
              <a:t>minäkäsitystä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>
                <a:solidFill>
                  <a:srgbClr val="0E0E0F"/>
                </a:solidFill>
              </a:rPr>
              <a:t> Sisäinen attribuutio: </a:t>
            </a:r>
            <a:r>
              <a:rPr lang="fi-FI" sz="2400" b="0" i="0" dirty="0">
                <a:solidFill>
                  <a:srgbClr val="0E0E0F"/>
                </a:solidFill>
                <a:effectLst/>
              </a:rPr>
              <a:t>toiminnan nähdään olevan seurausta yksilön sisäisistä tekijöistä, esim. kyvykkyydestä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>
                <a:solidFill>
                  <a:srgbClr val="0E0E0F"/>
                </a:solidFill>
              </a:rPr>
              <a:t> Ulkoinen attribuutio</a:t>
            </a:r>
            <a:r>
              <a:rPr lang="fi-FI" sz="2400" dirty="0">
                <a:solidFill>
                  <a:srgbClr val="0E0E0F"/>
                </a:solidFill>
              </a:rPr>
              <a:t>: toimintaa selitetään ulkoisilla tekijöillä, esim. tilanne, toiset ihmiset</a:t>
            </a:r>
            <a:endParaRPr lang="fi-FI" sz="2400" b="0" i="0" dirty="0">
              <a:effectLst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3088" y="6437250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r>
              <a:rPr lang="fi-FI" dirty="0"/>
              <a:t>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8194" name="Picture 2" descr="Ilmainen kuvapankkikuva tunnisteilla ampua, heitto, koripallo Kuvapankkikuva">
            <a:extLst>
              <a:ext uri="{FF2B5EF4-FFF2-40B4-BE49-F238E27FC236}">
                <a16:creationId xmlns:a16="http://schemas.microsoft.com/office/drawing/2014/main" id="{1CEC8793-1BD8-5240-9E60-E249611E56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5930" y="883919"/>
            <a:ext cx="3376029" cy="5343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9560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koherenssi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8680" y="1233997"/>
            <a:ext cx="7035867" cy="5203254"/>
          </a:xfrm>
        </p:spPr>
        <p:txBody>
          <a:bodyPr vert="horz" lIns="45720" tIns="45720" rIns="45720" bIns="45720" rtlCol="0">
            <a:no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fi-FI" sz="2000" b="1" dirty="0">
                <a:solidFill>
                  <a:srgbClr val="0E0E0F"/>
                </a:solidFill>
              </a:rPr>
              <a:t> </a:t>
            </a:r>
            <a:r>
              <a:rPr lang="fi-FI" sz="2400" b="1" dirty="0">
                <a:solidFill>
                  <a:srgbClr val="0E0E0F"/>
                </a:solidFill>
              </a:rPr>
              <a:t>K</a:t>
            </a:r>
            <a:r>
              <a:rPr lang="fi-FI" sz="2400" b="1" i="0" dirty="0">
                <a:solidFill>
                  <a:srgbClr val="0E0E0F"/>
                </a:solidFill>
                <a:effectLst/>
              </a:rPr>
              <a:t>oherenssi</a:t>
            </a:r>
            <a:r>
              <a:rPr lang="fi-FI" sz="2400" dirty="0">
                <a:solidFill>
                  <a:srgbClr val="0E0E0F"/>
                </a:solidFill>
              </a:rPr>
              <a:t>:</a:t>
            </a:r>
            <a:r>
              <a:rPr lang="fi-FI" sz="2400" b="0" i="0" dirty="0">
                <a:solidFill>
                  <a:srgbClr val="0E0E0F"/>
                </a:solidFill>
                <a:effectLst/>
              </a:rPr>
              <a:t> melko pysyvä elämänhallinnan tunne, elämän suuntaaminen johonkin päin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E0E0F"/>
                </a:solidFill>
              </a:rPr>
              <a:t>keskeinen yksilöllinen ominaisuus kuormituksesta selviytymisessä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E0E0F"/>
                </a:solidFill>
              </a:rPr>
              <a:t>vahva koherenssi edistää hyvinvointia</a:t>
            </a:r>
            <a:endParaRPr lang="fi-FI" sz="2400" b="0" i="0" dirty="0">
              <a:solidFill>
                <a:srgbClr val="0E0E0F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i-FI" sz="2400" b="0" i="0" dirty="0">
                <a:solidFill>
                  <a:srgbClr val="0E0E0F"/>
                </a:solidFill>
                <a:effectLst/>
              </a:rPr>
              <a:t> Muodostuu kolmesta keskeisestä tekijästä:</a:t>
            </a:r>
          </a:p>
          <a:p>
            <a:pPr marL="342900" indent="-342900" algn="l">
              <a:buFont typeface="+mj-lt"/>
              <a:buAutoNum type="arabicPeriod"/>
            </a:pPr>
            <a:r>
              <a:rPr lang="fi-FI" sz="2400" b="1" i="0" dirty="0">
                <a:solidFill>
                  <a:srgbClr val="0E0E0F"/>
                </a:solidFill>
                <a:effectLst/>
              </a:rPr>
              <a:t>Ymmärrettävyys</a:t>
            </a:r>
            <a:r>
              <a:rPr lang="fi-FI" sz="2400" dirty="0">
                <a:solidFill>
                  <a:srgbClr val="0E0E0F"/>
                </a:solidFill>
              </a:rPr>
              <a:t>:</a:t>
            </a:r>
            <a:r>
              <a:rPr lang="fi-FI" sz="2400" b="0" i="0" dirty="0">
                <a:solidFill>
                  <a:srgbClr val="0E0E0F"/>
                </a:solidFill>
                <a:effectLst/>
              </a:rPr>
              <a:t> elämäntapahtumien näkeminen ennustettavina ja selitettävinä </a:t>
            </a:r>
          </a:p>
          <a:p>
            <a:pPr marL="342900" indent="-342900" algn="l">
              <a:buFont typeface="+mj-lt"/>
              <a:buAutoNum type="arabicPeriod"/>
            </a:pPr>
            <a:r>
              <a:rPr lang="fi-FI" sz="2400" b="1" i="0" dirty="0">
                <a:solidFill>
                  <a:srgbClr val="0E0E0F"/>
                </a:solidFill>
                <a:effectLst/>
              </a:rPr>
              <a:t>Hallittavuus</a:t>
            </a:r>
            <a:r>
              <a:rPr lang="fi-FI" sz="2400" dirty="0">
                <a:solidFill>
                  <a:srgbClr val="0E0E0F"/>
                </a:solidFill>
              </a:rPr>
              <a:t>:</a:t>
            </a:r>
            <a:r>
              <a:rPr lang="fi-FI" sz="2400" b="0" i="0" dirty="0">
                <a:solidFill>
                  <a:srgbClr val="0E0E0F"/>
                </a:solidFill>
                <a:effectLst/>
              </a:rPr>
              <a:t> kokemus siitä, että pystyy itse tai muiden avustuksella vaikuttamaan asioihin</a:t>
            </a:r>
          </a:p>
          <a:p>
            <a:pPr marL="342900" indent="-342900" algn="l">
              <a:buFont typeface="+mj-lt"/>
              <a:buAutoNum type="arabicPeriod"/>
            </a:pPr>
            <a:r>
              <a:rPr lang="fi-FI" sz="2400" b="1" i="0" dirty="0">
                <a:solidFill>
                  <a:srgbClr val="0E0E0F"/>
                </a:solidFill>
                <a:effectLst/>
              </a:rPr>
              <a:t>Mielekkyys</a:t>
            </a:r>
            <a:r>
              <a:rPr lang="fi-FI" sz="2400" dirty="0">
                <a:solidFill>
                  <a:srgbClr val="0E0E0F"/>
                </a:solidFill>
              </a:rPr>
              <a:t>:</a:t>
            </a:r>
            <a:r>
              <a:rPr lang="fi-FI" sz="2400" b="0" i="0" dirty="0">
                <a:solidFill>
                  <a:srgbClr val="0E0E0F"/>
                </a:solidFill>
                <a:effectLst/>
              </a:rPr>
              <a:t> taipumus tulkita vaikeat tapahtumat mielekkäiksi, kiinnostaviksi tai haasteellisiksi</a:t>
            </a:r>
          </a:p>
          <a:p>
            <a:pPr algn="l"/>
            <a:br>
              <a:rPr lang="fi-FI" sz="2000" b="0" i="0" dirty="0">
                <a:solidFill>
                  <a:srgbClr val="0E0E0F"/>
                </a:solidFill>
                <a:effectLst/>
              </a:rPr>
            </a:br>
            <a:endParaRPr lang="fi-FI" sz="2000" b="0" i="0" dirty="0">
              <a:solidFill>
                <a:srgbClr val="0E0E0F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endParaRPr lang="fi-FI" sz="2000" b="0" i="0" dirty="0">
              <a:effectLst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3088" y="6437250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r>
              <a:rPr lang="fi-FI" dirty="0"/>
              <a:t>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10244" name="Picture 4" descr="Ilmainen kuvapankkikuva tunnisteilla aasialaiset naiset, halaus, hyperlokalidi Kuvapankkikuva">
            <a:extLst>
              <a:ext uri="{FF2B5EF4-FFF2-40B4-BE49-F238E27FC236}">
                <a16:creationId xmlns:a16="http://schemas.microsoft.com/office/drawing/2014/main" id="{8596542A-8E45-2949-B6C5-CF3705B5D4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00" b="7568"/>
          <a:stretch/>
        </p:blipFill>
        <p:spPr bwMode="auto">
          <a:xfrm>
            <a:off x="1024128" y="1857819"/>
            <a:ext cx="3209279" cy="3948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7122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E9B2EBDD64CC4383B99224C2A6C036" ma:contentTypeVersion="15" ma:contentTypeDescription="Create a new document." ma:contentTypeScope="" ma:versionID="d8926d342639aeecf37d8d28c8bb79dd">
  <xsd:schema xmlns:xsd="http://www.w3.org/2001/XMLSchema" xmlns:xs="http://www.w3.org/2001/XMLSchema" xmlns:p="http://schemas.microsoft.com/office/2006/metadata/properties" xmlns:ns2="42116817-7e29-4aa7-b7a6-c483eebecbb8" xmlns:ns3="807aa635-cdf8-4f87-acc5-eeaafee58acb" xmlns:ns4="f0974581-4bbf-443e-902f-14073e9fb4f6" targetNamespace="http://schemas.microsoft.com/office/2006/metadata/properties" ma:root="true" ma:fieldsID="6723cf66d04a47ce7ee5db992ac3edff" ns2:_="" ns3:_="" ns4:_="">
    <xsd:import namespace="42116817-7e29-4aa7-b7a6-c483eebecbb8"/>
    <xsd:import namespace="807aa635-cdf8-4f87-acc5-eeaafee58acb"/>
    <xsd:import namespace="f0974581-4bbf-443e-902f-14073e9fb4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4:TaxCatchAll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16817-7e29-4aa7-b7a6-c483eebecb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4d49524a-21d1-44ef-b988-918b9b4337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aa635-cdf8-4f87-acc5-eeaafee58ac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974581-4bbf-443e-902f-14073e9fb4f6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004bdf0-3b5c-445e-bcd3-8dbb571762d6}" ma:internalName="TaxCatchAll" ma:showField="CatchAllData" ma:web="807aa635-cdf8-4f87-acc5-eeaafee58a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974581-4bbf-443e-902f-14073e9fb4f6" xsi:nil="true"/>
    <lcf76f155ced4ddcb4097134ff3c332f xmlns="42116817-7e29-4aa7-b7a6-c483eebecbb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2127A92-08DC-4A74-B605-4922F83495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B35406F-F7F3-4D5D-9D41-BA02080309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116817-7e29-4aa7-b7a6-c483eebecbb8"/>
    <ds:schemaRef ds:uri="807aa635-cdf8-4f87-acc5-eeaafee58acb"/>
    <ds:schemaRef ds:uri="f0974581-4bbf-443e-902f-14073e9fb4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A1AACAE-6EB8-45E6-9D80-77184C5DED69}">
  <ds:schemaRefs>
    <ds:schemaRef ds:uri="http://schemas.microsoft.com/office/2006/metadata/properties"/>
    <ds:schemaRef ds:uri="http://schemas.microsoft.com/office/infopath/2007/PartnerControls"/>
    <ds:schemaRef ds:uri="f0974581-4bbf-443e-902f-14073e9fb4f6"/>
    <ds:schemaRef ds:uri="42116817-7e29-4aa7-b7a6-c483eebecbb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19995</TotalTime>
  <Words>607</Words>
  <Application>Microsoft Office PowerPoint</Application>
  <PresentationFormat>Laajakuva</PresentationFormat>
  <Paragraphs>72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5" baseType="lpstr">
      <vt:lpstr>Arial</vt:lpstr>
      <vt:lpstr>Calibri</vt:lpstr>
      <vt:lpstr>Tw Cen MT</vt:lpstr>
      <vt:lpstr>Tw Cen MT Condensed</vt:lpstr>
      <vt:lpstr>Wingdings 3</vt:lpstr>
      <vt:lpstr>Integraali</vt:lpstr>
      <vt:lpstr>5 tiedonkäsittely ja motivaatio tyypillisinä sopeutumistapoina</vt:lpstr>
      <vt:lpstr>Tyypilliset sopeutumistavat</vt:lpstr>
      <vt:lpstr>Skeemat osana persoonallisuutta</vt:lpstr>
      <vt:lpstr>Toiminta- ja tulkintatavat</vt:lpstr>
      <vt:lpstr>Miten vaikuttavat sopeutumisessa?</vt:lpstr>
      <vt:lpstr>Tulkintatavat</vt:lpstr>
      <vt:lpstr>Toimintavat ja motiivit</vt:lpstr>
      <vt:lpstr>attribuutiot</vt:lpstr>
      <vt:lpstr>koherenssi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</dc:title>
  <dc:creator>Nea Viljakainen</dc:creator>
  <cp:lastModifiedBy>Ikonen Marko</cp:lastModifiedBy>
  <cp:revision>679</cp:revision>
  <dcterms:created xsi:type="dcterms:W3CDTF">2021-05-18T05:21:46Z</dcterms:created>
  <dcterms:modified xsi:type="dcterms:W3CDTF">2023-08-21T06:59:30Z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0x010100CEE9B2EBDD64CC4383B99224C2A6C036</vt:lpwstr>
  </property>
</Properties>
</file>