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6"/>
  </p:notesMasterIdLst>
  <p:sldIdLst>
    <p:sldId id="256" r:id="rId5"/>
    <p:sldId id="273" r:id="rId6"/>
    <p:sldId id="279" r:id="rId7"/>
    <p:sldId id="282" r:id="rId8"/>
    <p:sldId id="283" r:id="rId9"/>
    <p:sldId id="284" r:id="rId10"/>
    <p:sldId id="286" r:id="rId11"/>
    <p:sldId id="287" r:id="rId12"/>
    <p:sldId id="288" r:id="rId13"/>
    <p:sldId id="289" r:id="rId14"/>
    <p:sldId id="274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265" autoAdjust="0"/>
    <p:restoredTop sz="94660"/>
  </p:normalViewPr>
  <p:slideViewPr>
    <p:cSldViewPr snapToGrid="0">
      <p:cViewPr varScale="1">
        <p:scale>
          <a:sx n="67" d="100"/>
          <a:sy n="67" d="100"/>
        </p:scale>
        <p:origin x="2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a Viljakainen" userId="31f03692-df5d-4046-a9e0-25d0beb92039" providerId="ADAL" clId="{3F565B27-EE37-41BE-9BC2-FC3A18CDFBF7}"/>
    <pc:docChg chg="undo custSel delSld modSld modMainMaster">
      <pc:chgData name="Nea Viljakainen" userId="31f03692-df5d-4046-a9e0-25d0beb92039" providerId="ADAL" clId="{3F565B27-EE37-41BE-9BC2-FC3A18CDFBF7}" dt="2023-02-27T13:43:18.118" v="85" actId="20577"/>
      <pc:docMkLst>
        <pc:docMk/>
      </pc:docMkLst>
      <pc:sldChg chg="modSp mod">
        <pc:chgData name="Nea Viljakainen" userId="31f03692-df5d-4046-a9e0-25d0beb92039" providerId="ADAL" clId="{3F565B27-EE37-41BE-9BC2-FC3A18CDFBF7}" dt="2023-02-27T13:30:01.530" v="22" actId="20577"/>
        <pc:sldMkLst>
          <pc:docMk/>
          <pc:sldMk cId="2555081870" sldId="273"/>
        </pc:sldMkLst>
        <pc:spChg chg="mod">
          <ac:chgData name="Nea Viljakainen" userId="31f03692-df5d-4046-a9e0-25d0beb92039" providerId="ADAL" clId="{3F565B27-EE37-41BE-9BC2-FC3A18CDFBF7}" dt="2023-02-27T13:30:01.530" v="22" actId="20577"/>
          <ac:spMkLst>
            <pc:docMk/>
            <pc:sldMk cId="2555081870" sldId="273"/>
            <ac:spMk id="3" creationId="{326DDE45-A503-5A45-A106-78A97ECA3897}"/>
          </ac:spMkLst>
        </pc:spChg>
      </pc:sldChg>
      <pc:sldChg chg="modSp mod">
        <pc:chgData name="Nea Viljakainen" userId="31f03692-df5d-4046-a9e0-25d0beb92039" providerId="ADAL" clId="{3F565B27-EE37-41BE-9BC2-FC3A18CDFBF7}" dt="2023-02-27T13:30:46.118" v="25" actId="20577"/>
        <pc:sldMkLst>
          <pc:docMk/>
          <pc:sldMk cId="642600640" sldId="279"/>
        </pc:sldMkLst>
        <pc:spChg chg="mod">
          <ac:chgData name="Nea Viljakainen" userId="31f03692-df5d-4046-a9e0-25d0beb92039" providerId="ADAL" clId="{3F565B27-EE37-41BE-9BC2-FC3A18CDFBF7}" dt="2023-02-27T13:30:46.118" v="25" actId="20577"/>
          <ac:spMkLst>
            <pc:docMk/>
            <pc:sldMk cId="642600640" sldId="279"/>
            <ac:spMk id="3" creationId="{326DDE45-A503-5A45-A106-78A97ECA3897}"/>
          </ac:spMkLst>
        </pc:spChg>
      </pc:sldChg>
      <pc:sldChg chg="modSp mod">
        <pc:chgData name="Nea Viljakainen" userId="31f03692-df5d-4046-a9e0-25d0beb92039" providerId="ADAL" clId="{3F565B27-EE37-41BE-9BC2-FC3A18CDFBF7}" dt="2023-02-27T13:31:11.231" v="40" actId="20577"/>
        <pc:sldMkLst>
          <pc:docMk/>
          <pc:sldMk cId="2878182234" sldId="282"/>
        </pc:sldMkLst>
        <pc:spChg chg="mod">
          <ac:chgData name="Nea Viljakainen" userId="31f03692-df5d-4046-a9e0-25d0beb92039" providerId="ADAL" clId="{3F565B27-EE37-41BE-9BC2-FC3A18CDFBF7}" dt="2023-02-27T13:31:11.231" v="40" actId="20577"/>
          <ac:spMkLst>
            <pc:docMk/>
            <pc:sldMk cId="2878182234" sldId="282"/>
            <ac:spMk id="3" creationId="{326DDE45-A503-5A45-A106-78A97ECA3897}"/>
          </ac:spMkLst>
        </pc:spChg>
      </pc:sldChg>
      <pc:sldChg chg="modSp mod">
        <pc:chgData name="Nea Viljakainen" userId="31f03692-df5d-4046-a9e0-25d0beb92039" providerId="ADAL" clId="{3F565B27-EE37-41BE-9BC2-FC3A18CDFBF7}" dt="2023-02-27T13:34:35.165" v="45" actId="20577"/>
        <pc:sldMkLst>
          <pc:docMk/>
          <pc:sldMk cId="2954852843" sldId="284"/>
        </pc:sldMkLst>
        <pc:spChg chg="mod">
          <ac:chgData name="Nea Viljakainen" userId="31f03692-df5d-4046-a9e0-25d0beb92039" providerId="ADAL" clId="{3F565B27-EE37-41BE-9BC2-FC3A18CDFBF7}" dt="2023-02-27T13:34:35.165" v="45" actId="20577"/>
          <ac:spMkLst>
            <pc:docMk/>
            <pc:sldMk cId="2954852843" sldId="284"/>
            <ac:spMk id="3" creationId="{326DDE45-A503-5A45-A106-78A97ECA3897}"/>
          </ac:spMkLst>
        </pc:spChg>
      </pc:sldChg>
      <pc:sldChg chg="del">
        <pc:chgData name="Nea Viljakainen" userId="31f03692-df5d-4046-a9e0-25d0beb92039" providerId="ADAL" clId="{3F565B27-EE37-41BE-9BC2-FC3A18CDFBF7}" dt="2023-02-27T13:37:31.935" v="72" actId="2696"/>
        <pc:sldMkLst>
          <pc:docMk/>
          <pc:sldMk cId="608406586" sldId="285"/>
        </pc:sldMkLst>
      </pc:sldChg>
      <pc:sldChg chg="modSp mod">
        <pc:chgData name="Nea Viljakainen" userId="31f03692-df5d-4046-a9e0-25d0beb92039" providerId="ADAL" clId="{3F565B27-EE37-41BE-9BC2-FC3A18CDFBF7}" dt="2023-02-27T13:36:29.806" v="54" actId="20577"/>
        <pc:sldMkLst>
          <pc:docMk/>
          <pc:sldMk cId="2496469392" sldId="286"/>
        </pc:sldMkLst>
        <pc:spChg chg="mod">
          <ac:chgData name="Nea Viljakainen" userId="31f03692-df5d-4046-a9e0-25d0beb92039" providerId="ADAL" clId="{3F565B27-EE37-41BE-9BC2-FC3A18CDFBF7}" dt="2023-02-27T13:36:29.806" v="54" actId="20577"/>
          <ac:spMkLst>
            <pc:docMk/>
            <pc:sldMk cId="2496469392" sldId="286"/>
            <ac:spMk id="3" creationId="{326DDE45-A503-5A45-A106-78A97ECA3897}"/>
          </ac:spMkLst>
        </pc:spChg>
      </pc:sldChg>
      <pc:sldChg chg="modSp mod">
        <pc:chgData name="Nea Viljakainen" userId="31f03692-df5d-4046-a9e0-25d0beb92039" providerId="ADAL" clId="{3F565B27-EE37-41BE-9BC2-FC3A18CDFBF7}" dt="2023-02-27T13:37:13.780" v="71" actId="27636"/>
        <pc:sldMkLst>
          <pc:docMk/>
          <pc:sldMk cId="3469865821" sldId="287"/>
        </pc:sldMkLst>
        <pc:spChg chg="mod">
          <ac:chgData name="Nea Viljakainen" userId="31f03692-df5d-4046-a9e0-25d0beb92039" providerId="ADAL" clId="{3F565B27-EE37-41BE-9BC2-FC3A18CDFBF7}" dt="2023-02-27T13:37:13.780" v="71" actId="27636"/>
          <ac:spMkLst>
            <pc:docMk/>
            <pc:sldMk cId="3469865821" sldId="287"/>
            <ac:spMk id="3" creationId="{DECD1B68-947F-CC4B-AA38-1B19D7D6E819}"/>
          </ac:spMkLst>
        </pc:spChg>
      </pc:sldChg>
      <pc:sldChg chg="modSp mod">
        <pc:chgData name="Nea Viljakainen" userId="31f03692-df5d-4046-a9e0-25d0beb92039" providerId="ADAL" clId="{3F565B27-EE37-41BE-9BC2-FC3A18CDFBF7}" dt="2023-02-27T13:43:18.118" v="85" actId="20577"/>
        <pc:sldMkLst>
          <pc:docMk/>
          <pc:sldMk cId="1746323066" sldId="288"/>
        </pc:sldMkLst>
        <pc:spChg chg="mod">
          <ac:chgData name="Nea Viljakainen" userId="31f03692-df5d-4046-a9e0-25d0beb92039" providerId="ADAL" clId="{3F565B27-EE37-41BE-9BC2-FC3A18CDFBF7}" dt="2023-02-27T13:43:18.118" v="85" actId="20577"/>
          <ac:spMkLst>
            <pc:docMk/>
            <pc:sldMk cId="1746323066" sldId="288"/>
            <ac:spMk id="3" creationId="{DECD1B68-947F-CC4B-AA38-1B19D7D6E819}"/>
          </ac:spMkLst>
        </pc:spChg>
      </pc:sldChg>
      <pc:sldMasterChg chg="modSldLayout">
        <pc:chgData name="Nea Viljakainen" userId="31f03692-df5d-4046-a9e0-25d0beb92039" providerId="ADAL" clId="{3F565B27-EE37-41BE-9BC2-FC3A18CDFBF7}" dt="2023-02-27T13:26:33.158" v="11"/>
        <pc:sldMasterMkLst>
          <pc:docMk/>
          <pc:sldMasterMk cId="3298400526" sldId="2147483684"/>
        </pc:sldMasterMkLst>
        <pc:sldLayoutChg chg="modSp mod">
          <pc:chgData name="Nea Viljakainen" userId="31f03692-df5d-4046-a9e0-25d0beb92039" providerId="ADAL" clId="{3F565B27-EE37-41BE-9BC2-FC3A18CDFBF7}" dt="2023-02-27T13:25:54.821" v="0"/>
          <pc:sldLayoutMkLst>
            <pc:docMk/>
            <pc:sldMasterMk cId="3298400526" sldId="2147483684"/>
            <pc:sldLayoutMk cId="571192881" sldId="2147483685"/>
          </pc:sldLayoutMkLst>
          <pc:spChg chg="mod">
            <ac:chgData name="Nea Viljakainen" userId="31f03692-df5d-4046-a9e0-25d0beb92039" providerId="ADAL" clId="{3F565B27-EE37-41BE-9BC2-FC3A18CDFBF7}" dt="2023-02-27T13:25:54.821" v="0"/>
            <ac:spMkLst>
              <pc:docMk/>
              <pc:sldMasterMk cId="3298400526" sldId="2147483684"/>
              <pc:sldLayoutMk cId="571192881" sldId="2147483685"/>
              <ac:spMk id="5" creationId="{00000000-0000-0000-0000-000000000000}"/>
            </ac:spMkLst>
          </pc:spChg>
        </pc:sldLayoutChg>
        <pc:sldLayoutChg chg="modSp mod">
          <pc:chgData name="Nea Viljakainen" userId="31f03692-df5d-4046-a9e0-25d0beb92039" providerId="ADAL" clId="{3F565B27-EE37-41BE-9BC2-FC3A18CDFBF7}" dt="2023-02-27T13:25:58.332" v="1"/>
          <pc:sldLayoutMkLst>
            <pc:docMk/>
            <pc:sldMasterMk cId="3298400526" sldId="2147483684"/>
            <pc:sldLayoutMk cId="3044630653" sldId="2147483686"/>
          </pc:sldLayoutMkLst>
          <pc:spChg chg="mod">
            <ac:chgData name="Nea Viljakainen" userId="31f03692-df5d-4046-a9e0-25d0beb92039" providerId="ADAL" clId="{3F565B27-EE37-41BE-9BC2-FC3A18CDFBF7}" dt="2023-02-27T13:25:58.332" v="1"/>
            <ac:spMkLst>
              <pc:docMk/>
              <pc:sldMasterMk cId="3298400526" sldId="2147483684"/>
              <pc:sldLayoutMk cId="3044630653" sldId="2147483686"/>
              <ac:spMk id="5" creationId="{00000000-0000-0000-0000-000000000000}"/>
            </ac:spMkLst>
          </pc:spChg>
        </pc:sldLayoutChg>
        <pc:sldLayoutChg chg="modSp mod">
          <pc:chgData name="Nea Viljakainen" userId="31f03692-df5d-4046-a9e0-25d0beb92039" providerId="ADAL" clId="{3F565B27-EE37-41BE-9BC2-FC3A18CDFBF7}" dt="2023-02-27T13:26:01.570" v="2"/>
          <pc:sldLayoutMkLst>
            <pc:docMk/>
            <pc:sldMasterMk cId="3298400526" sldId="2147483684"/>
            <pc:sldLayoutMk cId="1923722244" sldId="2147483687"/>
          </pc:sldLayoutMkLst>
          <pc:spChg chg="mod">
            <ac:chgData name="Nea Viljakainen" userId="31f03692-df5d-4046-a9e0-25d0beb92039" providerId="ADAL" clId="{3F565B27-EE37-41BE-9BC2-FC3A18CDFBF7}" dt="2023-02-27T13:26:01.570" v="2"/>
            <ac:spMkLst>
              <pc:docMk/>
              <pc:sldMasterMk cId="3298400526" sldId="2147483684"/>
              <pc:sldLayoutMk cId="1923722244" sldId="2147483687"/>
              <ac:spMk id="5" creationId="{00000000-0000-0000-0000-000000000000}"/>
            </ac:spMkLst>
          </pc:spChg>
        </pc:sldLayoutChg>
        <pc:sldLayoutChg chg="modSp mod">
          <pc:chgData name="Nea Viljakainen" userId="31f03692-df5d-4046-a9e0-25d0beb92039" providerId="ADAL" clId="{3F565B27-EE37-41BE-9BC2-FC3A18CDFBF7}" dt="2023-02-27T13:26:04.454" v="3"/>
          <pc:sldLayoutMkLst>
            <pc:docMk/>
            <pc:sldMasterMk cId="3298400526" sldId="2147483684"/>
            <pc:sldLayoutMk cId="3405050894" sldId="2147483688"/>
          </pc:sldLayoutMkLst>
          <pc:spChg chg="mod">
            <ac:chgData name="Nea Viljakainen" userId="31f03692-df5d-4046-a9e0-25d0beb92039" providerId="ADAL" clId="{3F565B27-EE37-41BE-9BC2-FC3A18CDFBF7}" dt="2023-02-27T13:26:04.454" v="3"/>
            <ac:spMkLst>
              <pc:docMk/>
              <pc:sldMasterMk cId="3298400526" sldId="2147483684"/>
              <pc:sldLayoutMk cId="3405050894" sldId="2147483688"/>
              <ac:spMk id="6" creationId="{00000000-0000-0000-0000-000000000000}"/>
            </ac:spMkLst>
          </pc:spChg>
        </pc:sldLayoutChg>
        <pc:sldLayoutChg chg="modSp mod">
          <pc:chgData name="Nea Viljakainen" userId="31f03692-df5d-4046-a9e0-25d0beb92039" providerId="ADAL" clId="{3F565B27-EE37-41BE-9BC2-FC3A18CDFBF7}" dt="2023-02-27T13:26:07.803" v="4"/>
          <pc:sldLayoutMkLst>
            <pc:docMk/>
            <pc:sldMasterMk cId="3298400526" sldId="2147483684"/>
            <pc:sldLayoutMk cId="2635086702" sldId="2147483689"/>
          </pc:sldLayoutMkLst>
          <pc:spChg chg="mod">
            <ac:chgData name="Nea Viljakainen" userId="31f03692-df5d-4046-a9e0-25d0beb92039" providerId="ADAL" clId="{3F565B27-EE37-41BE-9BC2-FC3A18CDFBF7}" dt="2023-02-27T13:26:07.803" v="4"/>
            <ac:spMkLst>
              <pc:docMk/>
              <pc:sldMasterMk cId="3298400526" sldId="2147483684"/>
              <pc:sldLayoutMk cId="2635086702" sldId="2147483689"/>
              <ac:spMk id="8" creationId="{00000000-0000-0000-0000-000000000000}"/>
            </ac:spMkLst>
          </pc:spChg>
        </pc:sldLayoutChg>
        <pc:sldLayoutChg chg="modSp mod">
          <pc:chgData name="Nea Viljakainen" userId="31f03692-df5d-4046-a9e0-25d0beb92039" providerId="ADAL" clId="{3F565B27-EE37-41BE-9BC2-FC3A18CDFBF7}" dt="2023-02-27T13:26:17.732" v="7"/>
          <pc:sldLayoutMkLst>
            <pc:docMk/>
            <pc:sldMasterMk cId="3298400526" sldId="2147483684"/>
            <pc:sldLayoutMk cId="3305560169" sldId="2147483690"/>
          </pc:sldLayoutMkLst>
          <pc:spChg chg="mod">
            <ac:chgData name="Nea Viljakainen" userId="31f03692-df5d-4046-a9e0-25d0beb92039" providerId="ADAL" clId="{3F565B27-EE37-41BE-9BC2-FC3A18CDFBF7}" dt="2023-02-27T13:26:17.732" v="7"/>
            <ac:spMkLst>
              <pc:docMk/>
              <pc:sldMasterMk cId="3298400526" sldId="2147483684"/>
              <pc:sldLayoutMk cId="3305560169" sldId="2147483690"/>
              <ac:spMk id="4" creationId="{00000000-0000-0000-0000-000000000000}"/>
            </ac:spMkLst>
          </pc:spChg>
        </pc:sldLayoutChg>
        <pc:sldLayoutChg chg="modSp mod">
          <pc:chgData name="Nea Viljakainen" userId="31f03692-df5d-4046-a9e0-25d0beb92039" providerId="ADAL" clId="{3F565B27-EE37-41BE-9BC2-FC3A18CDFBF7}" dt="2023-02-27T13:26:20.602" v="8"/>
          <pc:sldLayoutMkLst>
            <pc:docMk/>
            <pc:sldMasterMk cId="3298400526" sldId="2147483684"/>
            <pc:sldLayoutMk cId="1326100343" sldId="2147483691"/>
          </pc:sldLayoutMkLst>
          <pc:spChg chg="mod">
            <ac:chgData name="Nea Viljakainen" userId="31f03692-df5d-4046-a9e0-25d0beb92039" providerId="ADAL" clId="{3F565B27-EE37-41BE-9BC2-FC3A18CDFBF7}" dt="2023-02-27T13:26:20.602" v="8"/>
            <ac:spMkLst>
              <pc:docMk/>
              <pc:sldMasterMk cId="3298400526" sldId="2147483684"/>
              <pc:sldLayoutMk cId="1326100343" sldId="2147483691"/>
              <ac:spMk id="3" creationId="{00000000-0000-0000-0000-000000000000}"/>
            </ac:spMkLst>
          </pc:spChg>
        </pc:sldLayoutChg>
        <pc:sldLayoutChg chg="modSp mod">
          <pc:chgData name="Nea Viljakainen" userId="31f03692-df5d-4046-a9e0-25d0beb92039" providerId="ADAL" clId="{3F565B27-EE37-41BE-9BC2-FC3A18CDFBF7}" dt="2023-02-27T13:26:23.774" v="9"/>
          <pc:sldLayoutMkLst>
            <pc:docMk/>
            <pc:sldMasterMk cId="3298400526" sldId="2147483684"/>
            <pc:sldLayoutMk cId="2326047509" sldId="2147483692"/>
          </pc:sldLayoutMkLst>
          <pc:spChg chg="mod">
            <ac:chgData name="Nea Viljakainen" userId="31f03692-df5d-4046-a9e0-25d0beb92039" providerId="ADAL" clId="{3F565B27-EE37-41BE-9BC2-FC3A18CDFBF7}" dt="2023-02-27T13:26:23.774" v="9"/>
            <ac:spMkLst>
              <pc:docMk/>
              <pc:sldMasterMk cId="3298400526" sldId="2147483684"/>
              <pc:sldLayoutMk cId="2326047509" sldId="2147483692"/>
              <ac:spMk id="6" creationId="{00000000-0000-0000-0000-000000000000}"/>
            </ac:spMkLst>
          </pc:spChg>
        </pc:sldLayoutChg>
        <pc:sldLayoutChg chg="modSp mod">
          <pc:chgData name="Nea Viljakainen" userId="31f03692-df5d-4046-a9e0-25d0beb92039" providerId="ADAL" clId="{3F565B27-EE37-41BE-9BC2-FC3A18CDFBF7}" dt="2023-02-27T13:26:27.291" v="10"/>
          <pc:sldLayoutMkLst>
            <pc:docMk/>
            <pc:sldMasterMk cId="3298400526" sldId="2147483684"/>
            <pc:sldLayoutMk cId="2867724590" sldId="2147483694"/>
          </pc:sldLayoutMkLst>
          <pc:spChg chg="mod">
            <ac:chgData name="Nea Viljakainen" userId="31f03692-df5d-4046-a9e0-25d0beb92039" providerId="ADAL" clId="{3F565B27-EE37-41BE-9BC2-FC3A18CDFBF7}" dt="2023-02-27T13:26:27.291" v="10"/>
            <ac:spMkLst>
              <pc:docMk/>
              <pc:sldMasterMk cId="3298400526" sldId="2147483684"/>
              <pc:sldLayoutMk cId="2867724590" sldId="2147483694"/>
              <ac:spMk id="5" creationId="{00000000-0000-0000-0000-000000000000}"/>
            </ac:spMkLst>
          </pc:spChg>
        </pc:sldLayoutChg>
        <pc:sldLayoutChg chg="modSp mod">
          <pc:chgData name="Nea Viljakainen" userId="31f03692-df5d-4046-a9e0-25d0beb92039" providerId="ADAL" clId="{3F565B27-EE37-41BE-9BC2-FC3A18CDFBF7}" dt="2023-02-27T13:26:33.158" v="11"/>
          <pc:sldLayoutMkLst>
            <pc:docMk/>
            <pc:sldMasterMk cId="3298400526" sldId="2147483684"/>
            <pc:sldLayoutMk cId="2363249229" sldId="2147483695"/>
          </pc:sldLayoutMkLst>
          <pc:spChg chg="mod">
            <ac:chgData name="Nea Viljakainen" userId="31f03692-df5d-4046-a9e0-25d0beb92039" providerId="ADAL" clId="{3F565B27-EE37-41BE-9BC2-FC3A18CDFBF7}" dt="2023-02-27T13:26:33.158" v="11"/>
            <ac:spMkLst>
              <pc:docMk/>
              <pc:sldMasterMk cId="3298400526" sldId="2147483684"/>
              <pc:sldLayoutMk cId="2363249229" sldId="2147483695"/>
              <ac:spMk id="5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0BE48-E4BF-415A-9219-2695FA2D5D60}" type="datetimeFigureOut">
              <a:rPr lang="fi-FI" smtClean="0"/>
              <a:t>24.8.2023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5F2F8-4BFD-42AD-A2D3-03024F43B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0431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F3A0B2C-D2E3-4EBB-9D29-6E1D7EF51402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5 yksilöllinen ja yhteisöllinen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19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BFBE-ED4A-49B3-8CF2-71B16D2FBFF7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5 yksilöllinen ja yhteisöllinen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72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77834-8D20-4628-9DB5-F4F9C9A2E20A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5 yksilöllinen ja yhteisöllinen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24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BEAF-6588-4B56-9159-A9C659AA5420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5 yksilöllinen ja yhteisöllinen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630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4E11-7B9F-4675-88EB-6ADBCB86B04E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5 yksilöllinen ja yhteisöllinen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722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C10EB-3ED8-49FE-8ADC-4C2A8C6109B5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5 yksilöllinen ja yhteisöllinen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050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1BC4-FAE0-42BA-8F3A-3225962DB9D8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5 yksilöllinen ja yhteisöllinen ihminen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08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DF27-0B0C-4655-A362-EB43717F08F5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5 yksilöllinen ja yhteisöllinen ihminen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560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3BE0-8B4C-4B67-BEBC-D7A372458030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5 yksilöllinen ja yhteisöllinen ihminen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100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AA9B4-0592-4CF2-A891-88EF580F41E3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5 yksilöllinen ja yhteisöllinen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047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A319-85C9-41D9-AC37-640CA490AA1D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39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33D1478-D419-4D74-9895-567795DF00D5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400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8134" y="1834907"/>
            <a:ext cx="6293689" cy="2341020"/>
          </a:xfrm>
        </p:spPr>
        <p:txBody>
          <a:bodyPr anchor="b">
            <a:normAutofit/>
          </a:bodyPr>
          <a:lstStyle/>
          <a:p>
            <a:pPr algn="l"/>
            <a:r>
              <a:rPr lang="en-US" sz="48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6. </a:t>
            </a:r>
            <a:r>
              <a:rPr lang="en-US" sz="48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Moraali</a:t>
            </a:r>
            <a:r>
              <a:rPr lang="en-US" sz="48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 ja </a:t>
            </a:r>
            <a:r>
              <a:rPr lang="en-US" sz="48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arvot</a:t>
            </a:r>
            <a:r>
              <a:rPr lang="en-US" sz="48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 </a:t>
            </a:r>
            <a:r>
              <a:rPr lang="en-US" sz="48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tyypillisinä</a:t>
            </a:r>
            <a:r>
              <a:rPr lang="en-US" sz="48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 </a:t>
            </a:r>
            <a:r>
              <a:rPr lang="en-US" sz="48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sopeutumistapoina</a:t>
            </a:r>
            <a:endParaRPr lang="en-US" sz="4800" dirty="0">
              <a:solidFill>
                <a:schemeClr val="tx1">
                  <a:lumMod val="85000"/>
                  <a:lumOff val="15000"/>
                </a:schemeClr>
              </a:solidFill>
              <a:cs typeface="Calibri Light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80E3AA-5F2B-49D9-9BA5-74D9B5799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5 yksilöllinen ja yhteisöllinen ihminen</a:t>
            </a:r>
            <a:endParaRPr lang="en-US" dirty="0"/>
          </a:p>
        </p:txBody>
      </p:sp>
      <p:pic>
        <p:nvPicPr>
          <p:cNvPr id="7" name="Kuva 6" descr="Kuva, joka sisältää kohteen teksti, käsine, vektorigrafiikka&#10;&#10;Kuvaus luotu automaattisesti">
            <a:extLst>
              <a:ext uri="{FF2B5EF4-FFF2-40B4-BE49-F238E27FC236}">
                <a16:creationId xmlns:a16="http://schemas.microsoft.com/office/drawing/2014/main" id="{0DAAF39F-07AD-4781-8266-0F71D1A05D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93596" y="2668161"/>
            <a:ext cx="3847863" cy="1507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CE0572-BC38-1D60-328A-34A833D91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Millä tavoin persoonallisuuden piirteet ja arvot ovat kytkeytyneet toisiinsa?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2C9C118-9B1D-A699-9190-58AE6F52F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971675"/>
            <a:ext cx="9720073" cy="4337685"/>
          </a:xfrm>
        </p:spPr>
        <p:txBody>
          <a:bodyPr/>
          <a:lstStyle/>
          <a:p>
            <a:r>
              <a:rPr lang="fi-FI" sz="2800" dirty="0"/>
              <a:t>Tehkää oletuksia, millaiset arvot (</a:t>
            </a:r>
            <a:r>
              <a:rPr lang="fi-FI" sz="2800" dirty="0" err="1"/>
              <a:t>Schwartz</a:t>
            </a:r>
            <a:r>
              <a:rPr lang="fi-FI" sz="2800" dirty="0"/>
              <a:t>) saattaisivat kytkeytyä persoonallisuuden viiteen suureen piirteeseen:</a:t>
            </a:r>
          </a:p>
          <a:p>
            <a:pPr marL="0" indent="0">
              <a:buNone/>
            </a:pPr>
            <a:r>
              <a:rPr lang="fi-FI" sz="2800" dirty="0"/>
              <a:t> </a:t>
            </a:r>
            <a:r>
              <a:rPr lang="fi-FI" b="1" dirty="0"/>
              <a:t>Avoimuus uusille kokemuksille</a:t>
            </a:r>
          </a:p>
          <a:p>
            <a:r>
              <a:rPr lang="fi-FI" b="1" dirty="0"/>
              <a:t>Sovinnollisuus</a:t>
            </a:r>
          </a:p>
          <a:p>
            <a:r>
              <a:rPr lang="fi-FI" b="1" dirty="0"/>
              <a:t>Ekstroversio  </a:t>
            </a:r>
          </a:p>
          <a:p>
            <a:r>
              <a:rPr lang="fi-FI" b="1" dirty="0"/>
              <a:t>Tunnollisuus</a:t>
            </a:r>
          </a:p>
          <a:p>
            <a:r>
              <a:rPr lang="fi-FI" b="1" dirty="0"/>
              <a:t>Neuroottisuus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0BE42BB-EEFE-0FAF-F22A-DFD6CFA73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5 yksilöllinen ja yhteisöllinen ihminen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382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8162"/>
            <a:ext cx="10459168" cy="1166192"/>
          </a:xfrm>
        </p:spPr>
        <p:txBody>
          <a:bodyPr>
            <a:normAutofit/>
          </a:bodyPr>
          <a:lstStyle/>
          <a:p>
            <a:pPr algn="l"/>
            <a:r>
              <a:rPr lang="fi-FI" sz="4000" i="0" dirty="0">
                <a:solidFill>
                  <a:srgbClr val="0E0E0F"/>
                </a:solidFill>
                <a:effectLst/>
              </a:rPr>
              <a:t>Persoonallisuuden piirteiden ja arvojen väliset yhteydet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99941" y="6447801"/>
            <a:ext cx="5901459" cy="274320"/>
          </a:xfrm>
        </p:spPr>
        <p:txBody>
          <a:bodyPr/>
          <a:lstStyle/>
          <a:p>
            <a:r>
              <a:rPr lang="fi-FI" dirty="0"/>
              <a:t>© SANOMA PRO, TEKIJÄT ● MIELI 5 YKSILÖLLINEN JA YHTEISÖLLINEN IHMINEN</a:t>
            </a:r>
            <a:endParaRPr lang="fi-FI" dirty="0">
              <a:ea typeface="+mj-lt"/>
              <a:cs typeface="+mj-lt"/>
            </a:endParaRPr>
          </a:p>
        </p:txBody>
      </p:sp>
      <p:graphicFrame>
        <p:nvGraphicFramePr>
          <p:cNvPr id="5" name="Taulukko 4">
            <a:extLst>
              <a:ext uri="{FF2B5EF4-FFF2-40B4-BE49-F238E27FC236}">
                <a16:creationId xmlns:a16="http://schemas.microsoft.com/office/drawing/2014/main" id="{2368500F-29DC-A94B-8369-0DA7A9343D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1237009"/>
              </p:ext>
            </p:extLst>
          </p:nvPr>
        </p:nvGraphicFramePr>
        <p:xfrm>
          <a:off x="1286343" y="1794354"/>
          <a:ext cx="9991257" cy="4152383"/>
        </p:xfrm>
        <a:graphic>
          <a:graphicData uri="http://schemas.openxmlformats.org/drawingml/2006/table">
            <a:tbl>
              <a:tblPr/>
              <a:tblGrid>
                <a:gridCol w="2999733">
                  <a:extLst>
                    <a:ext uri="{9D8B030D-6E8A-4147-A177-3AD203B41FA5}">
                      <a16:colId xmlns:a16="http://schemas.microsoft.com/office/drawing/2014/main" val="1232854120"/>
                    </a:ext>
                  </a:extLst>
                </a:gridCol>
                <a:gridCol w="6991524">
                  <a:extLst>
                    <a:ext uri="{9D8B030D-6E8A-4147-A177-3AD203B41FA5}">
                      <a16:colId xmlns:a16="http://schemas.microsoft.com/office/drawing/2014/main" val="3769051325"/>
                    </a:ext>
                  </a:extLst>
                </a:gridCol>
              </a:tblGrid>
              <a:tr h="586647">
                <a:tc>
                  <a:txBody>
                    <a:bodyPr/>
                    <a:lstStyle/>
                    <a:p>
                      <a:pPr algn="l"/>
                      <a:r>
                        <a:rPr lang="fi-FI" sz="2000" b="1" dirty="0">
                          <a:effectLst/>
                          <a:latin typeface="+mn-lt"/>
                        </a:rPr>
                        <a:t>Persoonallisuuden piirre</a:t>
                      </a:r>
                      <a:endParaRPr lang="fi-FI" sz="2000" dirty="0">
                        <a:effectLst/>
                        <a:latin typeface="+mn-lt"/>
                      </a:endParaRPr>
                    </a:p>
                    <a:p>
                      <a:pPr algn="l"/>
                      <a:r>
                        <a:rPr lang="fi-FI" sz="2000" b="1" dirty="0">
                          <a:effectLst/>
                          <a:latin typeface="+mn-lt"/>
                        </a:rPr>
                        <a:t>(</a:t>
                      </a:r>
                      <a:r>
                        <a:rPr lang="fi-FI" sz="2000" b="1" dirty="0" err="1">
                          <a:effectLst/>
                          <a:latin typeface="+mn-lt"/>
                        </a:rPr>
                        <a:t>Big</a:t>
                      </a:r>
                      <a:r>
                        <a:rPr lang="fi-FI" sz="2000" b="1" dirty="0">
                          <a:effectLst/>
                          <a:latin typeface="+mn-lt"/>
                        </a:rPr>
                        <a:t> </a:t>
                      </a:r>
                      <a:r>
                        <a:rPr lang="fi-FI" sz="2000" b="1" dirty="0" err="1">
                          <a:effectLst/>
                          <a:latin typeface="+mn-lt"/>
                        </a:rPr>
                        <a:t>Five</a:t>
                      </a:r>
                      <a:r>
                        <a:rPr lang="fi-FI" sz="2000" b="1" dirty="0">
                          <a:effectLst/>
                          <a:latin typeface="+mn-lt"/>
                        </a:rPr>
                        <a:t>)</a:t>
                      </a:r>
                      <a:endParaRPr lang="fi-FI" sz="2000" dirty="0">
                        <a:effectLst/>
                        <a:latin typeface="+mn-lt"/>
                      </a:endParaRPr>
                    </a:p>
                  </a:txBody>
                  <a:tcPr marL="87299" marR="87299" marT="41903" marB="419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2000" b="1" dirty="0">
                          <a:effectLst/>
                          <a:latin typeface="+mn-lt"/>
                        </a:rPr>
                        <a:t>Arvot</a:t>
                      </a:r>
                      <a:endParaRPr lang="fi-FI" sz="2000" dirty="0">
                        <a:effectLst/>
                        <a:latin typeface="+mn-lt"/>
                      </a:endParaRPr>
                    </a:p>
                    <a:p>
                      <a:pPr algn="l"/>
                      <a:r>
                        <a:rPr lang="fi-FI" sz="2000" b="1" dirty="0">
                          <a:effectLst/>
                          <a:latin typeface="+mn-lt"/>
                        </a:rPr>
                        <a:t>(</a:t>
                      </a:r>
                      <a:r>
                        <a:rPr lang="fi-FI" sz="2000" b="1" dirty="0" err="1">
                          <a:effectLst/>
                          <a:latin typeface="+mn-lt"/>
                        </a:rPr>
                        <a:t>Schwartzin</a:t>
                      </a:r>
                      <a:r>
                        <a:rPr lang="fi-FI" sz="2000" b="1" dirty="0">
                          <a:effectLst/>
                          <a:latin typeface="+mn-lt"/>
                        </a:rPr>
                        <a:t> universaalit perusarvot)</a:t>
                      </a:r>
                      <a:endParaRPr lang="fi-FI" sz="2000" dirty="0">
                        <a:effectLst/>
                        <a:latin typeface="+mn-lt"/>
                      </a:endParaRPr>
                    </a:p>
                  </a:txBody>
                  <a:tcPr marL="87299" marR="87299" marT="41903" marB="419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2891"/>
                  </a:ext>
                </a:extLst>
              </a:tr>
              <a:tr h="838068">
                <a:tc>
                  <a:txBody>
                    <a:bodyPr/>
                    <a:lstStyle/>
                    <a:p>
                      <a:pPr algn="l"/>
                      <a:r>
                        <a:rPr lang="fi-FI" sz="1800" b="1" dirty="0">
                          <a:effectLst/>
                          <a:latin typeface="+mn-lt"/>
                        </a:rPr>
                        <a:t>Avoimuus uusille kokemuksille</a:t>
                      </a:r>
                      <a:endParaRPr lang="fi-FI" sz="1800" dirty="0">
                        <a:effectLst/>
                        <a:latin typeface="+mn-lt"/>
                      </a:endParaRPr>
                    </a:p>
                  </a:txBody>
                  <a:tcPr marL="87299" marR="87299" marT="41903" marB="419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  <a:alpha val="49769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1800" dirty="0">
                          <a:effectLst/>
                          <a:latin typeface="+mn-lt"/>
                        </a:rPr>
                        <a:t>- itseohjautuvuus (voimakas yhteys)</a:t>
                      </a:r>
                    </a:p>
                    <a:p>
                      <a:pPr algn="l"/>
                      <a:r>
                        <a:rPr lang="fi-FI" sz="1800" dirty="0">
                          <a:effectLst/>
                          <a:latin typeface="+mn-lt"/>
                        </a:rPr>
                        <a:t>- virikkeellisyys, universalismi (kohtalainen yhteys)</a:t>
                      </a:r>
                    </a:p>
                  </a:txBody>
                  <a:tcPr marL="87299" marR="87299" marT="41903" marB="419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  <a:alpha val="50395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436869"/>
                  </a:ext>
                </a:extLst>
              </a:tr>
              <a:tr h="838068">
                <a:tc>
                  <a:txBody>
                    <a:bodyPr/>
                    <a:lstStyle/>
                    <a:p>
                      <a:pPr algn="l"/>
                      <a:r>
                        <a:rPr lang="fi-FI" sz="1800" b="1">
                          <a:effectLst/>
                          <a:latin typeface="+mn-lt"/>
                        </a:rPr>
                        <a:t>Sovinnollisuus</a:t>
                      </a:r>
                      <a:endParaRPr lang="fi-FI" sz="1800">
                        <a:effectLst/>
                        <a:latin typeface="+mn-lt"/>
                      </a:endParaRPr>
                    </a:p>
                  </a:txBody>
                  <a:tcPr marL="87299" marR="87299" marT="41903" marB="419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1800" dirty="0">
                          <a:effectLst/>
                          <a:latin typeface="+mn-lt"/>
                        </a:rPr>
                        <a:t>- hyväntahtoisuus (voimakas yhteys)</a:t>
                      </a:r>
                    </a:p>
                    <a:p>
                      <a:pPr algn="l"/>
                      <a:r>
                        <a:rPr lang="fi-FI" sz="1800" dirty="0">
                          <a:effectLst/>
                          <a:latin typeface="+mn-lt"/>
                        </a:rPr>
                        <a:t>- universalismi, yhdenmukaisuus, perinteet (kohtalainen yhteys)</a:t>
                      </a:r>
                    </a:p>
                  </a:txBody>
                  <a:tcPr marL="87299" marR="87299" marT="41903" marB="419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9678731"/>
                  </a:ext>
                </a:extLst>
              </a:tr>
              <a:tr h="586647">
                <a:tc>
                  <a:txBody>
                    <a:bodyPr/>
                    <a:lstStyle/>
                    <a:p>
                      <a:pPr algn="l"/>
                      <a:r>
                        <a:rPr lang="fi-FI" sz="1800" b="1" dirty="0">
                          <a:effectLst/>
                          <a:latin typeface="+mn-lt"/>
                        </a:rPr>
                        <a:t>Ekstroversio</a:t>
                      </a:r>
                      <a:endParaRPr lang="fi-FI" sz="1800" dirty="0">
                        <a:effectLst/>
                        <a:latin typeface="+mn-lt"/>
                      </a:endParaRPr>
                    </a:p>
                  </a:txBody>
                  <a:tcPr marL="87299" marR="87299" marT="41903" marB="419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1800" dirty="0">
                          <a:effectLst/>
                          <a:latin typeface="+mn-lt"/>
                        </a:rPr>
                        <a:t>- virikkeellisyys, valta, suoriutuminen, hedonismi (kohtalainen yhteys)</a:t>
                      </a:r>
                    </a:p>
                  </a:txBody>
                  <a:tcPr marL="87299" marR="87299" marT="41903" marB="419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  <a:alpha val="50375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40170"/>
                  </a:ext>
                </a:extLst>
              </a:tr>
              <a:tr h="838068">
                <a:tc>
                  <a:txBody>
                    <a:bodyPr/>
                    <a:lstStyle/>
                    <a:p>
                      <a:pPr algn="l"/>
                      <a:r>
                        <a:rPr lang="fi-FI" sz="1800" b="1" dirty="0">
                          <a:effectLst/>
                          <a:latin typeface="+mn-lt"/>
                        </a:rPr>
                        <a:t>Tunnollisuus</a:t>
                      </a:r>
                      <a:endParaRPr lang="fi-FI" sz="1800" dirty="0">
                        <a:effectLst/>
                        <a:latin typeface="+mn-lt"/>
                      </a:endParaRPr>
                    </a:p>
                  </a:txBody>
                  <a:tcPr marL="87299" marR="87299" marT="41903" marB="419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1800">
                          <a:effectLst/>
                          <a:latin typeface="+mn-lt"/>
                        </a:rPr>
                        <a:t>- turvallisuus, yhdenmukaisuus (kohtalainen yhteys)</a:t>
                      </a:r>
                    </a:p>
                    <a:p>
                      <a:pPr algn="l"/>
                      <a:r>
                        <a:rPr lang="fi-FI" sz="1800">
                          <a:effectLst/>
                          <a:latin typeface="+mn-lt"/>
                        </a:rPr>
                        <a:t>- suoriutuminen (heikko yhteys)</a:t>
                      </a:r>
                    </a:p>
                  </a:txBody>
                  <a:tcPr marL="87299" marR="87299" marT="41903" marB="419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749553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l"/>
                      <a:r>
                        <a:rPr lang="fi-FI" sz="1800" b="1" dirty="0">
                          <a:effectLst/>
                          <a:latin typeface="+mn-lt"/>
                        </a:rPr>
                        <a:t>Neuroottisuus</a:t>
                      </a:r>
                      <a:endParaRPr lang="fi-FI" sz="1800" dirty="0">
                        <a:effectLst/>
                        <a:latin typeface="+mn-lt"/>
                      </a:endParaRPr>
                    </a:p>
                  </a:txBody>
                  <a:tcPr marL="87299" marR="87299" marT="41903" marB="419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  <a:alpha val="5014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1800" dirty="0">
                          <a:effectLst/>
                          <a:latin typeface="+mn-lt"/>
                        </a:rPr>
                        <a:t>- ei yhteyksiä arvoihin</a:t>
                      </a:r>
                    </a:p>
                  </a:txBody>
                  <a:tcPr marL="87299" marR="87299" marT="41903" marB="419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  <a:alpha val="500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6985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6725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Moraali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6676" y="1752600"/>
            <a:ext cx="6332836" cy="4158769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E0E0F"/>
                </a:solidFill>
              </a:rPr>
              <a:t> </a:t>
            </a:r>
            <a:r>
              <a:rPr lang="fi-FI" sz="2400" dirty="0">
                <a:solidFill>
                  <a:srgbClr val="0E0E0F"/>
                </a:solidFill>
              </a:rPr>
              <a:t>O</a:t>
            </a:r>
            <a:r>
              <a:rPr lang="fi-FI" sz="2400" i="0" dirty="0">
                <a:solidFill>
                  <a:srgbClr val="0E0E0F"/>
                </a:solidFill>
                <a:effectLst/>
              </a:rPr>
              <a:t>sa ihmisen </a:t>
            </a:r>
            <a:r>
              <a:rPr lang="fi-FI" sz="2400" b="1" i="0" dirty="0">
                <a:solidFill>
                  <a:srgbClr val="0E0E0F"/>
                </a:solidFill>
                <a:effectLst/>
              </a:rPr>
              <a:t>tyypillisiä sopeutumistapoja</a:t>
            </a:r>
            <a:r>
              <a:rPr lang="fi-FI" sz="2400" i="0" dirty="0">
                <a:solidFill>
                  <a:srgbClr val="0E0E0F"/>
                </a:solidFill>
                <a:effectLst/>
              </a:rPr>
              <a:t>, joita kuvataan </a:t>
            </a:r>
            <a:r>
              <a:rPr lang="fi-FI" sz="2400" i="0" dirty="0" err="1">
                <a:solidFill>
                  <a:srgbClr val="0E0E0F"/>
                </a:solidFill>
                <a:effectLst/>
              </a:rPr>
              <a:t>McAdamsin</a:t>
            </a:r>
            <a:r>
              <a:rPr lang="fi-FI" sz="2400" i="0" dirty="0">
                <a:solidFill>
                  <a:srgbClr val="0E0E0F"/>
                </a:solidFill>
                <a:effectLst/>
              </a:rPr>
              <a:t> persoonallisuusmallin II tasolla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sz="2400" b="1" dirty="0">
                <a:solidFill>
                  <a:srgbClr val="0E0E0F"/>
                </a:solidFill>
              </a:rPr>
              <a:t> Moraali</a:t>
            </a:r>
            <a:r>
              <a:rPr lang="fi-FI" sz="2400" dirty="0">
                <a:solidFill>
                  <a:srgbClr val="0E0E0F"/>
                </a:solidFill>
              </a:rPr>
              <a:t> o</a:t>
            </a:r>
            <a:r>
              <a:rPr lang="fi-FI" sz="2400" i="0" dirty="0">
                <a:solidFill>
                  <a:srgbClr val="0E0E0F"/>
                </a:solidFill>
                <a:effectLst/>
              </a:rPr>
              <a:t>hjaa yksilöiden ja yhteisöjen toimintaa; mikä on hyvää ja pahaa, mikä oikein ja väärin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E0E0F"/>
                </a:solidFill>
                <a:ea typeface="+mn-lt"/>
                <a:cs typeface="+mn-lt"/>
              </a:rPr>
              <a:t> Psykologisen tutkimuksen kiinnostuksen kohteita mm.: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E0E0F"/>
                </a:solidFill>
                <a:ea typeface="+mn-lt"/>
                <a:cs typeface="+mn-lt"/>
              </a:rPr>
              <a:t>Miten moraali kehittyy?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E0E0F"/>
                </a:solidFill>
              </a:rPr>
              <a:t>M</a:t>
            </a:r>
            <a:r>
              <a:rPr lang="fi-FI" sz="2400" i="0" dirty="0">
                <a:solidFill>
                  <a:srgbClr val="0E0E0F"/>
                </a:solidFill>
                <a:effectLst/>
              </a:rPr>
              <a:t>iten motivaatio moraaliseen toimintaan syntyy?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E0E0F"/>
                </a:solidFill>
              </a:rPr>
              <a:t>M</a:t>
            </a:r>
            <a:r>
              <a:rPr lang="fi-FI" sz="2400" i="0" dirty="0">
                <a:solidFill>
                  <a:srgbClr val="0E0E0F"/>
                </a:solidFill>
                <a:effectLst/>
              </a:rPr>
              <a:t>iten ihmiset ratkovat moraalisia ongelmia?</a:t>
            </a:r>
            <a:endParaRPr lang="fi-FI" sz="2400" dirty="0">
              <a:solidFill>
                <a:srgbClr val="0E0E0F"/>
              </a:solidFill>
              <a:ea typeface="+mn-lt"/>
              <a:cs typeface="+mn-lt"/>
            </a:endParaRP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100" y="638860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r>
              <a:rPr lang="fi-FI" dirty="0"/>
              <a:t>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1026" name="Picture 2" descr="Ilmainen kuvapankkikuva tunnisteilla aavikko, asento, asu Kuvapankkikuva">
            <a:extLst>
              <a:ext uri="{FF2B5EF4-FFF2-40B4-BE49-F238E27FC236}">
                <a16:creationId xmlns:a16="http://schemas.microsoft.com/office/drawing/2014/main" id="{A784D13C-7FA0-E748-A4A9-6DB99C46F4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2834" y="1406908"/>
            <a:ext cx="3766725" cy="4708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5081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72109"/>
          </a:xfrm>
        </p:spPr>
        <p:txBody>
          <a:bodyPr>
            <a:normAutofit/>
          </a:bodyPr>
          <a:lstStyle/>
          <a:p>
            <a:r>
              <a:rPr lang="fi-FI" dirty="0"/>
              <a:t>Sosiaalisen intuitionismin teoria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3345" y="1457325"/>
            <a:ext cx="7013730" cy="4815459"/>
          </a:xfrm>
        </p:spPr>
        <p:txBody>
          <a:bodyPr vert="horz" lIns="45720" tIns="45720" rIns="45720" bIns="45720" rtlCol="0">
            <a:normAutofit/>
          </a:bodyPr>
          <a:lstStyle/>
          <a:p>
            <a:pPr rtl="0" fontAlgn="base">
              <a:buFont typeface="Arial" panose="020B0604020202020204" pitchFamily="34" charset="0"/>
              <a:buChar char="•"/>
            </a:pPr>
            <a:r>
              <a:rPr lang="fi-FI" dirty="0"/>
              <a:t> </a:t>
            </a:r>
            <a:r>
              <a:rPr lang="fi-FI" sz="2400" dirty="0"/>
              <a:t>Teorian k</a:t>
            </a:r>
            <a:r>
              <a:rPr lang="fi-FI" sz="2400" b="0" i="0" u="none" strike="noStrike" dirty="0">
                <a:effectLst/>
              </a:rPr>
              <a:t>ehittäjä</a:t>
            </a:r>
            <a:r>
              <a:rPr lang="fi-FI" sz="2400" dirty="0"/>
              <a:t> y</a:t>
            </a:r>
            <a:r>
              <a:rPr lang="fi-FI" sz="2400" b="0" i="0" u="none" strike="noStrike" dirty="0">
                <a:effectLst/>
              </a:rPr>
              <a:t>hdysvaltalainen sosiaalipsykologi Jonathan </a:t>
            </a:r>
            <a:r>
              <a:rPr lang="fi-FI" sz="2400" b="0" i="0" u="none" strike="noStrike" dirty="0" err="1">
                <a:effectLst/>
              </a:rPr>
              <a:t>Haidt</a:t>
            </a:r>
            <a:endParaRPr lang="en-US" sz="2400" b="1" i="0" dirty="0">
              <a:effectLst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fi-FI" sz="2400" dirty="0"/>
              <a:t> I</a:t>
            </a:r>
            <a:r>
              <a:rPr lang="fi-FI" sz="2400" b="0" i="0" dirty="0">
                <a:effectLst/>
              </a:rPr>
              <a:t>hmisellä on kyky erotella oikea ja väärä toisistaan </a:t>
            </a:r>
            <a:r>
              <a:rPr lang="fi-FI" sz="2400" b="1" i="0" dirty="0">
                <a:effectLst/>
              </a:rPr>
              <a:t>intuitiivisesti</a:t>
            </a:r>
            <a:r>
              <a:rPr lang="fi-FI" sz="2400" b="0" i="0" dirty="0">
                <a:effectLst/>
              </a:rPr>
              <a:t> </a:t>
            </a:r>
            <a:r>
              <a:rPr lang="fi-FI" sz="2400" dirty="0"/>
              <a:t>(</a:t>
            </a:r>
            <a:r>
              <a:rPr lang="fi-FI" sz="2400" b="0" i="0" dirty="0">
                <a:effectLst/>
              </a:rPr>
              <a:t>nopeasti ja ei-tietoisesti)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fi-FI" sz="2400" i="0" u="none" strike="noStrike" dirty="0">
                <a:effectLst/>
              </a:rPr>
              <a:t> Moraalisissa päätöksissä intuitio</a:t>
            </a:r>
            <a:r>
              <a:rPr lang="fi-FI" sz="2400" b="0" i="0" u="none" strike="noStrike" dirty="0">
                <a:effectLst/>
              </a:rPr>
              <a:t> tulee aina ennen järkeilyä ja päättelyä</a:t>
            </a:r>
            <a:r>
              <a:rPr lang="en-US" sz="2400" b="0" i="0" dirty="0">
                <a:effectLst/>
              </a:rPr>
              <a:t>​</a:t>
            </a:r>
            <a:endParaRPr lang="en-US" sz="2400" b="1" i="0" dirty="0">
              <a:effectLst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fi-FI" sz="2400" dirty="0"/>
              <a:t> Moraalisen j</a:t>
            </a:r>
            <a:r>
              <a:rPr lang="fi-FI" sz="2400" i="0" u="none" strike="noStrike" dirty="0">
                <a:effectLst/>
              </a:rPr>
              <a:t>ä</a:t>
            </a:r>
            <a:r>
              <a:rPr lang="fi-FI" sz="2400" b="0" i="0" u="none" strike="noStrike" dirty="0">
                <a:effectLst/>
              </a:rPr>
              <a:t>rkeilyn tarkoituksena erityisesti </a:t>
            </a:r>
            <a:r>
              <a:rPr lang="fi-FI" sz="2400" i="0" u="none" strike="noStrike" dirty="0">
                <a:effectLst/>
              </a:rPr>
              <a:t>päätöksen perustelu </a:t>
            </a:r>
            <a:r>
              <a:rPr lang="fi-FI" sz="2400" b="0" i="0" u="none" strike="noStrike" dirty="0">
                <a:effectLst/>
              </a:rPr>
              <a:t>ja viestiminen itselle ja muille </a:t>
            </a:r>
            <a:r>
              <a:rPr lang="en-US" sz="2400" b="0" i="0" dirty="0">
                <a:effectLst/>
              </a:rPr>
              <a:t>​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fi-FI" sz="2400" b="0" i="0" u="none" strike="noStrike" dirty="0">
                <a:effectLst/>
              </a:rPr>
              <a:t>arviota voidaan myöhemmin muuttaa sosiaalisessa vuorovaikutuksessa tapahtuvan järkeilyn perusteella</a:t>
            </a:r>
            <a:r>
              <a:rPr lang="en-US" sz="2400" b="0" i="0" dirty="0">
                <a:effectLst/>
              </a:rPr>
              <a:t>​</a:t>
            </a:r>
          </a:p>
          <a:p>
            <a:endParaRPr lang="fi-FI" b="0" i="0" dirty="0">
              <a:effectLst/>
            </a:endParaRP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r>
              <a:rPr lang="fi-FI" dirty="0"/>
              <a:t>, Kuva: </a:t>
            </a:r>
            <a:r>
              <a:rPr lang="fi-FI" dirty="0" err="1"/>
              <a:t>Pexels</a:t>
            </a:r>
            <a:endParaRPr lang="en-US"/>
          </a:p>
        </p:txBody>
      </p:sp>
      <p:pic>
        <p:nvPicPr>
          <p:cNvPr id="3076" name="Picture 4" descr="Ilmainen kuvapankkikuva tunnisteilla Aikuiset, äiti, äitiys Kuvapankkikuva">
            <a:extLst>
              <a:ext uri="{FF2B5EF4-FFF2-40B4-BE49-F238E27FC236}">
                <a16:creationId xmlns:a16="http://schemas.microsoft.com/office/drawing/2014/main" id="{2FF2C586-DD1A-4840-9D74-2B3B33F1C7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365" y="1929184"/>
            <a:ext cx="2682240" cy="4023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260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10260906" cy="824484"/>
          </a:xfrm>
        </p:spPr>
        <p:txBody>
          <a:bodyPr>
            <a:normAutofit/>
          </a:bodyPr>
          <a:lstStyle/>
          <a:p>
            <a:r>
              <a:rPr lang="fi-FI" dirty="0"/>
              <a:t>Sosiaalisen intuitionismin moraaliperustat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7870" y="1409700"/>
            <a:ext cx="6964680" cy="4666261"/>
          </a:xfrm>
        </p:spPr>
        <p:txBody>
          <a:bodyPr vert="horz" lIns="45720" tIns="45720" rIns="45720" bIns="45720" rtlCol="0" anchor="t">
            <a:noAutofit/>
          </a:bodyPr>
          <a:lstStyle/>
          <a:p>
            <a:pPr fontAlgn="base">
              <a:buFont typeface="Arial" panose="020B0604020202020204" pitchFamily="34" charset="0"/>
              <a:buChar char="•"/>
            </a:pPr>
            <a:r>
              <a:rPr lang="fi-FI" sz="2400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i-FI" sz="2800" b="1" i="0" u="none" strike="noStrike" dirty="0">
                <a:solidFill>
                  <a:srgbClr val="000000"/>
                </a:solidFill>
                <a:effectLst/>
              </a:rPr>
              <a:t>Teoriassa kuusi moraaliperustaa:</a:t>
            </a:r>
            <a:r>
              <a:rPr lang="fi-FI" sz="2800" b="0" i="0" u="none" strike="noStrike" dirty="0">
                <a:solidFill>
                  <a:srgbClr val="000000"/>
                </a:solidFill>
                <a:effectLst/>
              </a:rPr>
              <a:t> ne ovat ajattelun pohjalla olevia periaatteita, jotka kertovat, mitä saa ja mitä ei saa tehdä</a:t>
            </a:r>
            <a:r>
              <a:rPr lang="en-US" sz="28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fi-FI" sz="2800" b="0" i="0" dirty="0">
                <a:solidFill>
                  <a:srgbClr val="0E0E0F"/>
                </a:solidFill>
                <a:effectLst/>
              </a:rPr>
              <a:t>jakautuvat kuudelle sosiaalisen elämän alueelle</a:t>
            </a:r>
            <a:endParaRPr lang="fi-FI" sz="2800" b="0" i="0" u="none" strike="noStrike" dirty="0">
              <a:solidFill>
                <a:srgbClr val="000000"/>
              </a:solidFill>
              <a:effectLst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2800" b="0" i="0" u="none" strike="noStrike" dirty="0">
                <a:solidFill>
                  <a:srgbClr val="000000"/>
                </a:solidFill>
                <a:effectLst/>
              </a:rPr>
              <a:t> Moraaliperustat eräänlaisia biologisia sopeutumia, jotka ovat palvelleet selviytymistä</a:t>
            </a:r>
            <a:r>
              <a:rPr lang="en-US" sz="28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fi-FI" sz="2800" b="0" i="0" u="none" strike="noStrike" dirty="0">
                <a:solidFill>
                  <a:srgbClr val="000000"/>
                </a:solidFill>
                <a:effectLst/>
              </a:rPr>
              <a:t>vahva biologinen pohja, mutta samanaikaisesti kulttuurillisia ilmiöitä</a:t>
            </a:r>
            <a:r>
              <a:rPr lang="fi-FI" sz="28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l"/>
            <a:endParaRPr lang="fi-FI" b="0" i="0" dirty="0">
              <a:solidFill>
                <a:srgbClr val="0E0E0F"/>
              </a:solidFill>
              <a:effectLst/>
            </a:endParaRP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100" y="638860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r>
              <a:rPr lang="fi-FI" dirty="0"/>
              <a:t>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5" name="Picture 2" descr="Ilmainen kuvapankkikuva tunnisteilla cosplay, esiintymisasut, hämähäkkimies Kuvapankkikuva">
            <a:extLst>
              <a:ext uri="{FF2B5EF4-FFF2-40B4-BE49-F238E27FC236}">
                <a16:creationId xmlns:a16="http://schemas.microsoft.com/office/drawing/2014/main" id="{CC0C41A5-2AB6-704A-A781-A1CC017BCC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093" b="-572"/>
          <a:stretch/>
        </p:blipFill>
        <p:spPr bwMode="auto">
          <a:xfrm>
            <a:off x="806108" y="2249424"/>
            <a:ext cx="3415684" cy="3736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8182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10260906" cy="1499616"/>
          </a:xfrm>
        </p:spPr>
        <p:txBody>
          <a:bodyPr>
            <a:normAutofit/>
          </a:bodyPr>
          <a:lstStyle/>
          <a:p>
            <a:r>
              <a:rPr lang="fi-FI" dirty="0"/>
              <a:t>Sosiaalisen intuitionismin moraaliperustat </a:t>
            </a:r>
            <a:r>
              <a:rPr lang="fi-FI" sz="4000" dirty="0"/>
              <a:t>(</a:t>
            </a:r>
            <a:r>
              <a:rPr lang="fi-FI" sz="4000" dirty="0" err="1"/>
              <a:t>jonathan</a:t>
            </a:r>
            <a:r>
              <a:rPr lang="fi-FI" sz="4000" dirty="0"/>
              <a:t> </a:t>
            </a:r>
            <a:r>
              <a:rPr lang="fi-FI" sz="4000" dirty="0" err="1"/>
              <a:t>haidt</a:t>
            </a:r>
            <a:r>
              <a:rPr lang="fi-FI" sz="4000" dirty="0"/>
              <a:t>)</a:t>
            </a:r>
            <a:endParaRPr lang="fi-FI" dirty="0"/>
          </a:p>
        </p:txBody>
      </p:sp>
      <p:graphicFrame>
        <p:nvGraphicFramePr>
          <p:cNvPr id="5" name="Taulukko 5">
            <a:extLst>
              <a:ext uri="{FF2B5EF4-FFF2-40B4-BE49-F238E27FC236}">
                <a16:creationId xmlns:a16="http://schemas.microsoft.com/office/drawing/2014/main" id="{DE2AAE21-801A-6740-B149-776D181E71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1226000"/>
              </p:ext>
            </p:extLst>
          </p:nvPr>
        </p:nvGraphicFramePr>
        <p:xfrm>
          <a:off x="1024128" y="1952624"/>
          <a:ext cx="10260906" cy="41814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8634">
                  <a:extLst>
                    <a:ext uri="{9D8B030D-6E8A-4147-A177-3AD203B41FA5}">
                      <a16:colId xmlns:a16="http://schemas.microsoft.com/office/drawing/2014/main" val="1183304969"/>
                    </a:ext>
                  </a:extLst>
                </a:gridCol>
                <a:gridCol w="6692272">
                  <a:extLst>
                    <a:ext uri="{9D8B030D-6E8A-4147-A177-3AD203B41FA5}">
                      <a16:colId xmlns:a16="http://schemas.microsoft.com/office/drawing/2014/main" val="3113993561"/>
                    </a:ext>
                  </a:extLst>
                </a:gridCol>
              </a:tblGrid>
              <a:tr h="514751">
                <a:tc>
                  <a:txBody>
                    <a:bodyPr/>
                    <a:lstStyle/>
                    <a:p>
                      <a:r>
                        <a:rPr lang="fi-FI" sz="18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Moraaliperusta</a:t>
                      </a:r>
                      <a:endParaRPr lang="fi-FI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dirty="0">
                          <a:latin typeface="+mn-lt"/>
                        </a:rPr>
                        <a:t>Merkitys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0996069"/>
                  </a:ext>
                </a:extLst>
              </a:tr>
              <a:tr h="514751">
                <a:tc>
                  <a:txBody>
                    <a:bodyPr/>
                    <a:lstStyle/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Huolenpito/vahingoittaminen</a:t>
                      </a:r>
                      <a:endParaRPr lang="fi-FI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Heikoista huolehtiminen ja vahingon välttäminen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9398321"/>
                  </a:ext>
                </a:extLst>
              </a:tr>
              <a:tr h="803859">
                <a:tc>
                  <a:txBody>
                    <a:bodyPr/>
                    <a:lstStyle/>
                    <a:p>
                      <a:pPr algn="l"/>
                      <a:r>
                        <a:rPr lang="fi-FI" sz="1800" dirty="0">
                          <a:effectLst/>
                          <a:latin typeface="+mn-lt"/>
                        </a:rPr>
                        <a:t>2. Reiluus/epärehellisyys</a:t>
                      </a:r>
                    </a:p>
                  </a:txBody>
                  <a:tcPr marL="95250" marR="95250" anchor="ctr"/>
                </a:tc>
                <a:tc>
                  <a:txBody>
                    <a:bodyPr/>
                    <a:lstStyle/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Kaikkien kohteleminen samalla tavalla ja epärehellisyyden välttäminen</a:t>
                      </a:r>
                    </a:p>
                  </a:txBody>
                  <a:tcPr marL="95250" marR="95250" anchor="ctr"/>
                </a:tc>
                <a:extLst>
                  <a:ext uri="{0D108BD9-81ED-4DB2-BD59-A6C34878D82A}">
                    <a16:rowId xmlns:a16="http://schemas.microsoft.com/office/drawing/2014/main" val="2123896921"/>
                  </a:ext>
                </a:extLst>
              </a:tr>
              <a:tr h="514751">
                <a:tc>
                  <a:txBody>
                    <a:bodyPr/>
                    <a:lstStyle/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Vapaus/sorto</a:t>
                      </a:r>
                      <a:endParaRPr lang="fi-FI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Vapauden puolustaminen ja sorron vastustaminen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327852"/>
                  </a:ext>
                </a:extLst>
              </a:tr>
              <a:tr h="514751">
                <a:tc>
                  <a:txBody>
                    <a:bodyPr/>
                    <a:lstStyle/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Lojaalius/petturuus</a:t>
                      </a:r>
                      <a:endParaRPr lang="fi-FI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Uskollisuus omalle yhteisölle ja oman ryhmän pettämisen kieltäminen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859202"/>
                  </a:ext>
                </a:extLst>
              </a:tr>
              <a:tr h="514751">
                <a:tc>
                  <a:txBody>
                    <a:bodyPr/>
                    <a:lstStyle/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Auktoriteetti/kumouksellisuus</a:t>
                      </a:r>
                      <a:endParaRPr lang="fi-FI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Auktoriteettien kunnioittaminen ja niitä vastaan kapinoinnin kieltäminen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3744320"/>
                  </a:ext>
                </a:extLst>
              </a:tr>
              <a:tr h="803859">
                <a:tc>
                  <a:txBody>
                    <a:bodyPr/>
                    <a:lstStyle/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 Pyhyys/saastuttaminen</a:t>
                      </a:r>
                      <a:endParaRPr lang="fi-FI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Siveellisen puhtauden noudattaminen ja itsensä saastuttamisen välttäminen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126239"/>
                  </a:ext>
                </a:extLst>
              </a:tr>
            </a:tbl>
          </a:graphicData>
        </a:graphic>
      </p:graphicFrame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83563" y="6272784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368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643509"/>
          </a:xfrm>
        </p:spPr>
        <p:txBody>
          <a:bodyPr>
            <a:normAutofit fontScale="90000"/>
          </a:bodyPr>
          <a:lstStyle/>
          <a:p>
            <a:r>
              <a:rPr lang="fi-FI" dirty="0"/>
              <a:t>arvot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616" y="1362075"/>
            <a:ext cx="6631184" cy="4532014"/>
          </a:xfrm>
        </p:spPr>
        <p:txBody>
          <a:bodyPr vert="horz" lIns="45720" tIns="45720" rIns="45720" bIns="45720" rtlCol="0"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</a:t>
            </a:r>
            <a:r>
              <a:rPr lang="fi-FI" sz="2800" dirty="0"/>
              <a:t>O</a:t>
            </a:r>
            <a:r>
              <a:rPr lang="fi-FI" sz="2800" i="0" dirty="0">
                <a:effectLst/>
              </a:rPr>
              <a:t>sa ihmisen </a:t>
            </a:r>
            <a:r>
              <a:rPr lang="fi-FI" sz="2800" b="1" i="0" dirty="0">
                <a:effectLst/>
              </a:rPr>
              <a:t>tyypillisiä sopeutumistapoja </a:t>
            </a:r>
            <a:r>
              <a:rPr lang="fi-FI" sz="2800" i="0" dirty="0">
                <a:effectLst/>
              </a:rPr>
              <a:t>(</a:t>
            </a:r>
            <a:r>
              <a:rPr lang="fi-FI" sz="2800" i="0" dirty="0" err="1">
                <a:effectLst/>
              </a:rPr>
              <a:t>McAdamsin</a:t>
            </a:r>
            <a:r>
              <a:rPr lang="fi-FI" sz="2800" i="0" dirty="0">
                <a:effectLst/>
              </a:rPr>
              <a:t> persoonallisuusmallin II taso)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b="1" dirty="0"/>
              <a:t> Arvot: </a:t>
            </a:r>
            <a:r>
              <a:rPr lang="fi-FI" sz="2800" dirty="0"/>
              <a:t>i</a:t>
            </a:r>
            <a:r>
              <a:rPr lang="fi-FI" sz="2800" b="0" i="0" dirty="0">
                <a:effectLst/>
              </a:rPr>
              <a:t>hmisille tärkeitä, melko pysyviä ja pitkäkestoisia päämääriä, jotka toimivat ohjaavina periaatteina elämässä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800" b="0" i="0" dirty="0">
                <a:solidFill>
                  <a:srgbClr val="0E0E0F"/>
                </a:solidFill>
                <a:effectLst/>
              </a:rPr>
              <a:t>liittyvät keskeisesti </a:t>
            </a:r>
            <a:r>
              <a:rPr lang="fi-FI" sz="2800" b="1" i="0" dirty="0">
                <a:solidFill>
                  <a:srgbClr val="0E0E0F"/>
                </a:solidFill>
                <a:effectLst/>
              </a:rPr>
              <a:t>motiiveihin</a:t>
            </a:r>
            <a:endParaRPr lang="fi-FI" sz="2800" b="0" i="0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V</a:t>
            </a:r>
            <a:r>
              <a:rPr lang="fi-FI" sz="2800" b="0" i="0" dirty="0">
                <a:effectLst/>
              </a:rPr>
              <a:t>akiintuvat osaksi yksilön persoonallisuutta; </a:t>
            </a:r>
            <a:r>
              <a:rPr lang="fi-FI" sz="2800" dirty="0"/>
              <a:t>sisäisiä standardeja, jotka pätevät tilanteesta toiseen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V</a:t>
            </a:r>
            <a:r>
              <a:rPr lang="fi-FI" sz="2800" b="0" i="0" dirty="0">
                <a:effectLst/>
              </a:rPr>
              <a:t>oivat myös muuttua elämänkulun aikana</a:t>
            </a:r>
          </a:p>
        </p:txBody>
      </p:sp>
      <p:pic>
        <p:nvPicPr>
          <p:cNvPr id="6146" name="Picture 2" descr="Ilmainen kuvapankkikuva tunnisteilla asu, aurinkolasit, ihmiset Kuvapankkikuva">
            <a:extLst>
              <a:ext uri="{FF2B5EF4-FFF2-40B4-BE49-F238E27FC236}">
                <a16:creationId xmlns:a16="http://schemas.microsoft.com/office/drawing/2014/main" id="{1673F922-ABD0-154B-80EB-E0FD1AD6944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67" r="3" b="3"/>
          <a:stretch/>
        </p:blipFill>
        <p:spPr bwMode="auto">
          <a:xfrm>
            <a:off x="7953375" y="640080"/>
            <a:ext cx="3598546" cy="5577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0462" y="6419088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r>
              <a:rPr lang="fi-FI" dirty="0"/>
              <a:t>, Kuva: </a:t>
            </a:r>
            <a:r>
              <a:rPr lang="fi-FI" dirty="0" err="1"/>
              <a:t>Pexels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852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201540" cy="919734"/>
          </a:xfrm>
        </p:spPr>
        <p:txBody>
          <a:bodyPr>
            <a:normAutofit/>
          </a:bodyPr>
          <a:lstStyle/>
          <a:p>
            <a:r>
              <a:rPr lang="fi-FI" dirty="0"/>
              <a:t>Universaalien perusarvojen teoria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616" y="1581150"/>
            <a:ext cx="10255256" cy="4312939"/>
          </a:xfrm>
        </p:spPr>
        <p:txBody>
          <a:bodyPr vert="horz" lIns="45720" tIns="45720" rIns="45720" bIns="45720" rtlCol="0"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E0E0F"/>
                </a:solidFill>
              </a:rPr>
              <a:t> Teorian kehittäjä y</a:t>
            </a:r>
            <a:r>
              <a:rPr lang="fi-FI" sz="2400" b="0" i="0" dirty="0">
                <a:solidFill>
                  <a:srgbClr val="0E0E0F"/>
                </a:solidFill>
                <a:effectLst/>
              </a:rPr>
              <a:t>hdysvaltalais-israelilainen sosiaalipsykologi </a:t>
            </a:r>
            <a:r>
              <a:rPr lang="fi-FI" sz="2400" b="1" i="0" dirty="0" err="1">
                <a:solidFill>
                  <a:srgbClr val="0E0E0F"/>
                </a:solidFill>
                <a:effectLst/>
              </a:rPr>
              <a:t>Shalom</a:t>
            </a:r>
            <a:r>
              <a:rPr lang="fi-FI" sz="2400" b="1" i="0" dirty="0">
                <a:solidFill>
                  <a:srgbClr val="0E0E0F"/>
                </a:solidFill>
                <a:effectLst/>
              </a:rPr>
              <a:t> H. </a:t>
            </a:r>
            <a:r>
              <a:rPr lang="fi-FI" sz="2400" b="1" i="0" dirty="0" err="1">
                <a:solidFill>
                  <a:srgbClr val="0E0E0F"/>
                </a:solidFill>
                <a:effectLst/>
              </a:rPr>
              <a:t>Schwartz</a:t>
            </a:r>
            <a:r>
              <a:rPr lang="fi-FI" sz="2400" b="1" i="0" dirty="0">
                <a:solidFill>
                  <a:srgbClr val="0E0E0F"/>
                </a:solidFill>
                <a:effectLst/>
              </a:rPr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E0E0F"/>
                </a:solidFill>
              </a:rPr>
              <a:t>s</a:t>
            </a:r>
            <a:r>
              <a:rPr lang="fi-FI" sz="2400" i="0" dirty="0">
                <a:solidFill>
                  <a:srgbClr val="0E0E0F"/>
                </a:solidFill>
                <a:effectLst/>
              </a:rPr>
              <a:t>isältää nykyään 19 universaalia perusarvoa (</a:t>
            </a:r>
            <a:r>
              <a:rPr lang="fi-FI" sz="2400" i="0" dirty="0" err="1">
                <a:solidFill>
                  <a:srgbClr val="0E0E0F"/>
                </a:solidFill>
                <a:effectLst/>
              </a:rPr>
              <a:t>Schwartz</a:t>
            </a:r>
            <a:r>
              <a:rPr lang="fi-FI" sz="2400" i="0" dirty="0">
                <a:solidFill>
                  <a:srgbClr val="0E0E0F"/>
                </a:solidFill>
                <a:effectLst/>
              </a:rPr>
              <a:t> 2012)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i="0" dirty="0">
                <a:solidFill>
                  <a:srgbClr val="0E0E0F"/>
                </a:solidFill>
                <a:effectLst/>
              </a:rPr>
              <a:t> Universaalit perusarvot</a:t>
            </a:r>
            <a:r>
              <a:rPr lang="fi-FI" sz="2400" b="0" i="0" dirty="0">
                <a:solidFill>
                  <a:srgbClr val="0E0E0F"/>
                </a:solidFill>
                <a:effectLst/>
              </a:rPr>
              <a:t>: arvot, jotka ihmiset tunnistavat suunnilleen saman sisältöisinä kulttuurista tai mittaustavasta riippumatta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b="0" i="0" dirty="0">
                <a:solidFill>
                  <a:srgbClr val="0E0E0F"/>
                </a:solidFill>
                <a:effectLst/>
              </a:rPr>
              <a:t>teoria ei sisällä kaikkia arvoja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E0E0F"/>
                </a:solidFill>
              </a:rPr>
              <a:t>e</a:t>
            </a:r>
            <a:r>
              <a:rPr lang="fi-FI" sz="2400" b="0" i="0" dirty="0">
                <a:solidFill>
                  <a:srgbClr val="0E0E0F"/>
                </a:solidFill>
                <a:effectLst/>
              </a:rPr>
              <a:t>sim. liian monimerkitykselliset arvot jätetty ulkopuolelle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>
                <a:solidFill>
                  <a:srgbClr val="0E0E0F"/>
                </a:solidFill>
              </a:rPr>
              <a:t> Esimerkkejä perusarvoista: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perinteet (kulttuuriin, uskontoon ja perheeseen liittyvien perinteiden ylläpitämistä ja säilyttämistä)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nautinnonhalu (oman mielihyvän ja nautinnon tavoittelu)</a:t>
            </a:r>
            <a:endParaRPr lang="fi-FI" sz="2400" b="0" i="0" dirty="0">
              <a:solidFill>
                <a:srgbClr val="0E0E0F"/>
              </a:solidFill>
              <a:effectLst/>
            </a:endParaRP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0462" y="6419088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r>
              <a:rPr lang="fi-FI" dirty="0"/>
              <a:t>, Kuva: </a:t>
            </a:r>
            <a:r>
              <a:rPr lang="fi-FI" dirty="0" err="1"/>
              <a:t>Pexels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469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E895D8-8DEE-B540-BFE9-F097B9277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548259"/>
          </a:xfrm>
        </p:spPr>
        <p:txBody>
          <a:bodyPr>
            <a:normAutofit fontScale="90000"/>
          </a:bodyPr>
          <a:lstStyle/>
          <a:p>
            <a:r>
              <a:rPr lang="fi-FI" dirty="0" err="1"/>
              <a:t>Schwartzin</a:t>
            </a:r>
            <a:r>
              <a:rPr lang="fi-FI" dirty="0"/>
              <a:t> arvoteorian kehämäisyys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ECD1B68-947F-CC4B-AA38-1B19D7D6E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257300"/>
            <a:ext cx="10283209" cy="5015484"/>
          </a:xfrm>
        </p:spPr>
        <p:txBody>
          <a:bodyPr>
            <a:norm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2400" b="0" i="0" dirty="0">
                <a:solidFill>
                  <a:srgbClr val="0E0E0F"/>
                </a:solidFill>
                <a:effectLst/>
              </a:rPr>
              <a:t> </a:t>
            </a:r>
            <a:r>
              <a:rPr lang="fi-FI" sz="2400" b="0" i="0" dirty="0" err="1">
                <a:solidFill>
                  <a:srgbClr val="0E0E0F"/>
                </a:solidFill>
                <a:effectLst/>
              </a:rPr>
              <a:t>Schwartz</a:t>
            </a:r>
            <a:r>
              <a:rPr lang="fi-FI" sz="2400" b="0" i="0" dirty="0">
                <a:solidFill>
                  <a:srgbClr val="0E0E0F"/>
                </a:solidFill>
                <a:effectLst/>
              </a:rPr>
              <a:t> kuvaa arvoja ja niiden välistä suhdetta </a:t>
            </a:r>
            <a:r>
              <a:rPr lang="fi-FI" sz="2400" b="1" i="0" dirty="0">
                <a:solidFill>
                  <a:srgbClr val="0E0E0F"/>
                </a:solidFill>
                <a:effectLst/>
              </a:rPr>
              <a:t>kehämallin</a:t>
            </a:r>
            <a:r>
              <a:rPr lang="fi-FI" sz="2400" b="0" i="0" dirty="0">
                <a:solidFill>
                  <a:srgbClr val="0E0E0F"/>
                </a:solidFill>
                <a:effectLst/>
              </a:rPr>
              <a:t> avulla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rgbClr val="000000"/>
                </a:solidFill>
              </a:rPr>
              <a:t>k</a:t>
            </a:r>
            <a:r>
              <a:rPr lang="fi-FI" sz="2000" b="0" i="0" u="none" strike="noStrike" dirty="0">
                <a:solidFill>
                  <a:srgbClr val="000000"/>
                </a:solidFill>
                <a:effectLst/>
              </a:rPr>
              <a:t>ehän vastakkaisilla laidoilla ovat toisilleen vastakkaiset arvot; vierekkäin merkitykseltään läheiset arvot</a:t>
            </a:r>
            <a:endParaRPr lang="fi-FI" sz="2400" b="0" i="0" dirty="0">
              <a:solidFill>
                <a:srgbClr val="0E0E0F"/>
              </a:solidFill>
              <a:effectLst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2400" b="0" i="0" u="none" strike="noStrike" dirty="0">
                <a:solidFill>
                  <a:srgbClr val="000000"/>
                </a:solidFill>
                <a:effectLst/>
              </a:rPr>
              <a:t> Arvot sijoittuvat kehälle kahden ulottuvuuden muodostamaan kenttään: </a:t>
            </a:r>
            <a:r>
              <a:rPr lang="en-US" sz="24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marL="0" indent="0" algn="l" rtl="0" fontAlgn="base">
              <a:buNone/>
            </a:pPr>
            <a:r>
              <a:rPr lang="fi-FI" sz="2400" b="1" dirty="0">
                <a:solidFill>
                  <a:srgbClr val="000000"/>
                </a:solidFill>
              </a:rPr>
              <a:t>1. I</a:t>
            </a:r>
            <a:r>
              <a:rPr lang="fi-FI" sz="2400" b="1" i="0" u="none" strike="noStrike" dirty="0">
                <a:solidFill>
                  <a:srgbClr val="000000"/>
                </a:solidFill>
                <a:effectLst/>
              </a:rPr>
              <a:t>tsensä ylittäminen</a:t>
            </a:r>
            <a:r>
              <a:rPr lang="fi-FI" sz="2400" b="0" i="0" dirty="0">
                <a:solidFill>
                  <a:srgbClr val="000000"/>
                </a:solidFill>
                <a:effectLst/>
              </a:rPr>
              <a:t>​ </a:t>
            </a:r>
            <a:r>
              <a:rPr lang="fi-FI" sz="2400" b="1" i="0" dirty="0">
                <a:solidFill>
                  <a:srgbClr val="000000"/>
                </a:solidFill>
                <a:effectLst/>
              </a:rPr>
              <a:t>vs. itsensä korostaminen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fi-FI" sz="2000" b="0" i="0" u="none" strike="noStrike" dirty="0">
                <a:solidFill>
                  <a:srgbClr val="000000"/>
                </a:solidFill>
                <a:effectLst/>
              </a:rPr>
              <a:t>itsensä ylittäminen: itsekeskeisten huolten ylittäminen sekä muiden ihmisten sekä luonnon hyvinvoinnin edistäminen</a:t>
            </a:r>
            <a:r>
              <a:rPr lang="fi-FI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fi-FI" sz="2000" b="0" i="0" u="none" strike="noStrike" dirty="0">
                <a:solidFill>
                  <a:srgbClr val="000000"/>
                </a:solidFill>
                <a:effectLst/>
              </a:rPr>
              <a:t>itsensä korostaminen: itseen liittyvien ja yksilöllisten etujen korostaminen muiden kustannuksella</a:t>
            </a:r>
            <a:r>
              <a:rPr lang="fi-FI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marL="0" indent="0" algn="l" rtl="0" fontAlgn="base">
              <a:buNone/>
            </a:pPr>
            <a:r>
              <a:rPr lang="fi-FI" sz="2400" b="1" dirty="0">
                <a:solidFill>
                  <a:srgbClr val="000000"/>
                </a:solidFill>
              </a:rPr>
              <a:t>2. </a:t>
            </a:r>
            <a:r>
              <a:rPr lang="fi-FI" sz="2400" b="1" i="0" u="none" strike="noStrike" dirty="0">
                <a:solidFill>
                  <a:srgbClr val="000000"/>
                </a:solidFill>
                <a:effectLst/>
              </a:rPr>
              <a:t>Avoimuus muutoksille </a:t>
            </a:r>
            <a:r>
              <a:rPr lang="fi-FI" sz="2400" b="1" dirty="0">
                <a:solidFill>
                  <a:srgbClr val="000000"/>
                </a:solidFill>
              </a:rPr>
              <a:t>vs.</a:t>
            </a:r>
            <a:r>
              <a:rPr lang="fi-FI" sz="2400" b="1" i="0" u="none" strike="noStrike" dirty="0">
                <a:solidFill>
                  <a:srgbClr val="000000"/>
                </a:solidFill>
                <a:effectLst/>
              </a:rPr>
              <a:t> säilyttäminen</a:t>
            </a:r>
            <a:r>
              <a:rPr lang="fi-FI" sz="24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rgbClr val="000000"/>
                </a:solidFill>
              </a:rPr>
              <a:t>a</a:t>
            </a:r>
            <a:r>
              <a:rPr lang="fi-FI" sz="2000" b="0" i="0" u="none" strike="noStrike" dirty="0">
                <a:solidFill>
                  <a:srgbClr val="000000"/>
                </a:solidFill>
                <a:effectLst/>
              </a:rPr>
              <a:t>voimuus muutoksille: avoimuus uusille asioille ja ennustamattomuudelle</a:t>
            </a:r>
            <a:r>
              <a:rPr lang="fi-FI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fi-FI" sz="2000" b="0" i="0" u="none" strike="noStrike" dirty="0">
                <a:solidFill>
                  <a:srgbClr val="000000"/>
                </a:solidFill>
                <a:effectLst/>
              </a:rPr>
              <a:t>säilyttäminen: totuttujen tapojen ja käytäntöjen suosiminen ja vaaliminen sekä niihin liittyvä varmuus</a:t>
            </a:r>
            <a:r>
              <a:rPr lang="fi-FI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endParaRPr lang="fi-FI" sz="24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5554BEA-5BB9-2748-8FC6-3E7DE5898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865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E895D8-8DEE-B540-BFE9-F097B9277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710184"/>
          </a:xfrm>
        </p:spPr>
        <p:txBody>
          <a:bodyPr>
            <a:normAutofit fontScale="90000"/>
          </a:bodyPr>
          <a:lstStyle/>
          <a:p>
            <a:r>
              <a:rPr lang="fi-FI" dirty="0"/>
              <a:t>Arvojen mukainen toiminta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ECD1B68-947F-CC4B-AA38-1B19D7D6E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458247"/>
            <a:ext cx="7738872" cy="4651690"/>
          </a:xfrm>
        </p:spPr>
        <p:txBody>
          <a:bodyPr>
            <a:normAutofit/>
          </a:bodyPr>
          <a:lstStyle/>
          <a:p>
            <a:pPr rtl="0" fontAlgn="base"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err="1"/>
              <a:t>Arvojen</a:t>
            </a:r>
            <a:r>
              <a:rPr lang="en-US" sz="2400" dirty="0"/>
              <a:t> </a:t>
            </a:r>
            <a:r>
              <a:rPr lang="en-US" sz="2400" dirty="0" err="1"/>
              <a:t>mukaan</a:t>
            </a:r>
            <a:r>
              <a:rPr lang="en-US" sz="2400" dirty="0"/>
              <a:t> </a:t>
            </a:r>
            <a:r>
              <a:rPr lang="en-US" sz="2400" dirty="0" err="1"/>
              <a:t>toimiminen</a:t>
            </a:r>
            <a:r>
              <a:rPr lang="en-US" sz="2400" dirty="0"/>
              <a:t> </a:t>
            </a:r>
            <a:r>
              <a:rPr lang="en-US" sz="2400" dirty="0" err="1"/>
              <a:t>ei</a:t>
            </a:r>
            <a:r>
              <a:rPr lang="en-US" sz="2400" dirty="0"/>
              <a:t> </a:t>
            </a:r>
            <a:r>
              <a:rPr lang="en-US" sz="2400" dirty="0" err="1"/>
              <a:t>aina</a:t>
            </a:r>
            <a:r>
              <a:rPr lang="en-US" sz="2400" dirty="0"/>
              <a:t> ole </a:t>
            </a:r>
            <a:r>
              <a:rPr lang="en-US" sz="2400" dirty="0" err="1"/>
              <a:t>helppoa</a:t>
            </a:r>
            <a:endParaRPr lang="en-US" sz="2400" b="0" i="0" dirty="0">
              <a:effectLst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fi-FI" sz="2400" b="1" i="0" u="none" strike="noStrike" dirty="0">
                <a:effectLst/>
              </a:rPr>
              <a:t> Arvojen vastaiset teot:</a:t>
            </a:r>
            <a:r>
              <a:rPr lang="fi-FI" sz="2400" b="0" i="0" u="none" strike="noStrike" dirty="0">
                <a:effectLst/>
              </a:rPr>
              <a:t> tekoja, joissa yksilö toimii vastoin sitä, miten arvot ohjaisivat häntä käyttäytymään</a:t>
            </a:r>
            <a:endParaRPr lang="fi-FI" sz="2400" b="0" i="0" dirty="0">
              <a:effectLst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fi-FI" sz="2400" b="1" i="0" u="none" strike="noStrike" dirty="0">
                <a:effectLst/>
              </a:rPr>
              <a:t> Arvojen mukaiset teot:</a:t>
            </a:r>
            <a:r>
              <a:rPr lang="fi-FI" sz="2400" b="0" i="0" u="none" strike="noStrike" dirty="0">
                <a:effectLst/>
              </a:rPr>
              <a:t> tekoja, jotka liittyvät tietoisesti arvoihin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fi-FI" sz="2400" dirty="0"/>
              <a:t>arvojen eri järjestykset ohjaavat yksilön valintoja</a:t>
            </a:r>
            <a:r>
              <a:rPr lang="en-US" sz="2400" b="0" i="0" dirty="0">
                <a:effectLst/>
              </a:rPr>
              <a:t>​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fi-FI" sz="2400" b="0" i="0" u="none" strike="noStrike" dirty="0">
                <a:effectLst/>
              </a:rPr>
              <a:t>omien arvojen mukaiset teot ovat yhteydessä hyvinvointiin</a:t>
            </a:r>
            <a:r>
              <a:rPr lang="en-US" sz="2400" b="0" i="0" dirty="0"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fi-FI" sz="2400" b="1" i="0" u="none" strike="noStrike" dirty="0">
                <a:effectLst/>
              </a:rPr>
              <a:t> Arvoneutraalit teot:</a:t>
            </a:r>
            <a:r>
              <a:rPr lang="fi-FI" sz="2400" b="0" i="0" u="none" strike="noStrike" dirty="0">
                <a:effectLst/>
              </a:rPr>
              <a:t> arkirutiineja ja velvollisuuksia, jotka tulee hoitaa riippumatta siitä, pitääkö niistä</a:t>
            </a:r>
            <a:r>
              <a:rPr lang="en-US" sz="2400" b="0" i="0" dirty="0">
                <a:effectLst/>
              </a:rPr>
              <a:t>​</a:t>
            </a:r>
          </a:p>
          <a:p>
            <a:endParaRPr lang="fi-FI" sz="2400" dirty="0"/>
          </a:p>
        </p:txBody>
      </p:sp>
      <p:pic>
        <p:nvPicPr>
          <p:cNvPr id="8194" name="Picture 2" descr="Ilmainen kuvapankkikuva tunnisteilla hymyily, ihmiset, istuminen Kuvapankkikuva">
            <a:extLst>
              <a:ext uri="{FF2B5EF4-FFF2-40B4-BE49-F238E27FC236}">
                <a16:creationId xmlns:a16="http://schemas.microsoft.com/office/drawing/2014/main" id="{50183CC1-8587-4D47-8401-63BDAFCBF0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41" r="25076" b="3"/>
          <a:stretch/>
        </p:blipFill>
        <p:spPr bwMode="auto">
          <a:xfrm>
            <a:off x="8905875" y="1954303"/>
            <a:ext cx="2573562" cy="4155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5554BEA-5BB9-2748-8FC6-3E7DE5898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84658" y="6272784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IHMINEN, kuva: </a:t>
            </a:r>
            <a:r>
              <a:rPr lang="fi-FI" dirty="0" err="1">
                <a:ea typeface="+mj-lt"/>
                <a:cs typeface="+mj-lt"/>
              </a:rPr>
              <a:t>pexels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323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Violetti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CEE9B2EBDD64CC4383B99224C2A6C036" ma:contentTypeVersion="15" ma:contentTypeDescription="Luo uusi asiakirja." ma:contentTypeScope="" ma:versionID="ea68aea7e3867e045ccd284a7e2b7396">
  <xsd:schema xmlns:xsd="http://www.w3.org/2001/XMLSchema" xmlns:xs="http://www.w3.org/2001/XMLSchema" xmlns:p="http://schemas.microsoft.com/office/2006/metadata/properties" xmlns:ns2="42116817-7e29-4aa7-b7a6-c483eebecbb8" xmlns:ns3="807aa635-cdf8-4f87-acc5-eeaafee58acb" xmlns:ns4="f0974581-4bbf-443e-902f-14073e9fb4f6" targetNamespace="http://schemas.microsoft.com/office/2006/metadata/properties" ma:root="true" ma:fieldsID="4968ad5adac72a45f851a32dea961185" ns2:_="" ns3:_="" ns4:_="">
    <xsd:import namespace="42116817-7e29-4aa7-b7a6-c483eebecbb8"/>
    <xsd:import namespace="807aa635-cdf8-4f87-acc5-eeaafee58acb"/>
    <xsd:import namespace="f0974581-4bbf-443e-902f-14073e9fb4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4:TaxCatchAll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116817-7e29-4aa7-b7a6-c483eebecb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Kuvien tunnisteet" ma:readOnly="false" ma:fieldId="{5cf76f15-5ced-4ddc-b409-7134ff3c332f}" ma:taxonomyMulti="true" ma:sspId="4d49524a-21d1-44ef-b988-918b9b4337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7aa635-cdf8-4f87-acc5-eeaafee58ac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974581-4bbf-443e-902f-14073e9fb4f6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004bdf0-3b5c-445e-bcd3-8dbb571762d6}" ma:internalName="TaxCatchAll" ma:showField="CatchAllData" ma:web="807aa635-cdf8-4f87-acc5-eeaafee58ac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0974581-4bbf-443e-902f-14073e9fb4f6" xsi:nil="true"/>
    <lcf76f155ced4ddcb4097134ff3c332f xmlns="42116817-7e29-4aa7-b7a6-c483eebecbb8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BC5FEE3-B8B9-41B0-8A33-FB84492D0B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116817-7e29-4aa7-b7a6-c483eebecbb8"/>
    <ds:schemaRef ds:uri="807aa635-cdf8-4f87-acc5-eeaafee58acb"/>
    <ds:schemaRef ds:uri="f0974581-4bbf-443e-902f-14073e9fb4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A1AACAE-6EB8-45E6-9D80-77184C5DED69}">
  <ds:schemaRefs>
    <ds:schemaRef ds:uri="http://schemas.microsoft.com/office/2006/metadata/properties"/>
    <ds:schemaRef ds:uri="http://schemas.microsoft.com/office/infopath/2007/PartnerControls"/>
    <ds:schemaRef ds:uri="f0974581-4bbf-443e-902f-14073e9fb4f6"/>
    <ds:schemaRef ds:uri="42116817-7e29-4aa7-b7a6-c483eebecbb8"/>
  </ds:schemaRefs>
</ds:datastoreItem>
</file>

<file path=customXml/itemProps3.xml><?xml version="1.0" encoding="utf-8"?>
<ds:datastoreItem xmlns:ds="http://schemas.openxmlformats.org/officeDocument/2006/customXml" ds:itemID="{42127A92-08DC-4A74-B605-4922F83495E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13816</TotalTime>
  <Words>821</Words>
  <Application>Microsoft Office PowerPoint</Application>
  <PresentationFormat>Laajakuva</PresentationFormat>
  <Paragraphs>102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7" baseType="lpstr">
      <vt:lpstr>Arial</vt:lpstr>
      <vt:lpstr>Calibri</vt:lpstr>
      <vt:lpstr>Tw Cen MT</vt:lpstr>
      <vt:lpstr>Tw Cen MT Condensed</vt:lpstr>
      <vt:lpstr>Wingdings 3</vt:lpstr>
      <vt:lpstr>Integraali</vt:lpstr>
      <vt:lpstr>6. Moraali ja arvot tyypillisinä sopeutumistapoina</vt:lpstr>
      <vt:lpstr>Moraali</vt:lpstr>
      <vt:lpstr>Sosiaalisen intuitionismin teoria</vt:lpstr>
      <vt:lpstr>Sosiaalisen intuitionismin moraaliperustat</vt:lpstr>
      <vt:lpstr>Sosiaalisen intuitionismin moraaliperustat (jonathan haidt)</vt:lpstr>
      <vt:lpstr>arvot</vt:lpstr>
      <vt:lpstr>Universaalien perusarvojen teoria</vt:lpstr>
      <vt:lpstr>Schwartzin arvoteorian kehämäisyys</vt:lpstr>
      <vt:lpstr>Arvojen mukainen toiminta</vt:lpstr>
      <vt:lpstr>Millä tavoin persoonallisuuden piirteet ja arvot ovat kytkeytyneet toisiinsa? </vt:lpstr>
      <vt:lpstr>Persoonallisuuden piirteiden ja arvojen väliset yhteydet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</dc:title>
  <dc:creator>Nea Viljakainen</dc:creator>
  <cp:lastModifiedBy>Ikonen Marko</cp:lastModifiedBy>
  <cp:revision>686</cp:revision>
  <dcterms:created xsi:type="dcterms:W3CDTF">2021-05-18T05:21:46Z</dcterms:created>
  <dcterms:modified xsi:type="dcterms:W3CDTF">2023-08-24T05:59:11Z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0x010100CEE9B2EBDD64CC4383B99224C2A6C036</vt:lpwstr>
  </property>
</Properties>
</file>