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6"/>
  </p:notesMasterIdLst>
  <p:sldIdLst>
    <p:sldId id="256" r:id="rId5"/>
    <p:sldId id="273" r:id="rId6"/>
    <p:sldId id="279" r:id="rId7"/>
    <p:sldId id="280" r:id="rId8"/>
    <p:sldId id="281" r:id="rId9"/>
    <p:sldId id="285" r:id="rId10"/>
    <p:sldId id="274" r:id="rId11"/>
    <p:sldId id="283" r:id="rId12"/>
    <p:sldId id="277" r:id="rId13"/>
    <p:sldId id="278" r:id="rId14"/>
    <p:sldId id="28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Vaalea tyyli 1 - Korostu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Vaalea tyyli 1 - Korostu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Normaali tyyli 4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Tumma tyyli 2 - Korostus 1/Korostu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07" autoAdjust="0"/>
    <p:restoredTop sz="94660"/>
  </p:normalViewPr>
  <p:slideViewPr>
    <p:cSldViewPr snapToGrid="0">
      <p:cViewPr varScale="1">
        <p:scale>
          <a:sx n="67" d="100"/>
          <a:sy n="67" d="100"/>
        </p:scale>
        <p:origin x="5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a Viljakainen" userId="31f03692-df5d-4046-a9e0-25d0beb92039" providerId="ADAL" clId="{30BD8963-4E4F-4A91-8867-B9ABFABA2527}"/>
    <pc:docChg chg="undo custSel modSld modMainMaster">
      <pc:chgData name="Nea Viljakainen" userId="31f03692-df5d-4046-a9e0-25d0beb92039" providerId="ADAL" clId="{30BD8963-4E4F-4A91-8867-B9ABFABA2527}" dt="2023-02-27T13:50:11.538" v="66" actId="20577"/>
      <pc:docMkLst>
        <pc:docMk/>
      </pc:docMkLst>
      <pc:sldChg chg="modSp mod">
        <pc:chgData name="Nea Viljakainen" userId="31f03692-df5d-4046-a9e0-25d0beb92039" providerId="ADAL" clId="{30BD8963-4E4F-4A91-8867-B9ABFABA2527}" dt="2023-02-27T13:46:06.371" v="10" actId="20577"/>
        <pc:sldMkLst>
          <pc:docMk/>
          <pc:sldMk cId="2555081870" sldId="273"/>
        </pc:sldMkLst>
        <pc:spChg chg="mod">
          <ac:chgData name="Nea Viljakainen" userId="31f03692-df5d-4046-a9e0-25d0beb92039" providerId="ADAL" clId="{30BD8963-4E4F-4A91-8867-B9ABFABA2527}" dt="2023-02-27T13:46:06.371" v="10" actId="20577"/>
          <ac:spMkLst>
            <pc:docMk/>
            <pc:sldMk cId="2555081870" sldId="273"/>
            <ac:spMk id="3" creationId="{326DDE45-A503-5A45-A106-78A97ECA3897}"/>
          </ac:spMkLst>
        </pc:spChg>
      </pc:sldChg>
      <pc:sldChg chg="modSp mod">
        <pc:chgData name="Nea Viljakainen" userId="31f03692-df5d-4046-a9e0-25d0beb92039" providerId="ADAL" clId="{30BD8963-4E4F-4A91-8867-B9ABFABA2527}" dt="2023-02-27T13:48:45.872" v="53" actId="20577"/>
        <pc:sldMkLst>
          <pc:docMk/>
          <pc:sldMk cId="2176725611" sldId="274"/>
        </pc:sldMkLst>
        <pc:spChg chg="mod">
          <ac:chgData name="Nea Viljakainen" userId="31f03692-df5d-4046-a9e0-25d0beb92039" providerId="ADAL" clId="{30BD8963-4E4F-4A91-8867-B9ABFABA2527}" dt="2023-02-27T13:48:45.872" v="53" actId="20577"/>
          <ac:spMkLst>
            <pc:docMk/>
            <pc:sldMk cId="2176725611" sldId="274"/>
            <ac:spMk id="3" creationId="{852ED41E-AFA3-7E44-B34B-610010AA32E4}"/>
          </ac:spMkLst>
        </pc:spChg>
      </pc:sldChg>
      <pc:sldChg chg="modSp mod">
        <pc:chgData name="Nea Viljakainen" userId="31f03692-df5d-4046-a9e0-25d0beb92039" providerId="ADAL" clId="{30BD8963-4E4F-4A91-8867-B9ABFABA2527}" dt="2023-02-27T13:49:55.734" v="63" actId="20577"/>
        <pc:sldMkLst>
          <pc:docMk/>
          <pc:sldMk cId="1306317318" sldId="277"/>
        </pc:sldMkLst>
        <pc:spChg chg="mod">
          <ac:chgData name="Nea Viljakainen" userId="31f03692-df5d-4046-a9e0-25d0beb92039" providerId="ADAL" clId="{30BD8963-4E4F-4A91-8867-B9ABFABA2527}" dt="2023-02-27T13:49:55.734" v="63" actId="20577"/>
          <ac:spMkLst>
            <pc:docMk/>
            <pc:sldMk cId="1306317318" sldId="277"/>
            <ac:spMk id="3" creationId="{852ED41E-AFA3-7E44-B34B-610010AA32E4}"/>
          </ac:spMkLst>
        </pc:spChg>
      </pc:sldChg>
      <pc:sldChg chg="modSp mod">
        <pc:chgData name="Nea Viljakainen" userId="31f03692-df5d-4046-a9e0-25d0beb92039" providerId="ADAL" clId="{30BD8963-4E4F-4A91-8867-B9ABFABA2527}" dt="2023-02-27T13:48:59.966" v="55" actId="20577"/>
        <pc:sldMkLst>
          <pc:docMk/>
          <pc:sldMk cId="265808681" sldId="278"/>
        </pc:sldMkLst>
        <pc:spChg chg="mod">
          <ac:chgData name="Nea Viljakainen" userId="31f03692-df5d-4046-a9e0-25d0beb92039" providerId="ADAL" clId="{30BD8963-4E4F-4A91-8867-B9ABFABA2527}" dt="2023-02-27T13:48:59.966" v="55" actId="20577"/>
          <ac:spMkLst>
            <pc:docMk/>
            <pc:sldMk cId="265808681" sldId="278"/>
            <ac:spMk id="3" creationId="{852ED41E-AFA3-7E44-B34B-610010AA32E4}"/>
          </ac:spMkLst>
        </pc:spChg>
      </pc:sldChg>
      <pc:sldChg chg="modSp mod">
        <pc:chgData name="Nea Viljakainen" userId="31f03692-df5d-4046-a9e0-25d0beb92039" providerId="ADAL" clId="{30BD8963-4E4F-4A91-8867-B9ABFABA2527}" dt="2023-02-27T13:46:27.542" v="11" actId="20577"/>
        <pc:sldMkLst>
          <pc:docMk/>
          <pc:sldMk cId="4113210032" sldId="279"/>
        </pc:sldMkLst>
        <pc:spChg chg="mod">
          <ac:chgData name="Nea Viljakainen" userId="31f03692-df5d-4046-a9e0-25d0beb92039" providerId="ADAL" clId="{30BD8963-4E4F-4A91-8867-B9ABFABA2527}" dt="2023-02-27T13:46:27.542" v="11" actId="20577"/>
          <ac:spMkLst>
            <pc:docMk/>
            <pc:sldMk cId="4113210032" sldId="279"/>
            <ac:spMk id="3" creationId="{326DDE45-A503-5A45-A106-78A97ECA3897}"/>
          </ac:spMkLst>
        </pc:spChg>
      </pc:sldChg>
      <pc:sldChg chg="modSp mod">
        <pc:chgData name="Nea Viljakainen" userId="31f03692-df5d-4046-a9e0-25d0beb92039" providerId="ADAL" clId="{30BD8963-4E4F-4A91-8867-B9ABFABA2527}" dt="2023-02-27T13:47:21.238" v="19" actId="20577"/>
        <pc:sldMkLst>
          <pc:docMk/>
          <pc:sldMk cId="2041107370" sldId="281"/>
        </pc:sldMkLst>
        <pc:spChg chg="mod">
          <ac:chgData name="Nea Viljakainen" userId="31f03692-df5d-4046-a9e0-25d0beb92039" providerId="ADAL" clId="{30BD8963-4E4F-4A91-8867-B9ABFABA2527}" dt="2023-02-27T13:47:21.238" v="19" actId="20577"/>
          <ac:spMkLst>
            <pc:docMk/>
            <pc:sldMk cId="2041107370" sldId="281"/>
            <ac:spMk id="3" creationId="{326DDE45-A503-5A45-A106-78A97ECA3897}"/>
          </ac:spMkLst>
        </pc:spChg>
      </pc:sldChg>
      <pc:sldChg chg="modSp mod">
        <pc:chgData name="Nea Viljakainen" userId="31f03692-df5d-4046-a9e0-25d0beb92039" providerId="ADAL" clId="{30BD8963-4E4F-4A91-8867-B9ABFABA2527}" dt="2023-02-27T13:50:11.538" v="66" actId="20577"/>
        <pc:sldMkLst>
          <pc:docMk/>
          <pc:sldMk cId="3575740623" sldId="284"/>
        </pc:sldMkLst>
        <pc:spChg chg="mod">
          <ac:chgData name="Nea Viljakainen" userId="31f03692-df5d-4046-a9e0-25d0beb92039" providerId="ADAL" clId="{30BD8963-4E4F-4A91-8867-B9ABFABA2527}" dt="2023-02-27T13:50:11.538" v="66" actId="20577"/>
          <ac:spMkLst>
            <pc:docMk/>
            <pc:sldMk cId="3575740623" sldId="284"/>
            <ac:spMk id="3" creationId="{852ED41E-AFA3-7E44-B34B-610010AA32E4}"/>
          </ac:spMkLst>
        </pc:spChg>
      </pc:sldChg>
      <pc:sldMasterChg chg="modSldLayout">
        <pc:chgData name="Nea Viljakainen" userId="31f03692-df5d-4046-a9e0-25d0beb92039" providerId="ADAL" clId="{30BD8963-4E4F-4A91-8867-B9ABFABA2527}" dt="2023-02-27T13:45:11.302" v="6"/>
        <pc:sldMasterMkLst>
          <pc:docMk/>
          <pc:sldMasterMk cId="3298400526" sldId="2147483684"/>
        </pc:sldMasterMkLst>
        <pc:sldLayoutChg chg="modSp mod">
          <pc:chgData name="Nea Viljakainen" userId="31f03692-df5d-4046-a9e0-25d0beb92039" providerId="ADAL" clId="{30BD8963-4E4F-4A91-8867-B9ABFABA2527}" dt="2023-02-27T13:44:47.239" v="0"/>
          <pc:sldLayoutMkLst>
            <pc:docMk/>
            <pc:sldMasterMk cId="3298400526" sldId="2147483684"/>
            <pc:sldLayoutMk cId="571192881" sldId="2147483685"/>
          </pc:sldLayoutMkLst>
          <pc:spChg chg="mod">
            <ac:chgData name="Nea Viljakainen" userId="31f03692-df5d-4046-a9e0-25d0beb92039" providerId="ADAL" clId="{30BD8963-4E4F-4A91-8867-B9ABFABA2527}" dt="2023-02-27T13:44:47.239" v="0"/>
            <ac:spMkLst>
              <pc:docMk/>
              <pc:sldMasterMk cId="3298400526" sldId="2147483684"/>
              <pc:sldLayoutMk cId="571192881" sldId="2147483685"/>
              <ac:spMk id="5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30BD8963-4E4F-4A91-8867-B9ABFABA2527}" dt="2023-02-27T13:44:50.878" v="1"/>
          <pc:sldLayoutMkLst>
            <pc:docMk/>
            <pc:sldMasterMk cId="3298400526" sldId="2147483684"/>
            <pc:sldLayoutMk cId="3044630653" sldId="2147483686"/>
          </pc:sldLayoutMkLst>
          <pc:spChg chg="mod">
            <ac:chgData name="Nea Viljakainen" userId="31f03692-df5d-4046-a9e0-25d0beb92039" providerId="ADAL" clId="{30BD8963-4E4F-4A91-8867-B9ABFABA2527}" dt="2023-02-27T13:44:50.878" v="1"/>
            <ac:spMkLst>
              <pc:docMk/>
              <pc:sldMasterMk cId="3298400526" sldId="2147483684"/>
              <pc:sldLayoutMk cId="3044630653" sldId="2147483686"/>
              <ac:spMk id="5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30BD8963-4E4F-4A91-8867-B9ABFABA2527}" dt="2023-02-27T13:44:54.333" v="2"/>
          <pc:sldLayoutMkLst>
            <pc:docMk/>
            <pc:sldMasterMk cId="3298400526" sldId="2147483684"/>
            <pc:sldLayoutMk cId="1923722244" sldId="2147483687"/>
          </pc:sldLayoutMkLst>
          <pc:spChg chg="mod">
            <ac:chgData name="Nea Viljakainen" userId="31f03692-df5d-4046-a9e0-25d0beb92039" providerId="ADAL" clId="{30BD8963-4E4F-4A91-8867-B9ABFABA2527}" dt="2023-02-27T13:44:54.333" v="2"/>
            <ac:spMkLst>
              <pc:docMk/>
              <pc:sldMasterMk cId="3298400526" sldId="2147483684"/>
              <pc:sldLayoutMk cId="1923722244" sldId="2147483687"/>
              <ac:spMk id="5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30BD8963-4E4F-4A91-8867-B9ABFABA2527}" dt="2023-02-27T13:44:58.262" v="3"/>
          <pc:sldLayoutMkLst>
            <pc:docMk/>
            <pc:sldMasterMk cId="3298400526" sldId="2147483684"/>
            <pc:sldLayoutMk cId="3405050894" sldId="2147483688"/>
          </pc:sldLayoutMkLst>
          <pc:spChg chg="mod">
            <ac:chgData name="Nea Viljakainen" userId="31f03692-df5d-4046-a9e0-25d0beb92039" providerId="ADAL" clId="{30BD8963-4E4F-4A91-8867-B9ABFABA2527}" dt="2023-02-27T13:44:58.262" v="3"/>
            <ac:spMkLst>
              <pc:docMk/>
              <pc:sldMasterMk cId="3298400526" sldId="2147483684"/>
              <pc:sldLayoutMk cId="3405050894" sldId="2147483688"/>
              <ac:spMk id="6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30BD8963-4E4F-4A91-8867-B9ABFABA2527}" dt="2023-02-27T13:45:03.443" v="4"/>
          <pc:sldLayoutMkLst>
            <pc:docMk/>
            <pc:sldMasterMk cId="3298400526" sldId="2147483684"/>
            <pc:sldLayoutMk cId="2635086702" sldId="2147483689"/>
          </pc:sldLayoutMkLst>
          <pc:spChg chg="mod">
            <ac:chgData name="Nea Viljakainen" userId="31f03692-df5d-4046-a9e0-25d0beb92039" providerId="ADAL" clId="{30BD8963-4E4F-4A91-8867-B9ABFABA2527}" dt="2023-02-27T13:45:03.443" v="4"/>
            <ac:spMkLst>
              <pc:docMk/>
              <pc:sldMasterMk cId="3298400526" sldId="2147483684"/>
              <pc:sldLayoutMk cId="2635086702" sldId="2147483689"/>
              <ac:spMk id="8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30BD8963-4E4F-4A91-8867-B9ABFABA2527}" dt="2023-02-27T13:45:08.693" v="5"/>
          <pc:sldLayoutMkLst>
            <pc:docMk/>
            <pc:sldMasterMk cId="3298400526" sldId="2147483684"/>
            <pc:sldLayoutMk cId="3305560169" sldId="2147483690"/>
          </pc:sldLayoutMkLst>
          <pc:spChg chg="mod">
            <ac:chgData name="Nea Viljakainen" userId="31f03692-df5d-4046-a9e0-25d0beb92039" providerId="ADAL" clId="{30BD8963-4E4F-4A91-8867-B9ABFABA2527}" dt="2023-02-27T13:45:08.693" v="5"/>
            <ac:spMkLst>
              <pc:docMk/>
              <pc:sldMasterMk cId="3298400526" sldId="2147483684"/>
              <pc:sldLayoutMk cId="3305560169" sldId="2147483690"/>
              <ac:spMk id="4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30BD8963-4E4F-4A91-8867-B9ABFABA2527}" dt="2023-02-27T13:45:11.302" v="6"/>
          <pc:sldLayoutMkLst>
            <pc:docMk/>
            <pc:sldMasterMk cId="3298400526" sldId="2147483684"/>
            <pc:sldLayoutMk cId="1326100343" sldId="2147483691"/>
          </pc:sldLayoutMkLst>
          <pc:spChg chg="mod">
            <ac:chgData name="Nea Viljakainen" userId="31f03692-df5d-4046-a9e0-25d0beb92039" providerId="ADAL" clId="{30BD8963-4E4F-4A91-8867-B9ABFABA2527}" dt="2023-02-27T13:45:11.302" v="6"/>
            <ac:spMkLst>
              <pc:docMk/>
              <pc:sldMasterMk cId="3298400526" sldId="2147483684"/>
              <pc:sldLayoutMk cId="1326100343" sldId="2147483691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28.8.2023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8134" y="1834907"/>
            <a:ext cx="6293689" cy="234102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7.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Tarinamuotoinen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identiteetti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pic>
        <p:nvPicPr>
          <p:cNvPr id="7" name="Kuva 6" descr="Kuva, joka sisältää kohteen teksti, käsine, vektorigrafiikka&#10;&#10;Kuvaus luotu automaattisesti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3596" y="2668161"/>
            <a:ext cx="3847863" cy="15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9543482" cy="1251890"/>
          </a:xfrm>
        </p:spPr>
        <p:txBody>
          <a:bodyPr>
            <a:normAutofit fontScale="90000"/>
          </a:bodyPr>
          <a:lstStyle/>
          <a:p>
            <a:r>
              <a:rPr lang="fi-FI" dirty="0"/>
              <a:t>Elämänmuutokset ja Identiteetin katkokset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377" y="1724026"/>
            <a:ext cx="7106397" cy="4761244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0E0E0F"/>
                </a:solidFill>
                <a:effectLst/>
              </a:rPr>
              <a:t> </a:t>
            </a:r>
            <a:r>
              <a:rPr lang="fi-FI" sz="3200" b="0" i="0" dirty="0">
                <a:solidFill>
                  <a:srgbClr val="0E0E0F"/>
                </a:solidFill>
                <a:effectLst/>
              </a:rPr>
              <a:t>Elämänmuutokset: esim. elämän käännekohdat, yllättävät ja odottamattomat tapahtumat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rgbClr val="0E0E0F"/>
                </a:solidFill>
              </a:rPr>
              <a:t> Elämänmuutokset voivat </a:t>
            </a:r>
            <a:r>
              <a:rPr lang="fi-FI" sz="3200" dirty="0" err="1">
                <a:solidFill>
                  <a:srgbClr val="0E0E0F"/>
                </a:solidFill>
              </a:rPr>
              <a:t>kriisiyttää</a:t>
            </a:r>
            <a:r>
              <a:rPr lang="fi-FI" sz="3200" dirty="0">
                <a:solidFill>
                  <a:srgbClr val="0E0E0F"/>
                </a:solidFill>
              </a:rPr>
              <a:t> yksilön elämäntarinan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3200" b="1" dirty="0">
                <a:solidFill>
                  <a:srgbClr val="0E0E0F"/>
                </a:solidFill>
              </a:rPr>
              <a:t>i</a:t>
            </a:r>
            <a:r>
              <a:rPr lang="fi-FI" sz="3200" b="1" i="0" dirty="0">
                <a:solidFill>
                  <a:srgbClr val="0E0E0F"/>
                </a:solidFill>
                <a:effectLst/>
              </a:rPr>
              <a:t>dentiteetin katkos</a:t>
            </a:r>
            <a:r>
              <a:rPr lang="fi-FI" sz="3200" dirty="0">
                <a:solidFill>
                  <a:srgbClr val="0E0E0F"/>
                </a:solidFill>
              </a:rPr>
              <a:t>:</a:t>
            </a:r>
            <a:r>
              <a:rPr lang="fi-FI" sz="3200" b="0" i="0" dirty="0">
                <a:solidFill>
                  <a:srgbClr val="0E0E0F"/>
                </a:solidFill>
                <a:effectLst/>
              </a:rPr>
              <a:t> tilanne, jossa ihmisellä on ongelmia nähdä jatkuvuutta menneen ja nykyhetken välillä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3200" b="1" i="0" dirty="0">
                <a:solidFill>
                  <a:srgbClr val="0E0E0F"/>
                </a:solidFill>
                <a:effectLst/>
              </a:rPr>
              <a:t>toimijuuden kokemus </a:t>
            </a:r>
            <a:r>
              <a:rPr lang="fi-FI" sz="3200" b="0" i="0" dirty="0">
                <a:solidFill>
                  <a:srgbClr val="0E0E0F"/>
                </a:solidFill>
                <a:effectLst/>
              </a:rPr>
              <a:t>voi olla uhattuna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8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</a:t>
            </a:r>
            <a:r>
              <a:rPr lang="fi-FI" dirty="0" err="1">
                <a:ea typeface="+mj-lt"/>
                <a:cs typeface="+mj-lt"/>
              </a:rPr>
              <a:t>PEXELs</a:t>
            </a:r>
          </a:p>
        </p:txBody>
      </p:sp>
      <p:pic>
        <p:nvPicPr>
          <p:cNvPr id="8194" name="Picture 2" descr="Ilmainen kuvapankkikuva tunnisteilla aikuinen, asento, henkilö Kuvapankkikuva">
            <a:extLst>
              <a:ext uri="{FF2B5EF4-FFF2-40B4-BE49-F238E27FC236}">
                <a16:creationId xmlns:a16="http://schemas.microsoft.com/office/drawing/2014/main" id="{5B1FEA9C-E676-9343-8758-57BD2086C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66"/>
          <a:stretch/>
        </p:blipFill>
        <p:spPr bwMode="auto">
          <a:xfrm>
            <a:off x="8395231" y="1952794"/>
            <a:ext cx="3379019" cy="400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0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919722" cy="1110234"/>
          </a:xfrm>
        </p:spPr>
        <p:txBody>
          <a:bodyPr>
            <a:normAutofit/>
          </a:bodyPr>
          <a:lstStyle/>
          <a:p>
            <a:r>
              <a:rPr lang="fi-FI" sz="3500" dirty="0"/>
              <a:t>Sosiaalisen ja kulttuurisen ympäristön vaikutus tarinamuotoiseen identiteettiin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609725"/>
            <a:ext cx="6919722" cy="4504131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dirty="0"/>
              <a:t> </a:t>
            </a:r>
            <a:r>
              <a:rPr lang="fi-FI" sz="2800" dirty="0"/>
              <a:t>Yksilöllinen elämäntarina kehittyy vuorovaikutuksessa toisten ihmisten kanssa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800" b="1" i="0" dirty="0">
                <a:effectLst/>
              </a:rPr>
              <a:t> Kulttuuri</a:t>
            </a:r>
            <a:r>
              <a:rPr lang="fi-FI" sz="2800" i="0" dirty="0">
                <a:effectLst/>
              </a:rPr>
              <a:t> ohjaa sitä, millaisia tarinoita ihmiset itsestään kertovat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800" b="1" i="0" dirty="0">
                <a:effectLst/>
              </a:rPr>
              <a:t> Mallitarina</a:t>
            </a:r>
            <a:r>
              <a:rPr lang="fi-FI" sz="2800" dirty="0"/>
              <a:t>:</a:t>
            </a:r>
            <a:r>
              <a:rPr lang="fi-FI" sz="2800" i="0" dirty="0">
                <a:effectLst/>
              </a:rPr>
              <a:t> sosiaalisen ympäristön ja kulttuurin tarjoama runko tai malli oman elämäntarinan rakentamiseen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800" i="0" dirty="0">
                <a:effectLst/>
              </a:rPr>
              <a:t>millaisia ominaisuuksia, pyrkimyksiä ja päämääriä kulttuurissa ajatellaan olevan eri ryhmiin kuuluvilla ihmisillä</a:t>
            </a:r>
            <a:endParaRPr lang="fi-FI" sz="28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  <a:endParaRPr lang="fi-FI">
              <a:ea typeface="+mj-lt"/>
              <a:cs typeface="+mj-lt"/>
            </a:endParaRPr>
          </a:p>
        </p:txBody>
      </p:sp>
      <p:pic>
        <p:nvPicPr>
          <p:cNvPr id="9218" name="Picture 2" descr="Ilmainen kuvapankkikuva tunnisteilla aasialainen nainen, älypuhelin, pystysuuntainen laukaus Kuvapankkikuva">
            <a:extLst>
              <a:ext uri="{FF2B5EF4-FFF2-40B4-BE49-F238E27FC236}">
                <a16:creationId xmlns:a16="http://schemas.microsoft.com/office/drawing/2014/main" id="{B0906F76-95E8-5D41-8738-89E0ABE84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35"/>
          <a:stretch/>
        </p:blipFill>
        <p:spPr bwMode="auto">
          <a:xfrm>
            <a:off x="8391525" y="666750"/>
            <a:ext cx="331470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74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7640370" cy="786384"/>
          </a:xfrm>
        </p:spPr>
        <p:txBody>
          <a:bodyPr>
            <a:normAutofit/>
          </a:bodyPr>
          <a:lstStyle/>
          <a:p>
            <a:r>
              <a:rPr lang="fi-FI" dirty="0"/>
              <a:t>identiteetti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1371600"/>
            <a:ext cx="7510273" cy="4539769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b="1" i="0" dirty="0">
                <a:solidFill>
                  <a:srgbClr val="0E0E0F"/>
                </a:solidFill>
                <a:effectLst/>
              </a:rPr>
              <a:t> </a:t>
            </a:r>
            <a:r>
              <a:rPr lang="fi-FI" sz="2800" b="1" i="0" dirty="0">
                <a:solidFill>
                  <a:srgbClr val="0E0E0F"/>
                </a:solidFill>
                <a:effectLst/>
              </a:rPr>
              <a:t>Identiteetti: </a:t>
            </a:r>
            <a:r>
              <a:rPr lang="fi-FI" sz="2800" b="0" i="0" dirty="0">
                <a:solidFill>
                  <a:srgbClr val="0E0E0F"/>
                </a:solidFill>
                <a:effectLst/>
              </a:rPr>
              <a:t>käsitys siitä, kuka itse on yksilönä ja </a:t>
            </a:r>
            <a:r>
              <a:rPr lang="fi-FI" sz="2800" i="0" dirty="0">
                <a:solidFill>
                  <a:srgbClr val="0E0E0F"/>
                </a:solidFill>
                <a:effectLst/>
              </a:rPr>
              <a:t>yhteisön jäsenenä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rgbClr val="0E0E0F"/>
                </a:solidFill>
              </a:rPr>
              <a:t> Muodostuu </a:t>
            </a:r>
            <a:r>
              <a:rPr lang="fi-FI" sz="2800" b="1" dirty="0">
                <a:solidFill>
                  <a:srgbClr val="0E0E0F"/>
                </a:solidFill>
              </a:rPr>
              <a:t>osa-alueista</a:t>
            </a:r>
            <a:r>
              <a:rPr lang="fi-FI" sz="2800" dirty="0">
                <a:solidFill>
                  <a:srgbClr val="0E0E0F"/>
                </a:solidFill>
              </a:rPr>
              <a:t>;</a:t>
            </a:r>
            <a:r>
              <a:rPr lang="fi-FI" sz="2800" b="1" dirty="0">
                <a:solidFill>
                  <a:srgbClr val="0E0E0F"/>
                </a:solidFill>
              </a:rPr>
              <a:t> </a:t>
            </a:r>
            <a:r>
              <a:rPr lang="fi-FI" sz="2800" dirty="0">
                <a:solidFill>
                  <a:srgbClr val="0E0E0F"/>
                </a:solidFill>
              </a:rPr>
              <a:t>liittyvät eri elämänalueisiin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rgbClr val="0E0E0F"/>
                </a:solidFill>
              </a:rPr>
              <a:t>e</a:t>
            </a:r>
            <a:r>
              <a:rPr lang="fi-FI" sz="2800" i="0" dirty="0">
                <a:solidFill>
                  <a:srgbClr val="0E0E0F"/>
                </a:solidFill>
                <a:effectLst/>
              </a:rPr>
              <a:t>sim. kulttuuri- ja ammatti-identiteetti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b="1" i="0" dirty="0">
                <a:solidFill>
                  <a:srgbClr val="0E0E0F"/>
                </a:solidFill>
                <a:effectLst/>
              </a:rPr>
              <a:t> Kokonaisidentiteetti</a:t>
            </a:r>
            <a:r>
              <a:rPr lang="fi-FI" sz="2800" dirty="0">
                <a:solidFill>
                  <a:srgbClr val="0E0E0F"/>
                </a:solidFill>
              </a:rPr>
              <a:t>: </a:t>
            </a:r>
            <a:r>
              <a:rPr lang="fi-FI" sz="2800" b="0" i="0" dirty="0">
                <a:solidFill>
                  <a:srgbClr val="0E0E0F"/>
                </a:solidFill>
                <a:effectLst/>
              </a:rPr>
              <a:t>yksilölle merkityksellisten identiteetin osa-alueiden yhteenveto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b="1" i="0" dirty="0">
                <a:solidFill>
                  <a:srgbClr val="0E0E0F"/>
                </a:solidFill>
                <a:effectLst/>
              </a:rPr>
              <a:t> Dynaaminen</a:t>
            </a:r>
            <a:r>
              <a:rPr lang="fi-FI" sz="2800" b="0" i="0" dirty="0">
                <a:solidFill>
                  <a:srgbClr val="0E0E0F"/>
                </a:solidFill>
                <a:effectLst/>
              </a:rPr>
              <a:t>: muovautuu elämänkulun aikana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72784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E4EB98-219F-8540-8466-31A0E655E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4" y="1965563"/>
            <a:ext cx="2926625" cy="382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08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7005447" cy="910209"/>
          </a:xfrm>
        </p:spPr>
        <p:txBody>
          <a:bodyPr>
            <a:normAutofit/>
          </a:bodyPr>
          <a:lstStyle/>
          <a:p>
            <a:r>
              <a:rPr lang="fi-FI" dirty="0"/>
              <a:t>Tarinamuotoinen identiteetti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495425"/>
            <a:ext cx="7872222" cy="4722495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 </a:t>
            </a:r>
            <a:r>
              <a:rPr lang="fi-FI" sz="2400" b="0" i="0" dirty="0" err="1">
                <a:effectLst/>
              </a:rPr>
              <a:t>McAdamsin</a:t>
            </a:r>
            <a:r>
              <a:rPr lang="fi-FI" sz="2400" b="0" i="0" dirty="0">
                <a:effectLst/>
              </a:rPr>
              <a:t> persoonallisuuden mallin kolmas taso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 Kokonaisidentiteetti: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/>
              <a:t>s</a:t>
            </a:r>
            <a:r>
              <a:rPr lang="fi-FI" sz="2400" b="0" i="0" dirty="0">
                <a:effectLst/>
              </a:rPr>
              <a:t>ubjektiivinen, kokoava elämäntarina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</a:rPr>
              <a:t>sidotaan yhteen omat menneisyyden tapahtumat, ennakoitu tulevaisuus ja yksilölliset ominaisuudet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/>
              <a:t>kehittyy jatkuvasti</a:t>
            </a:r>
            <a:endParaRPr lang="fi-FI" sz="2400" b="0" i="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</a:rPr>
              <a:t> Tarinamuotoisen identiteetin ensisijaiset psykologiset tavoitteet: </a:t>
            </a:r>
          </a:p>
          <a:p>
            <a:pPr marL="457200" indent="-457200">
              <a:lnSpc>
                <a:spcPct val="60000"/>
              </a:lnSpc>
              <a:buFont typeface="+mj-lt"/>
              <a:buAutoNum type="arabicPeriod"/>
            </a:pPr>
            <a:r>
              <a:rPr lang="fi-FI" sz="2400" b="0" i="0" dirty="0">
                <a:effectLst/>
              </a:rPr>
              <a:t>antaa itselle merkitys </a:t>
            </a:r>
          </a:p>
          <a:p>
            <a:pPr marL="457200" indent="-457200">
              <a:lnSpc>
                <a:spcPct val="60000"/>
              </a:lnSpc>
              <a:buFont typeface="+mj-lt"/>
              <a:buAutoNum type="arabicPeriod"/>
            </a:pPr>
            <a:r>
              <a:rPr lang="fi-FI" sz="2400" b="0" i="0" dirty="0">
                <a:effectLst/>
              </a:rPr>
              <a:t>luoda jatkuvuuden kokemus ajan ja paikan muuttuessa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000" b="0" i="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000" b="0" i="0" dirty="0">
              <a:effectLst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42FE302-4E27-1B45-9478-F48033C41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5171"/>
          <a:stretch/>
        </p:blipFill>
        <p:spPr bwMode="auto">
          <a:xfrm>
            <a:off x="9239249" y="640080"/>
            <a:ext cx="2312671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9172" y="6419088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1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12" y="551762"/>
            <a:ext cx="10617745" cy="1499616"/>
          </a:xfrm>
        </p:spPr>
        <p:txBody>
          <a:bodyPr>
            <a:normAutofit/>
          </a:bodyPr>
          <a:lstStyle/>
          <a:p>
            <a:r>
              <a:rPr lang="fi-FI" dirty="0"/>
              <a:t>Tarinamuotoisen identiteetin ominaisuuksia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9172" y="6419088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endParaRPr lang="en-US" dirty="0"/>
          </a:p>
        </p:txBody>
      </p:sp>
      <p:graphicFrame>
        <p:nvGraphicFramePr>
          <p:cNvPr id="8" name="Taulukko 8">
            <a:extLst>
              <a:ext uri="{FF2B5EF4-FFF2-40B4-BE49-F238E27FC236}">
                <a16:creationId xmlns:a16="http://schemas.microsoft.com/office/drawing/2014/main" id="{D81E09E3-95B9-2A48-A99C-A7B3159960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557635"/>
              </p:ext>
            </p:extLst>
          </p:nvPr>
        </p:nvGraphicFramePr>
        <p:xfrm>
          <a:off x="1024127" y="1790700"/>
          <a:ext cx="10196323" cy="4133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9110">
                  <a:extLst>
                    <a:ext uri="{9D8B030D-6E8A-4147-A177-3AD203B41FA5}">
                      <a16:colId xmlns:a16="http://schemas.microsoft.com/office/drawing/2014/main" val="733939253"/>
                    </a:ext>
                  </a:extLst>
                </a:gridCol>
                <a:gridCol w="8147213">
                  <a:extLst>
                    <a:ext uri="{9D8B030D-6E8A-4147-A177-3AD203B41FA5}">
                      <a16:colId xmlns:a16="http://schemas.microsoft.com/office/drawing/2014/main" val="4007478902"/>
                    </a:ext>
                  </a:extLst>
                </a:gridCol>
              </a:tblGrid>
              <a:tr h="1482647">
                <a:tc>
                  <a:txBody>
                    <a:bodyPr/>
                    <a:lstStyle/>
                    <a:p>
                      <a:endParaRPr lang="fi-FI" sz="18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i-FI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Subjektiivinen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i-FI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Omakohtainen tulkinta itsestä </a:t>
                      </a:r>
                    </a:p>
                    <a:p>
                      <a:r>
                        <a:rPr lang="fi-FI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Ihminen voi kertoa itsestään </a:t>
                      </a:r>
                      <a:r>
                        <a:rPr lang="fi-FI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narratiivia</a:t>
                      </a:r>
                      <a:r>
                        <a:rPr lang="fi-FI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jota hänen läheisensä eivät täysin hahmota</a:t>
                      </a:r>
                    </a:p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226062"/>
                  </a:ext>
                </a:extLst>
              </a:tr>
              <a:tr h="2651202">
                <a:tc>
                  <a:txBody>
                    <a:bodyPr/>
                    <a:lstStyle/>
                    <a:p>
                      <a:endParaRPr lang="fi-FI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i-FI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Retrospektiivinen ja muuttuva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Omaa elämäntarinaa tarkastellaan ja selitetään takautuvasti</a:t>
                      </a:r>
                    </a:p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Tarinamuotoinen identiteetti ei vain pitene iän myötä, vaan se myös muuttuu ja muokkautuu taaksepäin suuntautuvasti</a:t>
                      </a:r>
                    </a:p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Psyykkinen oireilu voi takautuvasti muuttaa ihmisen muistoja menneisyydestä, esimerkiksi masennus voi värittää aiemman elämäntarinan synkemmäksi</a:t>
                      </a:r>
                    </a:p>
                    <a:p>
                      <a:endParaRPr lang="fi-FI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996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936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872109"/>
          </a:xfrm>
        </p:spPr>
        <p:txBody>
          <a:bodyPr>
            <a:normAutofit fontScale="90000"/>
          </a:bodyPr>
          <a:lstStyle/>
          <a:p>
            <a:r>
              <a:rPr lang="fi-FI" sz="4600" dirty="0"/>
              <a:t>Tarinamuotoisen identiteetin muotoutuminen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611" y="1516739"/>
            <a:ext cx="7087139" cy="4730843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Identiteetin kehitys alkaa lapsena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ei vielä identiteettiä tarinallisessa merkityksessä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Tarinamuotoinen identiteetti kehittyy voimakkaasti myöhäisnuoruudessa ja muotoutuvassa aikuisuudessa (18-25 v) </a:t>
            </a:r>
            <a:endParaRPr lang="fi-FI" sz="2000" b="0" i="0" dirty="0">
              <a:effectLst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/>
              <a:t>omien kiinnostusten ja kykyjen pohdinta ja kyseenalaistaminen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/>
              <a:t>oman roolin etsiminen yhteiskunnassa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b="1" i="0" dirty="0">
                <a:effectLst/>
                <a:ea typeface="+mn-lt"/>
                <a:cs typeface="+mn-lt"/>
              </a:rPr>
              <a:t> Identiteettityöskentely</a:t>
            </a:r>
            <a:r>
              <a:rPr lang="fi-FI" sz="2000" b="0" i="0" dirty="0">
                <a:effectLst/>
                <a:ea typeface="+mn-lt"/>
                <a:cs typeface="+mn-lt"/>
              </a:rPr>
              <a:t>: oman elämäntarinan rakentaminen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Narratiivinen identiteetti syntyy kahdenlaisista narratiiveista:</a:t>
            </a:r>
          </a:p>
          <a:p>
            <a:pPr marL="470916" lvl="1" indent="-342900">
              <a:buFont typeface="+mj-lt"/>
              <a:buAutoNum type="arabicPeriod"/>
            </a:pPr>
            <a:r>
              <a:rPr lang="fi-FI" sz="2000" dirty="0">
                <a:ea typeface="+mn-lt"/>
                <a:cs typeface="+mn-lt"/>
              </a:rPr>
              <a:t>itse kerrotut</a:t>
            </a:r>
          </a:p>
          <a:p>
            <a:pPr marL="470916" lvl="1" indent="-342900">
              <a:buFont typeface="+mj-lt"/>
              <a:buAutoNum type="arabicPeriod"/>
            </a:pPr>
            <a:r>
              <a:rPr lang="fi-FI" sz="2000" dirty="0">
                <a:ea typeface="+mn-lt"/>
                <a:cs typeface="+mn-lt"/>
              </a:rPr>
              <a:t>toisten kertomat, joihin voi samastua</a:t>
            </a:r>
          </a:p>
        </p:txBody>
      </p:sp>
      <p:pic>
        <p:nvPicPr>
          <p:cNvPr id="6148" name="Picture 4" descr="Ilmainen kuvapankkikuva tunnisteilla henkilö, keltainen t-paita, kevyt Kuvapankkikuva">
            <a:extLst>
              <a:ext uri="{FF2B5EF4-FFF2-40B4-BE49-F238E27FC236}">
                <a16:creationId xmlns:a16="http://schemas.microsoft.com/office/drawing/2014/main" id="{861B94F5-068A-2044-99DB-080DFD67B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8413" y="3106477"/>
            <a:ext cx="2206413" cy="330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lmainen kuvapankkikuva tunnisteilla asu, backpackers, hymyily Kuvapankkikuva">
            <a:extLst>
              <a:ext uri="{FF2B5EF4-FFF2-40B4-BE49-F238E27FC236}">
                <a16:creationId xmlns:a16="http://schemas.microsoft.com/office/drawing/2014/main" id="{D26B424A-C876-7548-8DBC-4E0CD0A53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7527" y="446035"/>
            <a:ext cx="2206413" cy="330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651" y="6471379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Kuvat: </a:t>
            </a:r>
            <a:r>
              <a:rPr lang="fi-FI" dirty="0" err="1"/>
              <a:t>Pexels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10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320D35-7091-EA65-6F06-73FD0BDE4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CC4ED6-7252-4E6A-BCA6-2645AAFD8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solidFill>
                  <a:srgbClr val="0E0E0F"/>
                </a:solidFill>
              </a:rPr>
              <a:t>Millainen on James </a:t>
            </a:r>
            <a:r>
              <a:rPr lang="fi-FI" sz="3200" dirty="0" err="1">
                <a:solidFill>
                  <a:srgbClr val="0E0E0F"/>
                </a:solidFill>
              </a:rPr>
              <a:t>Marcian</a:t>
            </a:r>
            <a:r>
              <a:rPr lang="fi-FI" sz="3200" dirty="0">
                <a:solidFill>
                  <a:srgbClr val="0E0E0F"/>
                </a:solidFill>
              </a:rPr>
              <a:t> identiteettiteoria? </a:t>
            </a:r>
            <a:endParaRPr lang="fi-FI" sz="32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4E00BE-C1F1-EBFB-7FDE-8D13FF4ED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5 yksilöllinen ja yhteisöllinen ihminen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72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4" y="599810"/>
            <a:ext cx="10186402" cy="647965"/>
          </a:xfrm>
        </p:spPr>
        <p:txBody>
          <a:bodyPr>
            <a:normAutofit fontScale="90000"/>
          </a:bodyPr>
          <a:lstStyle/>
          <a:p>
            <a:r>
              <a:rPr lang="fi-FI" dirty="0"/>
              <a:t>Teoria Kokonaisidentiteetin kehittymisestä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014" y="1352550"/>
            <a:ext cx="7266060" cy="4734997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rgbClr val="0E0E0F"/>
                </a:solidFill>
              </a:rPr>
              <a:t> </a:t>
            </a:r>
            <a:r>
              <a:rPr lang="fi-FI" sz="2400" b="1" dirty="0">
                <a:solidFill>
                  <a:srgbClr val="0E0E0F"/>
                </a:solidFill>
              </a:rPr>
              <a:t>James </a:t>
            </a:r>
            <a:r>
              <a:rPr lang="fi-FI" sz="2400" b="1" dirty="0" err="1">
                <a:solidFill>
                  <a:srgbClr val="0E0E0F"/>
                </a:solidFill>
              </a:rPr>
              <a:t>Marcian</a:t>
            </a:r>
            <a:r>
              <a:rPr lang="fi-FI" sz="2400" b="1" dirty="0">
                <a:solidFill>
                  <a:srgbClr val="0E0E0F"/>
                </a:solidFill>
              </a:rPr>
              <a:t> identiteettiteoria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E0E0F"/>
                </a:solidFill>
              </a:rPr>
              <a:t> I</a:t>
            </a:r>
            <a:r>
              <a:rPr lang="fi-FI" sz="2400" b="0" i="0" dirty="0">
                <a:solidFill>
                  <a:srgbClr val="0E0E0F"/>
                </a:solidFill>
                <a:effectLst/>
              </a:rPr>
              <a:t>dentiteetin kehityksessä on kaksi keskeistä ulottuvuutta: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b="0" i="0" dirty="0">
                <a:solidFill>
                  <a:srgbClr val="0E0E0F"/>
                </a:solidFill>
                <a:effectLst/>
              </a:rPr>
              <a:t>identiteetin omakohtainen </a:t>
            </a:r>
            <a:r>
              <a:rPr lang="fi-FI" sz="2400" b="1" i="0" dirty="0">
                <a:solidFill>
                  <a:srgbClr val="0E0E0F"/>
                </a:solidFill>
                <a:effectLst/>
              </a:rPr>
              <a:t>etsintä </a:t>
            </a:r>
            <a:r>
              <a:rPr lang="fi-FI" sz="2400" i="0" dirty="0">
                <a:solidFill>
                  <a:srgbClr val="0E0E0F"/>
                </a:solidFill>
                <a:effectLst/>
                <a:sym typeface="Wingdings" pitchFamily="2" charset="2"/>
              </a:rPr>
              <a:t></a:t>
            </a:r>
            <a:r>
              <a:rPr lang="fi-FI" sz="2400" b="0" i="0" dirty="0">
                <a:solidFill>
                  <a:srgbClr val="0E0E0F"/>
                </a:solidFill>
                <a:effectLst/>
              </a:rPr>
              <a:t> aktiivinen vaihtoehtoisten identiteettien pohdinta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b="1" i="0" dirty="0">
                <a:solidFill>
                  <a:srgbClr val="0E0E0F"/>
                </a:solidFill>
                <a:effectLst/>
              </a:rPr>
              <a:t>sitoutuminen</a:t>
            </a:r>
            <a:r>
              <a:rPr lang="fi-FI" sz="2400" i="0" dirty="0">
                <a:solidFill>
                  <a:srgbClr val="0E0E0F"/>
                </a:solidFill>
                <a:effectLst/>
              </a:rPr>
              <a:t> omiin kiinnostuksiin, arvoihin ja näkemyksiin</a:t>
            </a:r>
            <a:endParaRPr lang="fi-FI" sz="2400" b="0" i="0" dirty="0">
              <a:solidFill>
                <a:srgbClr val="0E0E0F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rgbClr val="0E0E0F"/>
                </a:solidFill>
              </a:rPr>
              <a:t> N</a:t>
            </a:r>
            <a:r>
              <a:rPr lang="fi-FI" sz="2400" b="1" i="0" dirty="0">
                <a:solidFill>
                  <a:srgbClr val="0E0E0F"/>
                </a:solidFill>
                <a:effectLst/>
              </a:rPr>
              <a:t>eljä identiteettitilaa</a:t>
            </a:r>
            <a:r>
              <a:rPr lang="fi-FI" sz="2400" b="0" i="0" dirty="0">
                <a:solidFill>
                  <a:srgbClr val="0E0E0F"/>
                </a:solidFill>
                <a:effectLst/>
              </a:rPr>
              <a:t>: epäselvä, lainattu, etsijän ja saavutettu identiteetti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0E0E0F"/>
                </a:solidFill>
                <a:effectLst/>
              </a:rPr>
              <a:t>yksilö voi käydä läpi osan identiteettitiloista tai kaikki neljä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25615" y="63778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7172" name="Picture 4" descr="Ilmainen kuvapankkikuva tunnisteilla ajatteleminen, älypeli, eläkeläiset Kuvapankkikuva">
            <a:extLst>
              <a:ext uri="{FF2B5EF4-FFF2-40B4-BE49-F238E27FC236}">
                <a16:creationId xmlns:a16="http://schemas.microsoft.com/office/drawing/2014/main" id="{4EFE6EA3-1DD1-2143-9EED-95893DFCC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6" y="2028984"/>
            <a:ext cx="2752670" cy="412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72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DC9C41-E914-884D-A69B-D4A57286F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James Marcia: identiteettiteoria</a:t>
            </a:r>
          </a:p>
        </p:txBody>
      </p:sp>
      <p:pic>
        <p:nvPicPr>
          <p:cNvPr id="6" name="Sisällön paikkamerkki 5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C9D34F93-1810-0747-9128-BDE685AF5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7" y="1775778"/>
            <a:ext cx="10167257" cy="4297148"/>
          </a:xfr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9B1591A-D6CB-F448-9CD0-3911ED973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2275" y="6416276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fi-FI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3130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10011522" cy="1109015"/>
          </a:xfrm>
        </p:spPr>
        <p:txBody>
          <a:bodyPr>
            <a:normAutofit fontScale="90000"/>
          </a:bodyPr>
          <a:lstStyle/>
          <a:p>
            <a:r>
              <a:rPr lang="fi-FI" dirty="0"/>
              <a:t>Tarinamuotoisen identiteetin yhteys psyykkiseen hyvinvointiin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867" y="1762125"/>
            <a:ext cx="9560993" cy="4501321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000" b="0" i="0" dirty="0">
                <a:solidFill>
                  <a:srgbClr val="0E0E0F"/>
                </a:solidFill>
                <a:effectLst/>
              </a:rPr>
              <a:t> </a:t>
            </a:r>
            <a:r>
              <a:rPr lang="fi-FI" sz="2400" b="0" i="0" dirty="0">
                <a:solidFill>
                  <a:srgbClr val="0E0E0F"/>
                </a:solidFill>
                <a:effectLst/>
              </a:rPr>
              <a:t>Tarinamuotoisen identiteetin </a:t>
            </a:r>
            <a:r>
              <a:rPr lang="fi-FI" sz="2400" i="0" dirty="0">
                <a:solidFill>
                  <a:srgbClr val="0E0E0F"/>
                </a:solidFill>
                <a:effectLst/>
              </a:rPr>
              <a:t>laatu</a:t>
            </a:r>
            <a:r>
              <a:rPr lang="fi-FI" sz="2400" b="0" i="0" dirty="0">
                <a:solidFill>
                  <a:srgbClr val="0E0E0F"/>
                </a:solidFill>
                <a:effectLst/>
              </a:rPr>
              <a:t> kuvastaa psyykkistä hyvinvointia tai oireilua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b="1" dirty="0"/>
              <a:t> Saavutettu identiteetti </a:t>
            </a:r>
            <a:r>
              <a:rPr lang="fi-FI" sz="2400" b="0" i="0" dirty="0">
                <a:solidFill>
                  <a:srgbClr val="0E0E0F"/>
                </a:solidFill>
                <a:effectLst/>
              </a:rPr>
              <a:t>voimavara </a:t>
            </a:r>
            <a:r>
              <a:rPr lang="fi-FI" sz="2400" b="0" i="0" dirty="0">
                <a:solidFill>
                  <a:srgbClr val="0E0E0F"/>
                </a:solidFill>
                <a:effectLst/>
                <a:sym typeface="Wingdings" pitchFamily="2" charset="2"/>
              </a:rPr>
              <a:t> </a:t>
            </a:r>
            <a:r>
              <a:rPr lang="fi-FI" sz="2400" b="0" i="0" dirty="0">
                <a:solidFill>
                  <a:srgbClr val="0E0E0F"/>
                </a:solidFill>
                <a:effectLst/>
              </a:rPr>
              <a:t>lisää itsevarmuutta ja elämänhallinnan tunnetta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solidFill>
                  <a:srgbClr val="0E0E0F"/>
                </a:solidFill>
              </a:rPr>
              <a:t> Tarinamuotoisen identiteetin psykologisten tavoitteiden saavuttaminen (merkitys ja jatkuvuus) ovat yhteydessä psyykkiseen hyvinvointiin ja mielenterveyteen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solidFill>
                  <a:srgbClr val="0E0E0F"/>
                </a:solidFill>
              </a:rPr>
              <a:t> Pitkään kestävä </a:t>
            </a:r>
            <a:r>
              <a:rPr lang="fi-FI" sz="2400" b="1" dirty="0">
                <a:solidFill>
                  <a:srgbClr val="0E0E0F"/>
                </a:solidFill>
              </a:rPr>
              <a:t>identiteetin etsintä </a:t>
            </a:r>
            <a:r>
              <a:rPr lang="fi-FI" sz="2400" dirty="0">
                <a:solidFill>
                  <a:srgbClr val="0E0E0F"/>
                </a:solidFill>
              </a:rPr>
              <a:t>ja </a:t>
            </a:r>
            <a:r>
              <a:rPr lang="fi-FI" sz="2400" b="1" dirty="0">
                <a:solidFill>
                  <a:srgbClr val="0E0E0F"/>
                </a:solidFill>
              </a:rPr>
              <a:t>epäselvä identiteetti </a:t>
            </a:r>
            <a:r>
              <a:rPr lang="fi-FI" sz="2400" dirty="0">
                <a:solidFill>
                  <a:srgbClr val="0E0E0F"/>
                </a:solidFill>
              </a:rPr>
              <a:t>ovat yhteydessä psyykkiseen pahoinvointiin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solidFill>
                  <a:srgbClr val="0E0E0F"/>
                </a:solidFill>
              </a:rPr>
              <a:t> Hyvin kielteiset tarinat itsestä </a:t>
            </a:r>
            <a:r>
              <a:rPr lang="fi-FI" sz="2400" b="0" i="0" dirty="0">
                <a:solidFill>
                  <a:srgbClr val="0E0E0F"/>
                </a:solidFill>
                <a:effectLst/>
              </a:rPr>
              <a:t>ylläpitävät epäsuotuisia ajattelu- ja toimintamalleja</a:t>
            </a: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</p:spTree>
    <p:extLst>
      <p:ext uri="{BB962C8B-B14F-4D97-AF65-F5344CB8AC3E}">
        <p14:creationId xmlns:p14="http://schemas.microsoft.com/office/powerpoint/2010/main" val="130631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42116817-7e29-4aa7-b7a6-c483eebecbb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EE9B2EBDD64CC4383B99224C2A6C036" ma:contentTypeVersion="15" ma:contentTypeDescription="Luo uusi asiakirja." ma:contentTypeScope="" ma:versionID="ea68aea7e3867e045ccd284a7e2b7396">
  <xsd:schema xmlns:xsd="http://www.w3.org/2001/XMLSchema" xmlns:xs="http://www.w3.org/2001/XMLSchema" xmlns:p="http://schemas.microsoft.com/office/2006/metadata/properties" xmlns:ns2="42116817-7e29-4aa7-b7a6-c483eebecbb8" xmlns:ns3="807aa635-cdf8-4f87-acc5-eeaafee58acb" xmlns:ns4="f0974581-4bbf-443e-902f-14073e9fb4f6" targetNamespace="http://schemas.microsoft.com/office/2006/metadata/properties" ma:root="true" ma:fieldsID="4968ad5adac72a45f851a32dea961185" ns2:_="" ns3:_="" ns4:_="">
    <xsd:import namespace="42116817-7e29-4aa7-b7a6-c483eebecbb8"/>
    <xsd:import namespace="807aa635-cdf8-4f87-acc5-eeaafee58ac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004bdf0-3b5c-445e-bcd3-8dbb571762d6}" ma:internalName="TaxCatchAll" ma:showField="CatchAllData" ma:web="807aa635-cdf8-4f87-acc5-eeaafee58a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1AACAE-6EB8-45E6-9D80-77184C5DED69}">
  <ds:schemaRefs>
    <ds:schemaRef ds:uri="http://schemas.microsoft.com/office/2006/metadata/properties"/>
    <ds:schemaRef ds:uri="http://schemas.microsoft.com/office/infopath/2007/PartnerControls"/>
    <ds:schemaRef ds:uri="f0974581-4bbf-443e-902f-14073e9fb4f6"/>
    <ds:schemaRef ds:uri="42116817-7e29-4aa7-b7a6-c483eebecbb8"/>
  </ds:schemaRefs>
</ds:datastoreItem>
</file>

<file path=customXml/itemProps3.xml><?xml version="1.0" encoding="utf-8"?>
<ds:datastoreItem xmlns:ds="http://schemas.openxmlformats.org/officeDocument/2006/customXml" ds:itemID="{A20927AB-83C5-45CB-82C1-227CB44D18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6817-7e29-4aa7-b7a6-c483eebecbb8"/>
    <ds:schemaRef ds:uri="807aa635-cdf8-4f87-acc5-eeaafee58ac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13522</TotalTime>
  <Words>590</Words>
  <Application>Microsoft Office PowerPoint</Application>
  <PresentationFormat>Laajakuva</PresentationFormat>
  <Paragraphs>74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7" baseType="lpstr">
      <vt:lpstr>Arial</vt:lpstr>
      <vt:lpstr>Calibri</vt:lpstr>
      <vt:lpstr>Tw Cen MT</vt:lpstr>
      <vt:lpstr>Tw Cen MT Condensed</vt:lpstr>
      <vt:lpstr>Wingdings 3</vt:lpstr>
      <vt:lpstr>Integraali</vt:lpstr>
      <vt:lpstr>7. Tarinamuotoinen identiteetti</vt:lpstr>
      <vt:lpstr>identiteetti</vt:lpstr>
      <vt:lpstr>Tarinamuotoinen identiteetti</vt:lpstr>
      <vt:lpstr>Tarinamuotoisen identiteetin ominaisuuksia</vt:lpstr>
      <vt:lpstr>Tarinamuotoisen identiteetin muotoutuminen</vt:lpstr>
      <vt:lpstr>PowerPoint-esitys</vt:lpstr>
      <vt:lpstr>Teoria Kokonaisidentiteetin kehittymisestä</vt:lpstr>
      <vt:lpstr>James Marcia: identiteettiteoria</vt:lpstr>
      <vt:lpstr>Tarinamuotoisen identiteetin yhteys psyykkiseen hyvinvointiin</vt:lpstr>
      <vt:lpstr>Elämänmuutokset ja Identiteetin katkokset</vt:lpstr>
      <vt:lpstr>Sosiaalisen ja kulttuurisen ympäristön vaikutus tarinamuotoiseen identiteettiin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Nea Viljakainen</dc:creator>
  <cp:lastModifiedBy>Ikonen Marko</cp:lastModifiedBy>
  <cp:revision>690</cp:revision>
  <dcterms:created xsi:type="dcterms:W3CDTF">2021-05-18T05:21:46Z</dcterms:created>
  <dcterms:modified xsi:type="dcterms:W3CDTF">2023-08-28T09:26:40Z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