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85" r:id="rId6"/>
    <p:sldId id="273" r:id="rId7"/>
    <p:sldId id="274" r:id="rId8"/>
    <p:sldId id="279" r:id="rId9"/>
    <p:sldId id="282" r:id="rId10"/>
    <p:sldId id="283" r:id="rId11"/>
    <p:sldId id="284" r:id="rId1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645"/>
  </p:normalViewPr>
  <p:slideViewPr>
    <p:cSldViewPr snapToGrid="0">
      <p:cViewPr varScale="1">
        <p:scale>
          <a:sx n="67" d="100"/>
          <a:sy n="67" d="100"/>
        </p:scale>
        <p:origin x="6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31f03692-df5d-4046-a9e0-25d0beb92039" providerId="ADAL" clId="{3FF80C01-84B4-4A40-A2D3-6C2E7D1D58EF}"/>
    <pc:docChg chg="undo custSel delSld modSld modMainMaster">
      <pc:chgData name="Nea Viljakainen" userId="31f03692-df5d-4046-a9e0-25d0beb92039" providerId="ADAL" clId="{3FF80C01-84B4-4A40-A2D3-6C2E7D1D58EF}" dt="2023-02-27T09:47:05.686" v="64" actId="2696"/>
      <pc:docMkLst>
        <pc:docMk/>
      </pc:docMkLst>
      <pc:sldChg chg="modSp mod">
        <pc:chgData name="Nea Viljakainen" userId="31f03692-df5d-4046-a9e0-25d0beb92039" providerId="ADAL" clId="{3FF80C01-84B4-4A40-A2D3-6C2E7D1D58EF}" dt="2023-02-27T09:40:59.931" v="42" actId="20577"/>
        <pc:sldMkLst>
          <pc:docMk/>
          <pc:sldMk cId="2176725611" sldId="274"/>
        </pc:sldMkLst>
        <pc:spChg chg="mod">
          <ac:chgData name="Nea Viljakainen" userId="31f03692-df5d-4046-a9e0-25d0beb92039" providerId="ADAL" clId="{3FF80C01-84B4-4A40-A2D3-6C2E7D1D58EF}" dt="2023-02-27T09:40:59.931" v="42" actId="20577"/>
          <ac:spMkLst>
            <pc:docMk/>
            <pc:sldMk cId="2176725611" sldId="274"/>
            <ac:spMk id="3" creationId="{852ED41E-AFA3-7E44-B34B-610010AA32E4}"/>
          </ac:spMkLst>
        </pc:spChg>
      </pc:sldChg>
      <pc:sldChg chg="delSp modSp mod">
        <pc:chgData name="Nea Viljakainen" userId="31f03692-df5d-4046-a9e0-25d0beb92039" providerId="ADAL" clId="{3FF80C01-84B4-4A40-A2D3-6C2E7D1D58EF}" dt="2023-02-27T09:42:20.014" v="47"/>
        <pc:sldMkLst>
          <pc:docMk/>
          <pc:sldMk cId="3496902352" sldId="279"/>
        </pc:sldMkLst>
        <pc:spChg chg="mod">
          <ac:chgData name="Nea Viljakainen" userId="31f03692-df5d-4046-a9e0-25d0beb92039" providerId="ADAL" clId="{3FF80C01-84B4-4A40-A2D3-6C2E7D1D58EF}" dt="2023-02-27T09:42:09.236" v="45" actId="14100"/>
          <ac:spMkLst>
            <pc:docMk/>
            <pc:sldMk cId="3496902352" sldId="279"/>
            <ac:spMk id="3" creationId="{326DDE45-A503-5A45-A106-78A97ECA3897}"/>
          </ac:spMkLst>
        </pc:spChg>
        <pc:spChg chg="del mod">
          <ac:chgData name="Nea Viljakainen" userId="31f03692-df5d-4046-a9e0-25d0beb92039" providerId="ADAL" clId="{3FF80C01-84B4-4A40-A2D3-6C2E7D1D58EF}" dt="2023-02-27T09:42:20.014" v="47"/>
          <ac:spMkLst>
            <pc:docMk/>
            <pc:sldMk cId="3496902352" sldId="279"/>
            <ac:spMk id="6" creationId="{73100CD0-AE43-6893-F526-3B4D0F67E7EB}"/>
          </ac:spMkLst>
        </pc:spChg>
      </pc:sldChg>
      <pc:sldChg chg="del">
        <pc:chgData name="Nea Viljakainen" userId="31f03692-df5d-4046-a9e0-25d0beb92039" providerId="ADAL" clId="{3FF80C01-84B4-4A40-A2D3-6C2E7D1D58EF}" dt="2023-02-27T09:41:42.814" v="43" actId="2696"/>
        <pc:sldMkLst>
          <pc:docMk/>
          <pc:sldMk cId="1519059922" sldId="281"/>
        </pc:sldMkLst>
      </pc:sldChg>
      <pc:sldChg chg="modSp mod">
        <pc:chgData name="Nea Viljakainen" userId="31f03692-df5d-4046-a9e0-25d0beb92039" providerId="ADAL" clId="{3FF80C01-84B4-4A40-A2D3-6C2E7D1D58EF}" dt="2023-02-27T09:45:44.038" v="60" actId="20577"/>
        <pc:sldMkLst>
          <pc:docMk/>
          <pc:sldMk cId="2750653560" sldId="282"/>
        </pc:sldMkLst>
        <pc:spChg chg="mod">
          <ac:chgData name="Nea Viljakainen" userId="31f03692-df5d-4046-a9e0-25d0beb92039" providerId="ADAL" clId="{3FF80C01-84B4-4A40-A2D3-6C2E7D1D58EF}" dt="2023-02-27T09:45:44.038" v="60" actId="20577"/>
          <ac:spMkLst>
            <pc:docMk/>
            <pc:sldMk cId="2750653560" sldId="282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F80C01-84B4-4A40-A2D3-6C2E7D1D58EF}" dt="2023-02-27T09:46:07.757" v="63" actId="20577"/>
        <pc:sldMkLst>
          <pc:docMk/>
          <pc:sldMk cId="1588409176" sldId="283"/>
        </pc:sldMkLst>
        <pc:spChg chg="mod">
          <ac:chgData name="Nea Viljakainen" userId="31f03692-df5d-4046-a9e0-25d0beb92039" providerId="ADAL" clId="{3FF80C01-84B4-4A40-A2D3-6C2E7D1D58EF}" dt="2023-02-27T09:46:07.757" v="63" actId="20577"/>
          <ac:spMkLst>
            <pc:docMk/>
            <pc:sldMk cId="1588409176" sldId="283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F80C01-84B4-4A40-A2D3-6C2E7D1D58EF}" dt="2023-02-27T09:42:37.548" v="49" actId="20577"/>
        <pc:sldMkLst>
          <pc:docMk/>
          <pc:sldMk cId="1999454625" sldId="284"/>
        </pc:sldMkLst>
        <pc:spChg chg="mod">
          <ac:chgData name="Nea Viljakainen" userId="31f03692-df5d-4046-a9e0-25d0beb92039" providerId="ADAL" clId="{3FF80C01-84B4-4A40-A2D3-6C2E7D1D58EF}" dt="2023-02-27T09:42:37.548" v="49" actId="20577"/>
          <ac:spMkLst>
            <pc:docMk/>
            <pc:sldMk cId="1999454625" sldId="284"/>
            <ac:spMk id="3" creationId="{852ED41E-AFA3-7E44-B34B-610010AA32E4}"/>
          </ac:spMkLst>
        </pc:spChg>
      </pc:sldChg>
      <pc:sldChg chg="del">
        <pc:chgData name="Nea Viljakainen" userId="31f03692-df5d-4046-a9e0-25d0beb92039" providerId="ADAL" clId="{3FF80C01-84B4-4A40-A2D3-6C2E7D1D58EF}" dt="2023-02-27T09:47:05.686" v="64" actId="2696"/>
        <pc:sldMkLst>
          <pc:docMk/>
          <pc:sldMk cId="2594886806" sldId="285"/>
        </pc:sldMkLst>
      </pc:sldChg>
      <pc:sldMasterChg chg="modSldLayout">
        <pc:chgData name="Nea Viljakainen" userId="31f03692-df5d-4046-a9e0-25d0beb92039" providerId="ADAL" clId="{3FF80C01-84B4-4A40-A2D3-6C2E7D1D58EF}" dt="2023-02-27T09:39:53.486" v="11"/>
        <pc:sldMasterMkLst>
          <pc:docMk/>
          <pc:sldMasterMk cId="3783731436" sldId="2147483660"/>
        </pc:sldMasterMkLst>
        <pc:sldLayoutChg chg="modSp mod">
          <pc:chgData name="Nea Viljakainen" userId="31f03692-df5d-4046-a9e0-25d0beb92039" providerId="ADAL" clId="{3FF80C01-84B4-4A40-A2D3-6C2E7D1D58EF}" dt="2023-02-27T09:39:07.204" v="0"/>
          <pc:sldLayoutMkLst>
            <pc:docMk/>
            <pc:sldMasterMk cId="3783731436" sldId="2147483660"/>
            <pc:sldLayoutMk cId="1418265526" sldId="2147483662"/>
          </pc:sldLayoutMkLst>
          <pc:spChg chg="mod">
            <ac:chgData name="Nea Viljakainen" userId="31f03692-df5d-4046-a9e0-25d0beb92039" providerId="ADAL" clId="{3FF80C01-84B4-4A40-A2D3-6C2E7D1D58EF}" dt="2023-02-27T09:39:07.204" v="0"/>
            <ac:spMkLst>
              <pc:docMk/>
              <pc:sldMasterMk cId="3783731436" sldId="2147483660"/>
              <pc:sldLayoutMk cId="1418265526" sldId="2147483662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15.889" v="1"/>
          <pc:sldLayoutMkLst>
            <pc:docMk/>
            <pc:sldMasterMk cId="3783731436" sldId="2147483660"/>
            <pc:sldLayoutMk cId="3687663562" sldId="2147483663"/>
          </pc:sldLayoutMkLst>
          <pc:spChg chg="mod">
            <ac:chgData name="Nea Viljakainen" userId="31f03692-df5d-4046-a9e0-25d0beb92039" providerId="ADAL" clId="{3FF80C01-84B4-4A40-A2D3-6C2E7D1D58EF}" dt="2023-02-27T09:39:15.889" v="1"/>
            <ac:spMkLst>
              <pc:docMk/>
              <pc:sldMasterMk cId="3783731436" sldId="2147483660"/>
              <pc:sldLayoutMk cId="3687663562" sldId="2147483663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18.883" v="2"/>
          <pc:sldLayoutMkLst>
            <pc:docMk/>
            <pc:sldMasterMk cId="3783731436" sldId="2147483660"/>
            <pc:sldLayoutMk cId="4208641047" sldId="2147483664"/>
          </pc:sldLayoutMkLst>
          <pc:spChg chg="mod">
            <ac:chgData name="Nea Viljakainen" userId="31f03692-df5d-4046-a9e0-25d0beb92039" providerId="ADAL" clId="{3FF80C01-84B4-4A40-A2D3-6C2E7D1D58EF}" dt="2023-02-27T09:39:18.883" v="2"/>
            <ac:spMkLst>
              <pc:docMk/>
              <pc:sldMasterMk cId="3783731436" sldId="2147483660"/>
              <pc:sldLayoutMk cId="4208641047" sldId="2147483664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22.948" v="3"/>
          <pc:sldLayoutMkLst>
            <pc:docMk/>
            <pc:sldMasterMk cId="3783731436" sldId="2147483660"/>
            <pc:sldLayoutMk cId="3086476489" sldId="2147483665"/>
          </pc:sldLayoutMkLst>
          <pc:spChg chg="mod">
            <ac:chgData name="Nea Viljakainen" userId="31f03692-df5d-4046-a9e0-25d0beb92039" providerId="ADAL" clId="{3FF80C01-84B4-4A40-A2D3-6C2E7D1D58EF}" dt="2023-02-27T09:39:22.948" v="3"/>
            <ac:spMkLst>
              <pc:docMk/>
              <pc:sldMasterMk cId="3783731436" sldId="2147483660"/>
              <pc:sldLayoutMk cId="3086476489" sldId="2147483665"/>
              <ac:spMk id="8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31.586" v="6"/>
          <pc:sldLayoutMkLst>
            <pc:docMk/>
            <pc:sldMasterMk cId="3783731436" sldId="2147483660"/>
            <pc:sldLayoutMk cId="1902840750" sldId="2147483666"/>
          </pc:sldLayoutMkLst>
          <pc:spChg chg="mod">
            <ac:chgData name="Nea Viljakainen" userId="31f03692-df5d-4046-a9e0-25d0beb92039" providerId="ADAL" clId="{3FF80C01-84B4-4A40-A2D3-6C2E7D1D58EF}" dt="2023-02-27T09:39:31.586" v="6"/>
            <ac:spMkLst>
              <pc:docMk/>
              <pc:sldMasterMk cId="3783731436" sldId="2147483660"/>
              <pc:sldLayoutMk cId="1902840750" sldId="2147483666"/>
              <ac:spMk id="4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35.177" v="7"/>
          <pc:sldLayoutMkLst>
            <pc:docMk/>
            <pc:sldMasterMk cId="3783731436" sldId="2147483660"/>
            <pc:sldLayoutMk cId="727067052" sldId="2147483667"/>
          </pc:sldLayoutMkLst>
          <pc:spChg chg="mod">
            <ac:chgData name="Nea Viljakainen" userId="31f03692-df5d-4046-a9e0-25d0beb92039" providerId="ADAL" clId="{3FF80C01-84B4-4A40-A2D3-6C2E7D1D58EF}" dt="2023-02-27T09:39:35.177" v="7"/>
            <ac:spMkLst>
              <pc:docMk/>
              <pc:sldMasterMk cId="3783731436" sldId="2147483660"/>
              <pc:sldLayoutMk cId="727067052" sldId="2147483667"/>
              <ac:spMk id="3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39.460" v="8"/>
          <pc:sldLayoutMkLst>
            <pc:docMk/>
            <pc:sldMasterMk cId="3783731436" sldId="2147483660"/>
            <pc:sldLayoutMk cId="1135679698" sldId="2147483668"/>
          </pc:sldLayoutMkLst>
          <pc:spChg chg="mod">
            <ac:chgData name="Nea Viljakainen" userId="31f03692-df5d-4046-a9e0-25d0beb92039" providerId="ADAL" clId="{3FF80C01-84B4-4A40-A2D3-6C2E7D1D58EF}" dt="2023-02-27T09:39:39.460" v="8"/>
            <ac:spMkLst>
              <pc:docMk/>
              <pc:sldMasterMk cId="3783731436" sldId="2147483660"/>
              <pc:sldLayoutMk cId="1135679698" sldId="2147483668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43.420" v="9"/>
          <pc:sldLayoutMkLst>
            <pc:docMk/>
            <pc:sldMasterMk cId="3783731436" sldId="2147483660"/>
            <pc:sldLayoutMk cId="1178516823" sldId="2147483669"/>
          </pc:sldLayoutMkLst>
          <pc:spChg chg="mod">
            <ac:chgData name="Nea Viljakainen" userId="31f03692-df5d-4046-a9e0-25d0beb92039" providerId="ADAL" clId="{3FF80C01-84B4-4A40-A2D3-6C2E7D1D58EF}" dt="2023-02-27T09:39:43.420" v="9"/>
            <ac:spMkLst>
              <pc:docMk/>
              <pc:sldMasterMk cId="3783731436" sldId="2147483660"/>
              <pc:sldLayoutMk cId="1178516823" sldId="2147483669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48.832" v="10"/>
          <pc:sldLayoutMkLst>
            <pc:docMk/>
            <pc:sldMasterMk cId="3783731436" sldId="2147483660"/>
            <pc:sldLayoutMk cId="1016789146" sldId="2147483670"/>
          </pc:sldLayoutMkLst>
          <pc:spChg chg="mod">
            <ac:chgData name="Nea Viljakainen" userId="31f03692-df5d-4046-a9e0-25d0beb92039" providerId="ADAL" clId="{3FF80C01-84B4-4A40-A2D3-6C2E7D1D58EF}" dt="2023-02-27T09:39:48.832" v="10"/>
            <ac:spMkLst>
              <pc:docMk/>
              <pc:sldMasterMk cId="3783731436" sldId="2147483660"/>
              <pc:sldLayoutMk cId="1016789146" sldId="2147483670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F80C01-84B4-4A40-A2D3-6C2E7D1D58EF}" dt="2023-02-27T09:39:53.486" v="11"/>
          <pc:sldLayoutMkLst>
            <pc:docMk/>
            <pc:sldMasterMk cId="3783731436" sldId="2147483660"/>
            <pc:sldLayoutMk cId="3847654647" sldId="2147483671"/>
          </pc:sldLayoutMkLst>
          <pc:spChg chg="mod">
            <ac:chgData name="Nea Viljakainen" userId="31f03692-df5d-4046-a9e0-25d0beb92039" providerId="ADAL" clId="{3FF80C01-84B4-4A40-A2D3-6C2E7D1D58EF}" dt="2023-02-27T09:39:53.486" v="11"/>
            <ac:spMkLst>
              <pc:docMk/>
              <pc:sldMasterMk cId="3783731436" sldId="2147483660"/>
              <pc:sldLayoutMk cId="3847654647" sldId="2147483671"/>
              <ac:spMk id="5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60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8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6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6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66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4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47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6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7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51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73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8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älykkyys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E49588-3357-876C-C3EE-91967635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908509-6E02-1A7C-CA4C-5CCD60BD7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90700"/>
            <a:ext cx="10234422" cy="4518660"/>
          </a:xfrm>
        </p:spPr>
        <p:txBody>
          <a:bodyPr/>
          <a:lstStyle/>
          <a:p>
            <a:r>
              <a:rPr lang="fi-FI" sz="2000" dirty="0">
                <a:solidFill>
                  <a:srgbClr val="0E0E0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1. Tehdään aluksi motivaationa opetusvinkki: uskomukset älykkyydestä (15min.)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0E0E0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2. Opiskelijat lukevat oppimateriaalista alaluvut 8.1, 8.2 ja 8.3 ja tekevät itsekorjautuvan tehtävän 1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0E0E0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3. Tehkää opetusvinkki: Kuka on älykkäin? Tehkää opetusvinkki niin, että ryhmät esittelevät valitsemansa henkilön lyhyesti muille. Keskustellaan esitysten pohjalta, sisältyikö valittujen henkilöiden älykkyyteen muutakin kuin tiedonkäsittelyn tehokuutta.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0E0E0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4. Opiskelijat lukevat oppimateriaalista alaluvun 8.7 ja tekevät itsekorjautuvan tehtävän 2.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0E0E0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5. Opiskelijat lukevat alaluvut 8.4, 8.5 ja 8.6 ja tekevät itsekorjautuvat tehtävät 3 ja 4.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4D05C8B-EA04-F0E9-2323-BC25E4B7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6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557784"/>
          </a:xfrm>
        </p:spPr>
        <p:txBody>
          <a:bodyPr>
            <a:normAutofit fontScale="90000"/>
          </a:bodyPr>
          <a:lstStyle/>
          <a:p>
            <a:r>
              <a:rPr lang="fi-FI" dirty="0"/>
              <a:t>Mitä on 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276350"/>
            <a:ext cx="7005447" cy="483627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Älykkyys</a:t>
            </a:r>
            <a:r>
              <a:rPr lang="fi-FI" sz="2400" dirty="0">
                <a:ea typeface="+mn-lt"/>
                <a:cs typeface="+mn-lt"/>
              </a:rPr>
              <a:t>: tiedonkäsittelyn tehokkuutta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Suomessa psykologit käyttävät käsitteitä tiedonkäsittelyn tehokkuus tai kognitiivinen kyvykkyys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Älykkyydessä keskeistä uusiin tilanteisiin reagointi ja monimutkaisten ongelmien ratkominen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Psykometrinen älykkyys</a:t>
            </a:r>
            <a:r>
              <a:rPr lang="fi-FI" sz="2400" dirty="0">
                <a:ea typeface="+mn-lt"/>
                <a:cs typeface="+mn-lt"/>
              </a:rPr>
              <a:t>: mitattavaa älykkyyttä, jota hahmotetaan älykkyystestien tulosten kautta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Osa tutkijoista ehdottaa tiedonkäsittelyä laajempia määritelmiä älykkyydelle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122" name="Picture 2" descr="Free Photo Of Man Holding White Paper Stock Photo">
            <a:extLst>
              <a:ext uri="{FF2B5EF4-FFF2-40B4-BE49-F238E27FC236}">
                <a16:creationId xmlns:a16="http://schemas.microsoft.com/office/drawing/2014/main" id="{4A36A234-2DF6-7F09-08B1-CF98E0528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790574"/>
            <a:ext cx="3686176" cy="5322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609865"/>
          </a:xfrm>
        </p:spPr>
        <p:txBody>
          <a:bodyPr>
            <a:normAutofit fontScale="90000"/>
          </a:bodyPr>
          <a:lstStyle/>
          <a:p>
            <a:r>
              <a:rPr lang="fi-FI" dirty="0"/>
              <a:t>Yleisälykkyys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1590675"/>
            <a:ext cx="7258780" cy="5000984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Yleisälykkyys: </a:t>
            </a:r>
            <a:r>
              <a:rPr lang="fi-FI" sz="2400" dirty="0">
                <a:ea typeface="+mn-lt"/>
                <a:cs typeface="+mn-lt"/>
              </a:rPr>
              <a:t>mitattavien älykkyyden osatekijöiden kuten päättelykyvyn taustalla vaikuttava tekijä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korkeat pisteet yhdessä älykkyyden osatekijässä ovat yhteydessä korkeisiin pisteisiin myös muissa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Älykkyyden osatekijöitä </a:t>
            </a:r>
            <a:r>
              <a:rPr lang="fi-FI" sz="2400" dirty="0">
                <a:ea typeface="+mn-lt"/>
                <a:cs typeface="+mn-lt"/>
              </a:rPr>
              <a:t>tai muotoja ovat esimerkiksi: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päättelykyky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avaruudellinen hahmotuskyky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työmuistin toiminta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prosessointinopeus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yleistieto ja sanavarasto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Älykkyyden osatekijöitä mitataan älykkyystesteillä ja pyritään muodostamaan kokonaiskuva yksilön yleisälykkyydestä</a:t>
            </a:r>
            <a:endParaRPr lang="fi-FI" sz="20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, KUVA: PEXELS</a:t>
            </a:r>
          </a:p>
        </p:txBody>
      </p:sp>
      <p:pic>
        <p:nvPicPr>
          <p:cNvPr id="6146" name="Picture 2" descr="Free Yellow, Orange, and Green 3x3 Rubik's Cube Stock Photo">
            <a:extLst>
              <a:ext uri="{FF2B5EF4-FFF2-40B4-BE49-F238E27FC236}">
                <a16:creationId xmlns:a16="http://schemas.microsoft.com/office/drawing/2014/main" id="{2F46538D-CCD3-0712-EE44-A8C3FF647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31192"/>
            <a:ext cx="3343275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492953" cy="1394403"/>
          </a:xfrm>
        </p:spPr>
        <p:txBody>
          <a:bodyPr>
            <a:normAutofit/>
          </a:bodyPr>
          <a:lstStyle/>
          <a:p>
            <a:r>
              <a:rPr lang="fi-FI" dirty="0"/>
              <a:t>Kiteytynyt ja joustava 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979619"/>
            <a:ext cx="9155653" cy="4183675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Liittyvät älykkyyden muotojen muutokseen kehityksen kuluessa</a:t>
            </a:r>
            <a:endParaRPr lang="fi-FI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 </a:t>
            </a:r>
            <a:r>
              <a:rPr lang="fi-FI" sz="2800" b="1" dirty="0"/>
              <a:t>Joustava älykkyys: </a:t>
            </a:r>
            <a:r>
              <a:rPr lang="fi-FI" sz="2800" dirty="0"/>
              <a:t>älykkyyden muodot, jotka auttavat yksilöä suoriutumaan hyvin uusista ja erilaisista ongelmista sekä tilanteista, jotka eivät vaadi aiempaa tietoa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Kiteytynyt älykkyys</a:t>
            </a:r>
            <a:r>
              <a:rPr lang="fi-FI" sz="2800" dirty="0"/>
              <a:t>: älykkyyden muodot, jotka auttavat yksilöä suoriutumaan hyvin sellaisista ongelmista ja tilanteista, jotka vaativat aiempaa tietoa ja kokemuksia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90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843534"/>
          </a:xfrm>
        </p:spPr>
        <p:txBody>
          <a:bodyPr>
            <a:normAutofit fontScale="90000"/>
          </a:bodyPr>
          <a:lstStyle/>
          <a:p>
            <a:r>
              <a:rPr lang="fi-FI" dirty="0"/>
              <a:t>Älykkyyden vaikutuksia ja taustaa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57351"/>
            <a:ext cx="7491222" cy="5036058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Korkeampi älykkyys on yhteydessä pidentyneeseen elinikään, korkeampaan koulutustasoon, terveempiin elämäntapoihin ja työmenestykseen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Vaikuttavia tekijöitä ovat myös esimerkiksi itsesäätelyn kyvyt, tunnetaidot ja motivaatio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Älykkyys on havaittu tutkimuksissa yhdeksi voimakkaimmin periytyvistä ominaisuuksista</a:t>
            </a:r>
            <a:endParaRPr lang="fi-FI" sz="2400" b="1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Perimän lisäksi erityisesti </a:t>
            </a:r>
            <a:r>
              <a:rPr lang="fi-FI" sz="2400" b="1" dirty="0">
                <a:ea typeface="+mn-lt"/>
                <a:cs typeface="+mn-lt"/>
              </a:rPr>
              <a:t>ympäristö</a:t>
            </a:r>
            <a:r>
              <a:rPr lang="fi-FI" sz="2400" dirty="0">
                <a:ea typeface="+mn-lt"/>
                <a:cs typeface="+mn-lt"/>
              </a:rPr>
              <a:t> eli esimerkiksi koulutus sekä virikkeellinen ja turvallinen kehitysympäristö näyttävät vaikuttavan älykkyyden ilmenemiseen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Älykkyys on </a:t>
            </a:r>
            <a:r>
              <a:rPr lang="fi-FI" sz="2400" b="1" dirty="0" err="1">
                <a:ea typeface="+mn-lt"/>
                <a:cs typeface="+mn-lt"/>
              </a:rPr>
              <a:t>polygeeninen</a:t>
            </a:r>
            <a:r>
              <a:rPr lang="fi-FI" sz="2400" dirty="0">
                <a:ea typeface="+mn-lt"/>
                <a:cs typeface="+mn-lt"/>
              </a:rPr>
              <a:t> ominaisuus eli useat eri geenit vaikuttavat sen ilmenemiseen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9218" name="Picture 2" descr="Free Black Measuring Tools for School on Yellow Background  Stock Photo">
            <a:extLst>
              <a:ext uri="{FF2B5EF4-FFF2-40B4-BE49-F238E27FC236}">
                <a16:creationId xmlns:a16="http://schemas.microsoft.com/office/drawing/2014/main" id="{C4D9CFD1-7C6C-1CAE-F9A5-2335F1B80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775" y="1333500"/>
            <a:ext cx="3144763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65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529209"/>
          </a:xfrm>
        </p:spPr>
        <p:txBody>
          <a:bodyPr>
            <a:normAutofit fontScale="90000"/>
          </a:bodyPr>
          <a:lstStyle/>
          <a:p>
            <a:r>
              <a:rPr lang="fi-FI" dirty="0"/>
              <a:t>Ajattelutavat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247775"/>
            <a:ext cx="6986397" cy="544563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Uskomukset omasta älykkyydestä voivat vaikuttaa suoriutumiseen erilaisista tehtävistä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Kasvun ajattelutapa</a:t>
            </a:r>
            <a:r>
              <a:rPr lang="fi-FI" sz="2800" dirty="0">
                <a:ea typeface="+mn-lt"/>
                <a:cs typeface="+mn-lt"/>
              </a:rPr>
              <a:t>: omat ominaisuudet kuten älykkyys ovat muokattavissa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Muuttumaton ajattelutapa</a:t>
            </a:r>
            <a:r>
              <a:rPr lang="fi-FI" sz="2800" dirty="0">
                <a:ea typeface="+mn-lt"/>
                <a:cs typeface="+mn-lt"/>
              </a:rPr>
              <a:t>: omat ominaisuudet ovat pysyviä ja muutosmahdollisuudet vähäisiä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Kasvun ajattelutapa on yhdistetty erityisesti opinnoissa menestymiseen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10242" name="Picture 2" descr="Free Two kids leaning over table and completing jigsaw puzzles Stock Photo">
            <a:extLst>
              <a:ext uri="{FF2B5EF4-FFF2-40B4-BE49-F238E27FC236}">
                <a16:creationId xmlns:a16="http://schemas.microsoft.com/office/drawing/2014/main" id="{BE057F1E-1FC1-35F0-DB5A-8AFAC1808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5" y="819150"/>
            <a:ext cx="3514725" cy="560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40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Erilaisia teorioita älykkyydestä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8575" y="2099426"/>
            <a:ext cx="7828068" cy="4492233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Moniälykkyysteoria: </a:t>
            </a:r>
            <a:r>
              <a:rPr lang="fi-FI" sz="2400" dirty="0">
                <a:ea typeface="+mn-lt"/>
                <a:cs typeface="+mn-lt"/>
              </a:rPr>
              <a:t>tiedonkäsittelyn kykyjen lisäksi älykkyyttä voi esiintyä monissa ominaisuuksissa kuten musiikissa tai liikunnassa</a:t>
            </a:r>
            <a:endParaRPr lang="fi-FI" sz="2000" dirty="0">
              <a:ea typeface="+mn-lt"/>
              <a:cs typeface="+mn-lt"/>
            </a:endParaRP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lahjakkuus: kyky suoriutua jossakin taidossa tai jollakin elämän osa-alueella selvästi paremmin kuin muut ihmiset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Moniälykkyyden muodoilla ei ole vahvaa tutkimusnäyttöä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Robert Stenbergin teoria älykkyyden kolmesta muodosta jakaa älykkyyden </a:t>
            </a:r>
            <a:r>
              <a:rPr lang="fi-FI" sz="2400" b="1" dirty="0">
                <a:ea typeface="+mn-lt"/>
                <a:cs typeface="+mn-lt"/>
              </a:rPr>
              <a:t>analyyttiseen älykkyyteen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luovaan älykkyyteen</a:t>
            </a:r>
            <a:r>
              <a:rPr lang="fi-FI" sz="2400" dirty="0">
                <a:ea typeface="+mn-lt"/>
                <a:cs typeface="+mn-lt"/>
              </a:rPr>
              <a:t> ja </a:t>
            </a:r>
            <a:r>
              <a:rPr lang="fi-FI" sz="2400" b="1" dirty="0">
                <a:ea typeface="+mn-lt"/>
                <a:cs typeface="+mn-lt"/>
              </a:rPr>
              <a:t>käytännölliseen älykkyyteen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, KUVA: PEXELS</a:t>
            </a:r>
          </a:p>
        </p:txBody>
      </p:sp>
      <p:pic>
        <p:nvPicPr>
          <p:cNvPr id="6146" name="Picture 2" descr="Free Yellow, Orange, and Green 3x3 Rubik's Cube Stock Photo">
            <a:extLst>
              <a:ext uri="{FF2B5EF4-FFF2-40B4-BE49-F238E27FC236}">
                <a16:creationId xmlns:a16="http://schemas.microsoft.com/office/drawing/2014/main" id="{2F46538D-CCD3-0712-EE44-A8C3FF647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78" y="2821667"/>
            <a:ext cx="3046898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45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5" ma:contentTypeDescription="Create a new document." ma:contentTypeScope="" ma:versionID="d8926d342639aeecf37d8d28c8bb79dd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6723cf66d04a47ce7ee5db992ac3edff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ED63FC-124A-4FA6-AC8E-FF2A3777DC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0E486D-7AF7-4371-8855-FB677EBABB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008D8F-3472-4502-A61C-527AF72D46CF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540</Words>
  <Application>Microsoft Office PowerPoint</Application>
  <PresentationFormat>Laajakuva</PresentationFormat>
  <Paragraphs>51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Open Sans</vt:lpstr>
      <vt:lpstr>Times New Roman</vt:lpstr>
      <vt:lpstr>Tw Cen MT</vt:lpstr>
      <vt:lpstr>Tw Cen MT Condensed</vt:lpstr>
      <vt:lpstr>Wingdings 3</vt:lpstr>
      <vt:lpstr>Integraali</vt:lpstr>
      <vt:lpstr>8 älykkyys</vt:lpstr>
      <vt:lpstr>8. Älykkyys</vt:lpstr>
      <vt:lpstr>Mitä on älykkyys</vt:lpstr>
      <vt:lpstr>Yleisälykkyys</vt:lpstr>
      <vt:lpstr>Kiteytynyt ja joustava älykkyys</vt:lpstr>
      <vt:lpstr>Älykkyyden vaikutuksia ja taustaa</vt:lpstr>
      <vt:lpstr>Ajattelutavat</vt:lpstr>
      <vt:lpstr>Erilaisia teorioita älykkyydestä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älykkyys</dc:title>
  <dc:creator>Vesa Åhs</dc:creator>
  <cp:lastModifiedBy>Ikonen Marko</cp:lastModifiedBy>
  <cp:revision>2</cp:revision>
  <dcterms:created xsi:type="dcterms:W3CDTF">2023-01-15T07:14:33Z</dcterms:created>
  <dcterms:modified xsi:type="dcterms:W3CDTF">2023-08-28T07:10:41Z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