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73" r:id="rId6"/>
    <p:sldId id="280" r:id="rId7"/>
    <p:sldId id="274" r:id="rId8"/>
    <p:sldId id="281" r:id="rId9"/>
    <p:sldId id="284" r:id="rId10"/>
    <p:sldId id="282" r:id="rId11"/>
    <p:sldId id="285" r:id="rId12"/>
    <p:sldId id="283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9/5/2023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11.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Tiedonkäsittely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sosiaalisissa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tilanteissa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80" y="585216"/>
            <a:ext cx="6604000" cy="1499616"/>
          </a:xfrm>
        </p:spPr>
        <p:txBody>
          <a:bodyPr>
            <a:normAutofit/>
          </a:bodyPr>
          <a:lstStyle/>
          <a:p>
            <a:r>
              <a:rPr lang="fi-FI" sz="4300" dirty="0"/>
              <a:t>Sosiaalisen tiedonkäsittelyn hermostollista perustaa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280" y="2286000"/>
            <a:ext cx="6370320" cy="4184704"/>
          </a:xfrm>
        </p:spPr>
        <p:txBody>
          <a:bodyPr vert="horz" lIns="45720" tIns="45720" rIns="45720" bIns="45720" rtlCol="0">
            <a:normAutofit fontScale="85000" lnSpcReduction="2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300" b="1" dirty="0">
                <a:ea typeface="+mn-lt"/>
                <a:cs typeface="+mn-lt"/>
              </a:rPr>
              <a:t> Otsalohkot</a:t>
            </a:r>
            <a:r>
              <a:rPr lang="fi-FI" sz="2300" dirty="0">
                <a:ea typeface="+mn-lt"/>
                <a:cs typeface="+mn-lt"/>
              </a:rPr>
              <a:t>: monia toimintoja, joissa säädetään omia aikomuksia sosiaaliseen tilanteeseen sopivaksi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yhteydessä myös mielen teoriaan ja peilisolujen toimintaan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300" b="1" dirty="0">
                <a:ea typeface="+mn-lt"/>
                <a:cs typeface="+mn-lt"/>
              </a:rPr>
              <a:t> Otsalohkojen etuosat</a:t>
            </a:r>
            <a:r>
              <a:rPr lang="fi-FI" sz="2300" dirty="0">
                <a:ea typeface="+mn-lt"/>
                <a:cs typeface="+mn-lt"/>
              </a:rPr>
              <a:t>: keskeisiä tietoiselle kokemiselle, itsesäätelylle ja suunnitelmallisuudelle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esim. tunteiden säätely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300" b="1" dirty="0">
                <a:ea typeface="+mn-lt"/>
                <a:cs typeface="+mn-lt"/>
              </a:rPr>
              <a:t> Aivosaari</a:t>
            </a:r>
            <a:r>
              <a:rPr lang="fi-FI" sz="2300" dirty="0">
                <a:ea typeface="+mn-lt"/>
                <a:cs typeface="+mn-lt"/>
              </a:rPr>
              <a:t>: vastaa kehosta tulevien signaalien yhdistämisestä tietoiseen ajatteluun ja tunteisiin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vahvistaa toisten tunnetiloihin eläytymistä osana sosiaalista tiedonkäsittelyä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300" b="1" dirty="0">
                <a:ea typeface="+mn-lt"/>
                <a:cs typeface="+mn-lt"/>
              </a:rPr>
              <a:t> Kasvoalue</a:t>
            </a:r>
            <a:r>
              <a:rPr lang="fi-FI" sz="2300" dirty="0">
                <a:ea typeface="+mn-lt"/>
                <a:cs typeface="+mn-lt"/>
              </a:rPr>
              <a:t>: erikoistunut kasvojen tunnistamiseen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oleellista käsitellä kasvonilmeisiin ja eleisiin sisältyviä sosiaalisia viestejä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300" b="1" dirty="0">
                <a:ea typeface="+mn-lt"/>
                <a:cs typeface="+mn-lt"/>
              </a:rPr>
              <a:t> Mantelitumake</a:t>
            </a:r>
            <a:r>
              <a:rPr lang="fi-FI" sz="2300" dirty="0">
                <a:ea typeface="+mn-lt"/>
                <a:cs typeface="+mn-lt"/>
              </a:rPr>
              <a:t>: keskeinen tunteiden syntymisessä ja niiden käsittelyssä</a:t>
            </a:r>
            <a:endParaRPr lang="fi-FI" sz="23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7" name="Kuva 6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C3DC8233-FEAA-57AA-E6C5-4A81C93738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5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278" y="585216"/>
            <a:ext cx="6628988" cy="1499616"/>
          </a:xfrm>
        </p:spPr>
        <p:txBody>
          <a:bodyPr>
            <a:noAutofit/>
          </a:bodyPr>
          <a:lstStyle/>
          <a:p>
            <a:r>
              <a:rPr lang="fi-FI" sz="4400" dirty="0"/>
              <a:t>Tiedonkäsittelyn tutkimus sosiaalipsykologiassa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T</a:t>
            </a:r>
            <a:r>
              <a:rPr lang="fi-FI" b="1" i="0" u="none" strike="noStrike" dirty="0">
                <a:effectLst/>
              </a:rPr>
              <a:t>iedonkäsittely sosiaalisissa tilanteissa</a:t>
            </a:r>
            <a:r>
              <a:rPr lang="fi-FI" b="0" i="0" u="none" strike="noStrike" dirty="0">
                <a:effectLst/>
              </a:rPr>
              <a:t>: miten ihmiset yksilöinä ja ryhminä muodostavat käsityksiä ja tekevät päätelmiä sosiaalisista tilanteista ja toisista</a:t>
            </a: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 Keskeisenä käsitteenä </a:t>
            </a:r>
            <a:r>
              <a:rPr lang="fi-FI" b="1" dirty="0"/>
              <a:t>s</a:t>
            </a:r>
            <a:r>
              <a:rPr lang="fi-FI" b="1" i="0" dirty="0">
                <a:effectLst/>
              </a:rPr>
              <a:t>keema</a:t>
            </a:r>
            <a:r>
              <a:rPr lang="fi-FI" dirty="0"/>
              <a:t>: </a:t>
            </a:r>
            <a:r>
              <a:rPr lang="fi-FI" b="0" i="0" dirty="0">
                <a:effectLst/>
              </a:rPr>
              <a:t>muistiin tallentunut tietorakenne tai toimintamalli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</a:rPr>
              <a:t>tosimaailmasta tehty pelkistys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h</a:t>
            </a:r>
            <a:r>
              <a:rPr lang="fi-FI" b="0" i="0" dirty="0">
                <a:effectLst/>
              </a:rPr>
              <a:t>elpottaa ja nopeuttaa tiedonkäsittelyä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b="0" i="0" dirty="0">
                <a:effectLst/>
              </a:rPr>
              <a:t>toisaalta rajoittaa ajattelua, esim. stereotypiat ja ensivaikutelmat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/>
              <a:t>, Kuva: Pexels</a:t>
            </a:r>
            <a:endParaRPr lang="en-US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E9640AE-21FA-627C-0218-A82A3AD86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fi-FI"/>
              <a:t>Nopea ja hidas ajattelu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Kaksoisprosessointiteoriat</a:t>
            </a:r>
            <a:r>
              <a:rPr lang="fi-FI" dirty="0">
                <a:ea typeface="+mn-lt"/>
                <a:cs typeface="+mn-lt"/>
              </a:rPr>
              <a:t>: teoriat, joiden mukaan ihminen prosessoi tietoa nopean ja hitaan ajattelun avulla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Nopea ajattelu</a:t>
            </a:r>
            <a:r>
              <a:rPr lang="fi-FI" dirty="0">
                <a:ea typeface="+mn-lt"/>
                <a:cs typeface="+mn-lt"/>
              </a:rPr>
              <a:t>: intuitiivista, automaattista, perustuu ei-tietoiseen tiedonkäsittelyyn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Hidas ajattelu: </a:t>
            </a:r>
            <a:r>
              <a:rPr lang="fi-FI" dirty="0">
                <a:ea typeface="+mn-lt"/>
                <a:cs typeface="+mn-lt"/>
              </a:rPr>
              <a:t>analyyttista, loogista, rationaalista, perustuu tietoiseen tiedonkäsittelyyn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© SANOMA PRO, TEKIJÄT ● MIELI 5 YKSILÖLLINEN JA YHTEISÖLLINEN IHMINEN</a:t>
            </a:r>
            <a:r>
              <a:rPr lang="fi-FI">
                <a:ea typeface="+mj-lt"/>
                <a:cs typeface="+mj-lt"/>
              </a:rPr>
              <a:t>, KUVA: PEXELS</a:t>
            </a:r>
          </a:p>
        </p:txBody>
      </p:sp>
      <p:pic>
        <p:nvPicPr>
          <p:cNvPr id="7" name="Kuva 6" descr="Kuva, joka sisältää kohteen seinä, sisä&#10;&#10;Kuvaus luotu automaattisesti">
            <a:extLst>
              <a:ext uri="{FF2B5EF4-FFF2-40B4-BE49-F238E27FC236}">
                <a16:creationId xmlns:a16="http://schemas.microsoft.com/office/drawing/2014/main" id="{AD51E0D5-8FC1-1EE7-707E-AFA46792A7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709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304" y="528789"/>
            <a:ext cx="7258780" cy="1499616"/>
          </a:xfrm>
        </p:spPr>
        <p:txBody>
          <a:bodyPr>
            <a:normAutofit/>
          </a:bodyPr>
          <a:lstStyle/>
          <a:p>
            <a:r>
              <a:rPr lang="fi-FI" dirty="0"/>
              <a:t>Arkiajattelu sosiaalisissa tilanteissa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503" y="2350722"/>
            <a:ext cx="7258780" cy="4103317"/>
          </a:xfrm>
        </p:spPr>
        <p:txBody>
          <a:bodyPr vert="horz" lIns="45720" tIns="45720" rIns="45720" bIns="45720" rtlCol="0" anchor="t"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Arkiajattelu</a:t>
            </a:r>
            <a:r>
              <a:rPr lang="fi-FI" sz="2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asioiden vaistonvaraista ja nopeaa tajuamista ja tulkintojen tekemistä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sim. </a:t>
            </a: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opeasti tehty arvio sosiaalisesta tilanteesta tai ensivaikutelma toisesta ihmisestä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 ole yleensä puolueetonta tai harkittua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muodostuu pääosin nopean ajattelun avulla</a:t>
            </a:r>
          </a:p>
          <a:p>
            <a:pPr marL="128016" lvl="1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Lineaarinen ajattelu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ihminen päättelee asioita yksinkertaisen luokittelun ja syy-seuraussuhteiden avulla</a:t>
            </a:r>
          </a:p>
          <a:p>
            <a:pPr lv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</a:rPr>
              <a:t>arkiajattelu on usein lineaarista</a:t>
            </a:r>
            <a:endParaRPr lang="fi-FI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fi-FI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1297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19" name="Kuva 18" descr="Kuva, joka sisältää kohteen sisä, henkilö, pöytä&#10;&#10;Kuvaus luotu automaattisesti">
            <a:extLst>
              <a:ext uri="{FF2B5EF4-FFF2-40B4-BE49-F238E27FC236}">
                <a16:creationId xmlns:a16="http://schemas.microsoft.com/office/drawing/2014/main" id="{2A90AD9F-1D57-7668-2482-2273E56327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2" b="10840"/>
          <a:stretch/>
        </p:blipFill>
        <p:spPr>
          <a:xfrm>
            <a:off x="352562" y="2134351"/>
            <a:ext cx="3938693" cy="45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7669696" cy="1499616"/>
          </a:xfrm>
        </p:spPr>
        <p:txBody>
          <a:bodyPr>
            <a:normAutofit/>
          </a:bodyPr>
          <a:lstStyle/>
          <a:p>
            <a:r>
              <a:rPr lang="fi-FI" dirty="0"/>
              <a:t>arkiajattelun ilmiöitä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496" y="1961807"/>
            <a:ext cx="7258780" cy="4492233"/>
          </a:xfrm>
        </p:spPr>
        <p:txBody>
          <a:bodyPr vert="horz" lIns="45720" tIns="45720" rIns="45720" bIns="45720" rtlCol="0" anchor="t">
            <a:normAutofit fontScale="925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Stereotypia</a:t>
            </a:r>
            <a:r>
              <a:rPr lang="fi-FI" sz="2000" dirty="0">
                <a:ea typeface="+mn-lt"/>
                <a:cs typeface="+mn-lt"/>
              </a:rPr>
              <a:t>: jäykkä ja yksinkertaistettu käsitys henkilöstä, ryhmästä tai asiantilasta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Implisiittinen persoonallisuusteoria</a:t>
            </a:r>
            <a:r>
              <a:rPr lang="fi-FI" sz="2000" dirty="0">
                <a:ea typeface="+mn-lt"/>
                <a:cs typeface="+mn-lt"/>
              </a:rPr>
              <a:t>: ensivaikutelman perusteella luotu käsitys siitä, että tietyt persoonallisuuden piirteet liittyvät toisiinsa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Illusorinen korrelaatio</a:t>
            </a:r>
            <a:r>
              <a:rPr lang="fi-FI" sz="2000" dirty="0">
                <a:ea typeface="+mn-lt"/>
                <a:cs typeface="+mn-lt"/>
              </a:rPr>
              <a:t>: asioiden yhteenliittymistä koskeva virheellinen päätelmä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Itseään toteuttava ennuste</a:t>
            </a:r>
            <a:r>
              <a:rPr lang="fi-FI" sz="2000" dirty="0">
                <a:ea typeface="+mn-lt"/>
                <a:cs typeface="+mn-lt"/>
              </a:rPr>
              <a:t>: ihmisen piirteistä tai toiminnasta tehty ennuste, tai oletus kuinka hän tulee selviämään, joka lopulta toteutuu, kun ihminen ja ympäristö muokkaavat käytöstään ennusteen mukaiseksi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 err="1">
                <a:ea typeface="+mn-lt"/>
                <a:cs typeface="+mn-lt"/>
              </a:rPr>
              <a:t>Haloefekti</a:t>
            </a:r>
            <a:r>
              <a:rPr lang="fi-FI" sz="2000" dirty="0">
                <a:ea typeface="+mn-lt"/>
                <a:cs typeface="+mn-lt"/>
              </a:rPr>
              <a:t>: miellyttävä ominaisuus ihmisessä yhdistetään usein muihin toivottuihin ominaisuuksiin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Stigma</a:t>
            </a:r>
            <a:r>
              <a:rPr lang="fi-FI" sz="2000" dirty="0">
                <a:ea typeface="+mn-lt"/>
                <a:cs typeface="+mn-lt"/>
              </a:rPr>
              <a:t>: ihmisestä saatu kielteinen ensivaikutelma saa ajattelemaan, että hänen muutkin ominaisuutensa ovat kielteisiä</a:t>
            </a: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5E366ED-E4C9-A770-1525-A2044F10E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1" y="2010705"/>
            <a:ext cx="3139440" cy="471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5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/>
              <a:t>stereotypia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3" y="2084832"/>
            <a:ext cx="6149913" cy="4023360"/>
          </a:xfrm>
        </p:spPr>
        <p:txBody>
          <a:bodyPr vert="horz" lIns="45720" tIns="45720" rIns="45720" bIns="45720" rtlCol="0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Stereotypia:</a:t>
            </a:r>
            <a:r>
              <a:rPr lang="fi-FI" dirty="0">
                <a:ea typeface="+mn-lt"/>
                <a:cs typeface="+mn-lt"/>
              </a:rPr>
              <a:t> jäykkä ja yksinkertaistettu käsitys henkilöstä, ryhmästä tai asiantilasta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liittyy keskeisesti kategorisointi ja yleistäminen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Kategorisointi</a:t>
            </a:r>
            <a:r>
              <a:rPr lang="fi-FI" dirty="0">
                <a:ea typeface="+mn-lt"/>
                <a:cs typeface="+mn-lt"/>
              </a:rPr>
              <a:t>: asioiden jakamista tiettyyn luokkaan jonkin keskeisen ominaisuuden perusteella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järjestäytyvät usein </a:t>
            </a:r>
            <a:r>
              <a:rPr lang="fi-FI" b="1" dirty="0">
                <a:ea typeface="+mn-lt"/>
                <a:cs typeface="+mn-lt"/>
              </a:rPr>
              <a:t>prototyypeiksi</a:t>
            </a:r>
            <a:r>
              <a:rPr lang="fi-FI" dirty="0">
                <a:ea typeface="+mn-lt"/>
                <a:cs typeface="+mn-lt"/>
              </a:rPr>
              <a:t>: kuvaa jonkin käsiteluokan tai ryhmän tyypillisintä edustajaa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Yleistäminen</a:t>
            </a:r>
            <a:r>
              <a:rPr lang="fi-FI" dirty="0">
                <a:ea typeface="+mn-lt"/>
                <a:cs typeface="+mn-lt"/>
              </a:rPr>
              <a:t>: yhden luokitellun ominaisuuden perusteella yleistetään muita ominaisuuksia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”suomalaiset ovat…”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Stereotypiauhka</a:t>
            </a:r>
            <a:r>
              <a:rPr lang="fi-FI" dirty="0">
                <a:ea typeface="+mn-lt"/>
                <a:cs typeface="+mn-lt"/>
              </a:rPr>
              <a:t>: stereotypian kohteena olevan ihmisen toiminta muuttuu stereotypian mukaiseen suuntaan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7" name="Kuva 6" descr="Kuva, joka sisältää kohteen teksti, ulko&#10;&#10;Kuvaus luotu automaattisesti">
            <a:extLst>
              <a:ext uri="{FF2B5EF4-FFF2-40B4-BE49-F238E27FC236}">
                <a16:creationId xmlns:a16="http://schemas.microsoft.com/office/drawing/2014/main" id="{26EE09F5-4021-705E-5A87-A33B9560D7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7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>
            <a:normAutofit/>
          </a:bodyPr>
          <a:lstStyle/>
          <a:p>
            <a:r>
              <a:rPr lang="fi-FI" dirty="0"/>
              <a:t>ATTRIBUUTIO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023" y="2175300"/>
            <a:ext cx="7258780" cy="4198867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000" dirty="0">
                <a:ea typeface="+mn-lt"/>
                <a:cs typeface="+mn-lt"/>
              </a:rPr>
              <a:t>Ihmisellä on tarve yrittää ymmärtää syitä oman ja muiden ihmisten käyttäytymisen taustalla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Attribuutio: </a:t>
            </a:r>
            <a:r>
              <a:rPr lang="fi-FI" sz="2000" dirty="0">
                <a:ea typeface="+mn-lt"/>
                <a:cs typeface="+mn-lt"/>
              </a:rPr>
              <a:t>selityksiä, joita ihminen antaa omalle tai toisten toiminnalle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b="1" dirty="0">
                <a:ea typeface="+mn-lt"/>
                <a:cs typeface="+mn-lt"/>
              </a:rPr>
              <a:t>sisäinen attribuutio</a:t>
            </a:r>
            <a:r>
              <a:rPr lang="fi-FI" sz="1600" dirty="0">
                <a:ea typeface="+mn-lt"/>
                <a:cs typeface="+mn-lt"/>
              </a:rPr>
              <a:t>: oma tai toisen henkilön käyttäytyminen johtuu sisäisistä tekijöistä, kuten persoonallisuudesta, motivaatiosta, asenteista tai aikomuksista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b="1" dirty="0">
                <a:ea typeface="+mn-lt"/>
                <a:cs typeface="+mn-lt"/>
              </a:rPr>
              <a:t>ulkoinen attribuutio</a:t>
            </a:r>
            <a:r>
              <a:rPr lang="fi-FI" sz="1600" dirty="0">
                <a:ea typeface="+mn-lt"/>
                <a:cs typeface="+mn-lt"/>
              </a:rPr>
              <a:t>: käyttäytymisen ajatellaan johtuneen jostain ulkoisesta tekijästä, kuten tilanteesta tai sattumasta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Attribuution perusvirhe</a:t>
            </a:r>
            <a:r>
              <a:rPr lang="fi-FI" sz="2000" dirty="0">
                <a:ea typeface="+mn-lt"/>
                <a:cs typeface="+mn-lt"/>
              </a:rPr>
              <a:t>:</a:t>
            </a:r>
            <a:r>
              <a:rPr lang="fi-FI" sz="2000" b="1" dirty="0">
                <a:ea typeface="+mn-lt"/>
                <a:cs typeface="+mn-lt"/>
              </a:rPr>
              <a:t> </a:t>
            </a:r>
            <a:r>
              <a:rPr lang="fi-FI" sz="2000" dirty="0">
                <a:ea typeface="+mn-lt"/>
                <a:cs typeface="+mn-lt"/>
              </a:rPr>
              <a:t>taipumus tulkita tilanteita ennemmin sisäisillä kuin ulkoisilla tekijöillä</a:t>
            </a:r>
            <a:r>
              <a:rPr lang="fi-FI" sz="2000" dirty="0">
                <a:ea typeface="+mn-lt"/>
                <a:cs typeface="+mn-lt"/>
                <a:sym typeface="Wingdings" panose="05000000000000000000" pitchFamily="2" charset="2"/>
              </a:rPr>
              <a:t> 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Oman edun attribuutiovääristymä</a:t>
            </a:r>
            <a:r>
              <a:rPr lang="fi-FI" sz="2000" dirty="0">
                <a:ea typeface="+mn-lt"/>
                <a:cs typeface="+mn-lt"/>
              </a:rPr>
              <a:t>: omaa onnistumista selitetään useammin sisäisillä attribuutioilla ja omaa epäonnistumista ulkoisilla attribuutioilla</a:t>
            </a: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käsine&#10;&#10;Kuvaus luotu automaattisesti">
            <a:extLst>
              <a:ext uri="{FF2B5EF4-FFF2-40B4-BE49-F238E27FC236}">
                <a16:creationId xmlns:a16="http://schemas.microsoft.com/office/drawing/2014/main" id="{B5853746-E34A-425F-2E2C-002C589EBE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9" y="1969786"/>
            <a:ext cx="3172662" cy="47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>
            <a:normAutofit/>
          </a:bodyPr>
          <a:lstStyle/>
          <a:p>
            <a:r>
              <a:rPr lang="fi-FI" dirty="0"/>
              <a:t>asenne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23" y="2272683"/>
            <a:ext cx="7258780" cy="4318517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Asenne</a:t>
            </a:r>
            <a:r>
              <a:rPr lang="fi-FI" sz="2000" dirty="0">
                <a:ea typeface="+mn-lt"/>
                <a:cs typeface="+mn-lt"/>
              </a:rPr>
              <a:t>: taipumus arvioida myönteisesti tai kielteisesti ajattelunsa kohdetta, kuten henkilöä, tilannetta tai kysymystä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kertovat, mitä pidetään tärkeänä, mitä arvostetaan, mistä pidetään tai mitä inhotaan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asenteen ja siitä seuraavan toiminnan välinen yhteys ei ole suora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Asenteen muodostumiseen vaikuttavat psyykkiset tekijät voi pääpiirteissään jakaa kolmeen: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>
                <a:ea typeface="+mn-lt"/>
                <a:cs typeface="+mn-lt"/>
              </a:rPr>
              <a:t>asenteen kohteeseen liittyvä tieto ja uskomukset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>
                <a:ea typeface="+mn-lt"/>
                <a:cs typeface="+mn-lt"/>
              </a:rPr>
              <a:t>tunteet asenteen kohdetta kohtaan</a:t>
            </a:r>
          </a:p>
          <a:p>
            <a:pPr marL="470916" lvl="1" indent="-342900">
              <a:buFont typeface="+mj-lt"/>
              <a:buAutoNum type="arabicPeriod"/>
            </a:pPr>
            <a:r>
              <a:rPr lang="fi-FI" sz="1600" dirty="0">
                <a:ea typeface="+mn-lt"/>
                <a:cs typeface="+mn-lt"/>
              </a:rPr>
              <a:t>aikaisemmat teot ja toiminta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6" name="Kuva 5" descr="Kuva, joka sisältää kohteen seinä, vaatetus, henkilö&#10;&#10;Kuvaus luotu automaattisesti">
            <a:extLst>
              <a:ext uri="{FF2B5EF4-FFF2-40B4-BE49-F238E27FC236}">
                <a16:creationId xmlns:a16="http://schemas.microsoft.com/office/drawing/2014/main" id="{9EDA83D1-5289-0F16-CAE8-55F1CEC119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7" r="8445"/>
          <a:stretch/>
        </p:blipFill>
        <p:spPr>
          <a:xfrm>
            <a:off x="709662" y="1969786"/>
            <a:ext cx="3403702" cy="47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2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Sosiaalinen representaatio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Sosiaalinen representaatio: yhteisössä kollektiivisesti muodostunut ja jaettu käsitys jostakin ilmiöstä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uskomuksia, ajatuksia ja toimintatapoja sosiaalisissa tilanteissa 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Sosiaalisten representaatioiden avulla tuntemattomasta ja abstraktista tulee konkreettista ja normaalia todellisuutta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kun yhdessä hahmotellaan, kuinka uusiin asioihin tulisi suhtautua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siksi niillä on vahva yhteys myös arvoihin, asenteisiin ja ideologioihin 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  <a:endParaRPr lang="fi-FI">
              <a:ea typeface="+mj-lt"/>
              <a:cs typeface="+mj-lt"/>
            </a:endParaRP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E7F5EDF-A648-A753-F8D3-E102B49EBF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r="2784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34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35406F-F7F3-4D5D-9D41-BA0208030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42116817-7e29-4aa7-b7a6-c483eebecb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15036</TotalTime>
  <Words>762</Words>
  <Application>Microsoft Office PowerPoint</Application>
  <PresentationFormat>Laajakuva</PresentationFormat>
  <Paragraphs>76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 3</vt:lpstr>
      <vt:lpstr>Integraali</vt:lpstr>
      <vt:lpstr>11. Tiedonkäsittely sosiaalisissa tilanteissa</vt:lpstr>
      <vt:lpstr>Tiedonkäsittelyn tutkimus sosiaalipsykologiassa</vt:lpstr>
      <vt:lpstr>Nopea ja hidas ajattelu</vt:lpstr>
      <vt:lpstr>Arkiajattelu sosiaalisissa tilanteissa</vt:lpstr>
      <vt:lpstr>arkiajattelun ilmiöitä</vt:lpstr>
      <vt:lpstr>stereotypia</vt:lpstr>
      <vt:lpstr>ATTRIBUUTIO</vt:lpstr>
      <vt:lpstr>asenne</vt:lpstr>
      <vt:lpstr>Sosiaalinen representaatio</vt:lpstr>
      <vt:lpstr>Sosiaalisen tiedonkäsittelyn hermostollista perustaa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Frosti Saila</cp:lastModifiedBy>
  <cp:revision>681</cp:revision>
  <dcterms:created xsi:type="dcterms:W3CDTF">2021-05-18T05:21:46Z</dcterms:created>
  <dcterms:modified xsi:type="dcterms:W3CDTF">2023-09-05T11:35:17Z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